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5"/>
  </p:notesMasterIdLst>
  <p:sldIdLst>
    <p:sldId id="257" r:id="rId3"/>
    <p:sldId id="258" r:id="rId4"/>
    <p:sldId id="270" r:id="rId5"/>
    <p:sldId id="278" r:id="rId6"/>
    <p:sldId id="277" r:id="rId7"/>
    <p:sldId id="259" r:id="rId8"/>
    <p:sldId id="281" r:id="rId9"/>
    <p:sldId id="262" r:id="rId10"/>
    <p:sldId id="263" r:id="rId11"/>
    <p:sldId id="280" r:id="rId12"/>
    <p:sldId id="282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1704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B030A-CE34-435C-B121-6DB5091A6BA8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72A9-CBDB-4419-8C9F-59CEF25A3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64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8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9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5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05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7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64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60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6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3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1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9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1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AC51D-6DAA-4455-8EA7-D54B64909A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1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79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AEC7">
                    <a:tint val="75000"/>
                  </a:srgb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srgbClr val="00AEC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AEC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8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srgbClr val="00AEC7">
                    <a:tint val="75000"/>
                  </a:srgb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srgbClr val="5B6770"/>
                </a:solidFill>
              </a:rPr>
              <a:pPr/>
              <a:t>‹#›</a:t>
            </a:fld>
            <a:endParaRPr lang="en-US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6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AEC7">
                    <a:tint val="75000"/>
                  </a:srgbClr>
                </a:solidFill>
              </a:rPr>
              <a:t>Footer text goes here.</a:t>
            </a:r>
            <a:endParaRPr lang="en-US" dirty="0">
              <a:solidFill>
                <a:srgbClr val="00AEC7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7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srgbClr val="00AEC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AEC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500" y="3005807"/>
            <a:ext cx="382905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5B6770"/>
                </a:solidFill>
              </a:rPr>
              <a:t>MarkeTrak</a:t>
            </a:r>
            <a:r>
              <a:rPr lang="en-US" sz="1400" b="1" dirty="0">
                <a:solidFill>
                  <a:srgbClr val="5B6770"/>
                </a:solidFill>
              </a:rPr>
              <a:t> Training</a:t>
            </a:r>
            <a:endParaRPr lang="en-US" sz="1400" dirty="0">
              <a:solidFill>
                <a:srgbClr val="5B677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5B6770"/>
                </a:solidFill>
              </a:rPr>
              <a:t>Bulk Insert Process</a:t>
            </a:r>
          </a:p>
        </p:txBody>
      </p:sp>
    </p:spTree>
    <p:extLst>
      <p:ext uri="{BB962C8B-B14F-4D97-AF65-F5344CB8AC3E}">
        <p14:creationId xmlns:p14="http://schemas.microsoft.com/office/powerpoint/2010/main" val="148130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Tips &amp; Tricks – cont.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10</a:t>
            </a:fld>
            <a:endParaRPr lang="en-US">
              <a:solidFill>
                <a:srgbClr val="5B677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CE3D05-DA95-4B69-B74F-CFAA158BFD76}"/>
              </a:ext>
            </a:extLst>
          </p:cNvPr>
          <p:cNvSpPr txBox="1"/>
          <p:nvPr/>
        </p:nvSpPr>
        <p:spPr>
          <a:xfrm>
            <a:off x="647700" y="609600"/>
            <a:ext cx="8153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000204"/>
                </a:solidFill>
              </a:rPr>
              <a:t> </a:t>
            </a:r>
            <a:r>
              <a:rPr lang="en-US" sz="2000" u="sng" dirty="0">
                <a:solidFill>
                  <a:srgbClr val="000204"/>
                </a:solidFill>
              </a:rPr>
              <a:t>Solution for accurate ESI ID format:</a:t>
            </a:r>
          </a:p>
          <a:p>
            <a:endParaRPr lang="en-US" sz="2000" u="sng" dirty="0">
              <a:solidFill>
                <a:srgbClr val="00020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204"/>
                </a:solidFill>
              </a:rPr>
              <a:t>Open the Excel Spreadsheet Bulk Insert Template and Right Click in ESI ID cells.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204"/>
                </a:solidFill>
              </a:rPr>
              <a:t>Select </a:t>
            </a:r>
            <a:r>
              <a:rPr lang="en-US" i="1" dirty="0">
                <a:solidFill>
                  <a:srgbClr val="000204"/>
                </a:solidFill>
              </a:rPr>
              <a:t>Format Cells </a:t>
            </a:r>
            <a:r>
              <a:rPr lang="en-US" dirty="0">
                <a:solidFill>
                  <a:srgbClr val="000204"/>
                </a:solidFill>
              </a:rPr>
              <a:t>and choose </a:t>
            </a:r>
            <a:r>
              <a:rPr lang="en-US" i="1" dirty="0">
                <a:solidFill>
                  <a:srgbClr val="000204"/>
                </a:solidFill>
              </a:rPr>
              <a:t>Text</a:t>
            </a:r>
            <a:r>
              <a:rPr lang="en-US" dirty="0">
                <a:solidFill>
                  <a:srgbClr val="000204"/>
                </a:solidFill>
              </a:rPr>
              <a:t> from the list.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204"/>
                </a:solidFill>
              </a:rPr>
              <a:t>Copy ESI ID from source document and right click in the ESI ID cell and choose </a:t>
            </a:r>
            <a:r>
              <a:rPr lang="en-US" i="1" dirty="0">
                <a:solidFill>
                  <a:srgbClr val="000204"/>
                </a:solidFill>
              </a:rPr>
              <a:t>Paste Special </a:t>
            </a:r>
            <a:r>
              <a:rPr lang="en-US" dirty="0">
                <a:solidFill>
                  <a:srgbClr val="000204"/>
                </a:solidFill>
              </a:rPr>
              <a:t>and then choose </a:t>
            </a:r>
            <a:r>
              <a:rPr lang="en-US" i="1" dirty="0">
                <a:solidFill>
                  <a:srgbClr val="000204"/>
                </a:solidFill>
              </a:rPr>
              <a:t>Text</a:t>
            </a:r>
            <a:r>
              <a:rPr lang="en-US" dirty="0">
                <a:solidFill>
                  <a:srgbClr val="000204"/>
                </a:solidFill>
              </a:rPr>
              <a:t>. </a:t>
            </a:r>
          </a:p>
          <a:p>
            <a:endParaRPr lang="en-US" dirty="0">
              <a:solidFill>
                <a:srgbClr val="000204"/>
              </a:solidFill>
            </a:endParaRPr>
          </a:p>
          <a:p>
            <a:r>
              <a:rPr lang="en-US" dirty="0">
                <a:solidFill>
                  <a:srgbClr val="000204"/>
                </a:solidFill>
              </a:rPr>
              <a:t>This will paste the 17 digit ESI ID into the spreadsheet in text format and avoid Excel changing the ESI ID format. </a:t>
            </a:r>
          </a:p>
          <a:p>
            <a:endParaRPr lang="en-US" dirty="0">
              <a:solidFill>
                <a:srgbClr val="000204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000204"/>
                </a:solidFill>
              </a:rPr>
              <a:t> </a:t>
            </a:r>
            <a:r>
              <a:rPr lang="en-US" sz="2000" b="1" dirty="0">
                <a:solidFill>
                  <a:srgbClr val="000204"/>
                </a:solidFill>
              </a:rPr>
              <a:t>Tip 4 – Avoid commas in comments </a:t>
            </a:r>
            <a:endParaRPr lang="en-US" sz="2000" dirty="0">
              <a:solidFill>
                <a:srgbClr val="00020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204"/>
                </a:solidFill>
              </a:rPr>
              <a:t>Avoid commas (,) in any comment on the </a:t>
            </a:r>
            <a:r>
              <a:rPr lang="en-US" dirty="0" err="1">
                <a:solidFill>
                  <a:srgbClr val="000204"/>
                </a:solidFill>
              </a:rPr>
              <a:t>MarkeTrak</a:t>
            </a:r>
            <a:r>
              <a:rPr lang="en-US" dirty="0">
                <a:solidFill>
                  <a:srgbClr val="000204"/>
                </a:solidFill>
              </a:rPr>
              <a:t> issue via Bulk Insert. As a CSV (Comma Separated Value) file, any comma in a comment field will be recognized as a delimiter and misalign the column count causing the file to fail. </a:t>
            </a:r>
            <a:endParaRPr lang="en-US" sz="2000" dirty="0">
              <a:solidFill>
                <a:srgbClr val="0002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1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Tips &amp; Tricks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50" y="564444"/>
            <a:ext cx="7924799" cy="1083852"/>
          </a:xfrm>
        </p:spPr>
        <p:txBody>
          <a:bodyPr/>
          <a:lstStyle/>
          <a:p>
            <a:r>
              <a:rPr lang="en-US" sz="2000" b="1" dirty="0">
                <a:solidFill>
                  <a:srgbClr val="000204"/>
                </a:solidFill>
              </a:rPr>
              <a:t>Tip 5 </a:t>
            </a:r>
            <a:r>
              <a:rPr lang="en-US" sz="2000" dirty="0">
                <a:solidFill>
                  <a:srgbClr val="000204"/>
                </a:solidFill>
              </a:rPr>
              <a:t>– </a:t>
            </a:r>
            <a:r>
              <a:rPr lang="en-US" dirty="0">
                <a:solidFill>
                  <a:srgbClr val="000204"/>
                </a:solidFill>
              </a:rPr>
              <a:t> </a:t>
            </a:r>
            <a:r>
              <a:rPr lang="en-US" sz="2000" b="1" dirty="0">
                <a:solidFill>
                  <a:srgbClr val="000204"/>
                </a:solidFill>
              </a:rPr>
              <a:t>Correct format on dates and times </a:t>
            </a:r>
            <a:endParaRPr lang="en-US" sz="2000" dirty="0">
              <a:solidFill>
                <a:srgbClr val="000204"/>
              </a:solidFill>
            </a:endParaRPr>
          </a:p>
          <a:p>
            <a:pPr lvl="1"/>
            <a:r>
              <a:rPr lang="en-US" sz="1600" dirty="0"/>
              <a:t>ensure date/time field has correct format and populates the field in the T-format. If not formatted correctly, bulk insert file will not pass validation. </a:t>
            </a:r>
          </a:p>
          <a:p>
            <a:pPr marL="0" indent="0">
              <a:buNone/>
            </a:pPr>
            <a:r>
              <a:rPr lang="en-US" sz="1800" dirty="0"/>
              <a:t>	 </a:t>
            </a:r>
            <a:r>
              <a:rPr lang="en-US" sz="1800" b="1" dirty="0"/>
              <a:t>Correct format on dates and times </a:t>
            </a:r>
          </a:p>
          <a:p>
            <a:pPr marL="0" indent="0">
              <a:buNone/>
            </a:pPr>
            <a:endParaRPr lang="en-US" sz="1800" b="1" dirty="0"/>
          </a:p>
          <a:p>
            <a:endParaRPr lang="en-US" sz="1800" b="1" dirty="0"/>
          </a:p>
          <a:p>
            <a:r>
              <a:rPr lang="en-US" sz="2000" b="1" dirty="0">
                <a:solidFill>
                  <a:srgbClr val="000000"/>
                </a:solidFill>
              </a:rPr>
              <a:t>Tip 6 – 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0204"/>
                </a:solidFill>
              </a:rPr>
              <a:t>Ensure all rows are accounted for </a:t>
            </a:r>
            <a:endParaRPr lang="en-US" sz="2000" dirty="0">
              <a:solidFill>
                <a:srgbClr val="000204"/>
              </a:solidFill>
            </a:endParaRPr>
          </a:p>
          <a:p>
            <a:pPr lvl="1"/>
            <a:r>
              <a:rPr lang="en-US" sz="1600" dirty="0"/>
              <a:t>Before submission of the bulk insert CSV file the user should ensure all rows are accounted for in the file template to successfully pass validation for submission of the file. 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0204"/>
                </a:solidFill>
              </a:rPr>
              <a:t>Tip 7 – Delete the header row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Once all data has been entered into required fields on the bulk insert template, the header row should be deleted before saving the file in the CSV format.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</a:t>
            </a:r>
            <a:r>
              <a:rPr lang="en-US" sz="2000" b="1" dirty="0">
                <a:solidFill>
                  <a:srgbClr val="000204"/>
                </a:solidFill>
              </a:rPr>
              <a:t>Tip 8 – Checking validation errors </a:t>
            </a:r>
            <a:endParaRPr lang="en-US" sz="2000" dirty="0">
              <a:solidFill>
                <a:srgbClr val="000204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/>
              <a:t>If you receive a validation error, go to notepad and open your CSV file to determine where the error has occurred and correct it. Once the error is corrected save the file with a new name. If you do not save with a new name your corrections will not be saved to the corrected file.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11</a:t>
            </a:fld>
            <a:endParaRPr lang="en-US">
              <a:solidFill>
                <a:srgbClr val="5B677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5F9CD9-D357-4A02-A1AD-3B220D32C4F9}"/>
              </a:ext>
            </a:extLst>
          </p:cNvPr>
          <p:cNvSpPr/>
          <p:nvPr/>
        </p:nvSpPr>
        <p:spPr>
          <a:xfrm>
            <a:off x="2286000" y="249028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5F38CA-90D3-46ED-9238-D7BB93723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2001761"/>
            <a:ext cx="6000000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Submit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3505201" cy="252809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Submitting a Bulk Insert Issue: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Following fields must be populated for successful submission of Bulk Insert:  </a:t>
            </a:r>
          </a:p>
          <a:p>
            <a:pPr lvl="2">
              <a:spcBef>
                <a:spcPts val="1200"/>
              </a:spcBef>
            </a:pPr>
            <a:r>
              <a:rPr lang="en-US" sz="2000" dirty="0"/>
              <a:t>Issue Type	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Sub-Type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Report Destination</a:t>
            </a:r>
          </a:p>
          <a:p>
            <a:pPr lvl="2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Submitter selects </a:t>
            </a:r>
            <a:r>
              <a:rPr lang="en-US" sz="2000" i="1" dirty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12</a:t>
            </a:fld>
            <a:endParaRPr lang="en-US">
              <a:solidFill>
                <a:srgbClr val="5B677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524000"/>
            <a:ext cx="49434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24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Submit </a:t>
            </a:r>
            <a:r>
              <a:rPr lang="en-US" sz="2000" dirty="0"/>
              <a:t>(cont.)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47725"/>
            <a:ext cx="6781800" cy="361949"/>
          </a:xfrm>
        </p:spPr>
        <p:txBody>
          <a:bodyPr/>
          <a:lstStyle/>
          <a:p>
            <a:r>
              <a:rPr lang="en-US" sz="2000" dirty="0"/>
              <a:t>From the Actions dropdown, select </a:t>
            </a:r>
            <a:r>
              <a:rPr lang="en-US" sz="2000" i="1" dirty="0"/>
              <a:t>Add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13</a:t>
            </a:fld>
            <a:endParaRPr lang="en-US">
              <a:solidFill>
                <a:srgbClr val="5B677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3429005"/>
            <a:ext cx="6781800" cy="3619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B6770"/>
                </a:solidFill>
              </a:rPr>
              <a:t>Select </a:t>
            </a:r>
            <a:r>
              <a:rPr lang="en-US" sz="2000" i="1" dirty="0">
                <a:solidFill>
                  <a:srgbClr val="5B6770"/>
                </a:solidFill>
              </a:rPr>
              <a:t>Browse</a:t>
            </a:r>
            <a:r>
              <a:rPr lang="en-US" sz="2000" dirty="0">
                <a:solidFill>
                  <a:srgbClr val="5B6770"/>
                </a:solidFill>
              </a:rPr>
              <a:t>, locate the CSV file, and press </a:t>
            </a:r>
            <a:r>
              <a:rPr lang="en-US" sz="2000" i="1" dirty="0">
                <a:solidFill>
                  <a:srgbClr val="5B6770"/>
                </a:solidFill>
              </a:rPr>
              <a:t>Upload &amp; Attach File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1295400"/>
            <a:ext cx="4121944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/>
          <a:stretch>
            <a:fillRect/>
          </a:stretch>
        </p:blipFill>
        <p:spPr bwMode="auto">
          <a:xfrm>
            <a:off x="2743200" y="3924309"/>
            <a:ext cx="4121944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2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Submit </a:t>
            </a:r>
            <a:r>
              <a:rPr lang="en-US" sz="2000" dirty="0"/>
              <a:t>(cont.)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47725"/>
            <a:ext cx="6400800" cy="304800"/>
          </a:xfrm>
        </p:spPr>
        <p:txBody>
          <a:bodyPr/>
          <a:lstStyle/>
          <a:p>
            <a:r>
              <a:rPr lang="en-US" sz="2000" dirty="0"/>
              <a:t>Select </a:t>
            </a:r>
            <a:r>
              <a:rPr lang="en-US" sz="2000" i="1" dirty="0"/>
              <a:t>Attach and Validate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14</a:t>
            </a:fld>
            <a:endParaRPr lang="en-US">
              <a:solidFill>
                <a:srgbClr val="5B677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3552825"/>
            <a:ext cx="731520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B6770"/>
                </a:solidFill>
              </a:rPr>
              <a:t>Once the file has been attached select </a:t>
            </a:r>
            <a:r>
              <a:rPr lang="en-US" sz="2000" i="1" dirty="0">
                <a:solidFill>
                  <a:srgbClr val="5B6770"/>
                </a:solidFill>
              </a:rPr>
              <a:t>OK</a:t>
            </a:r>
            <a:r>
              <a:rPr lang="en-US" sz="2000" dirty="0">
                <a:solidFill>
                  <a:srgbClr val="5B6770"/>
                </a:solidFill>
              </a:rPr>
              <a:t> to validate the format of the CSV file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30" y="1238250"/>
            <a:ext cx="4121944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" b="29581"/>
          <a:stretch>
            <a:fillRect/>
          </a:stretch>
        </p:blipFill>
        <p:spPr bwMode="auto">
          <a:xfrm>
            <a:off x="3733800" y="4000500"/>
            <a:ext cx="4121944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0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Submit </a:t>
            </a:r>
            <a:r>
              <a:rPr lang="en-US" sz="2000" dirty="0"/>
              <a:t>(cont.)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3886200" cy="5257800"/>
          </a:xfrm>
        </p:spPr>
        <p:txBody>
          <a:bodyPr/>
          <a:lstStyle/>
          <a:p>
            <a:r>
              <a:rPr lang="en-US" sz="1800" dirty="0"/>
              <a:t>Validation will be performed on the uploaded file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File failure possibilities:</a:t>
            </a:r>
          </a:p>
          <a:p>
            <a:pPr lvl="2">
              <a:buFont typeface="+mj-lt"/>
              <a:buAutoNum type="alphaLcParenR"/>
            </a:pPr>
            <a:r>
              <a:rPr lang="en-US" sz="1800" dirty="0"/>
              <a:t>incorrect number of columns </a:t>
            </a:r>
          </a:p>
          <a:p>
            <a:pPr lvl="2">
              <a:buFont typeface="+mj-lt"/>
              <a:buAutoNum type="alphaLcParenR"/>
            </a:pPr>
            <a:r>
              <a:rPr lang="en-US" sz="1800" dirty="0"/>
              <a:t>formatted incorrectly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Comments section to display failure message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Failures </a:t>
            </a:r>
            <a:r>
              <a:rPr lang="en-US" sz="1800" u="sng" dirty="0"/>
              <a:t>must</a:t>
            </a:r>
            <a:r>
              <a:rPr lang="en-US" sz="1800" dirty="0"/>
              <a:t> be corrected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Once corrected, original file must be deleted before it can be reattached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800" dirty="0"/>
              <a:t>To delete the file, select trash can icon next to file name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800" dirty="0"/>
              <a:t>Select ‘delete file’</a:t>
            </a:r>
          </a:p>
          <a:p>
            <a:pPr marL="1200150" lvl="2" indent="-342900">
              <a:buFont typeface="+mj-lt"/>
              <a:buAutoNum type="alphaLcParenR"/>
            </a:pPr>
            <a:endParaRPr lang="en-US" sz="1050" dirty="0"/>
          </a:p>
          <a:p>
            <a:pPr lvl="1"/>
            <a:endParaRPr lang="en-US" sz="1450" dirty="0"/>
          </a:p>
          <a:p>
            <a:pPr lvl="1"/>
            <a:endParaRPr lang="en-US" sz="14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15</a:t>
            </a:fld>
            <a:endParaRPr lang="en-US">
              <a:solidFill>
                <a:srgbClr val="5B677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b="7903"/>
          <a:stretch>
            <a:fillRect/>
          </a:stretch>
        </p:blipFill>
        <p:spPr bwMode="auto">
          <a:xfrm>
            <a:off x="4727626" y="800100"/>
            <a:ext cx="412194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1E55E-6332-46AD-8CAA-6B66ABBBC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847" y="3970338"/>
            <a:ext cx="412125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1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Submit </a:t>
            </a:r>
            <a:r>
              <a:rPr lang="en-US" sz="2000" dirty="0"/>
              <a:t>(cont.)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5" y="809619"/>
            <a:ext cx="7543800" cy="381000"/>
          </a:xfrm>
        </p:spPr>
        <p:txBody>
          <a:bodyPr/>
          <a:lstStyle/>
          <a:p>
            <a:r>
              <a:rPr lang="en-US" sz="2000" dirty="0"/>
              <a:t>If the upload is successful, a message indicating “</a:t>
            </a:r>
            <a:r>
              <a:rPr lang="en-US" sz="2000" i="1" dirty="0"/>
              <a:t>All rows passed validation</a:t>
            </a:r>
            <a:r>
              <a:rPr lang="en-US" sz="2000" dirty="0"/>
              <a:t>” will appear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16</a:t>
            </a:fld>
            <a:endParaRPr lang="en-US">
              <a:solidFill>
                <a:srgbClr val="5B677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81075" y="4038600"/>
            <a:ext cx="6400800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B6770"/>
                </a:solidFill>
              </a:rPr>
              <a:t>Select ‘</a:t>
            </a:r>
            <a:r>
              <a:rPr lang="en-US" sz="2000" i="1" dirty="0">
                <a:solidFill>
                  <a:srgbClr val="5B6770"/>
                </a:solidFill>
              </a:rPr>
              <a:t>Submit Bulk File</a:t>
            </a:r>
            <a:r>
              <a:rPr lang="en-US" sz="2000" dirty="0">
                <a:solidFill>
                  <a:srgbClr val="5B6770"/>
                </a:solidFill>
              </a:rPr>
              <a:t>’ to create individual issues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28" y="1466844"/>
            <a:ext cx="4121944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2"/>
          <a:stretch>
            <a:fillRect/>
          </a:stretch>
        </p:blipFill>
        <p:spPr bwMode="auto">
          <a:xfrm>
            <a:off x="2511030" y="4572006"/>
            <a:ext cx="4121944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87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Submit </a:t>
            </a:r>
            <a:r>
              <a:rPr lang="en-US" sz="2000" dirty="0"/>
              <a:t>(cont.)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6934200" cy="762000"/>
          </a:xfrm>
        </p:spPr>
        <p:txBody>
          <a:bodyPr/>
          <a:lstStyle/>
          <a:p>
            <a:r>
              <a:rPr lang="en-US" sz="2000" dirty="0"/>
              <a:t>After submitting the issue it will automatically close the Bulk Insert issue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17</a:t>
            </a:fld>
            <a:endParaRPr lang="en-US">
              <a:solidFill>
                <a:srgbClr val="5B677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495800"/>
            <a:ext cx="8001000" cy="10747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B6770"/>
                </a:solidFill>
              </a:rPr>
              <a:t>Once submitted, Bulk Insert </a:t>
            </a:r>
            <a:r>
              <a:rPr lang="en-US" sz="2000" dirty="0" err="1">
                <a:solidFill>
                  <a:srgbClr val="5B6770"/>
                </a:solidFill>
              </a:rPr>
              <a:t>MarkeTrak</a:t>
            </a:r>
            <a:r>
              <a:rPr lang="en-US" sz="2000" dirty="0">
                <a:solidFill>
                  <a:srgbClr val="5B6770"/>
                </a:solidFill>
              </a:rPr>
              <a:t> Number becomes the “parent” and will be populated on each individual </a:t>
            </a:r>
            <a:r>
              <a:rPr lang="en-US" sz="2000" dirty="0" err="1">
                <a:solidFill>
                  <a:srgbClr val="5B6770"/>
                </a:solidFill>
              </a:rPr>
              <a:t>MarkeTrak</a:t>
            </a:r>
            <a:r>
              <a:rPr lang="en-US" sz="2000" dirty="0">
                <a:solidFill>
                  <a:srgbClr val="5B6770"/>
                </a:solidFill>
              </a:rPr>
              <a:t> issue (which are the “children”) created by the Bulk Insert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12194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58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7105650" cy="518318"/>
          </a:xfrm>
        </p:spPr>
        <p:txBody>
          <a:bodyPr/>
          <a:lstStyle/>
          <a:p>
            <a:r>
              <a:rPr lang="en-US" dirty="0"/>
              <a:t>Bulk Insert: Report Destination Options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6400800" cy="1524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User chooses report destination as either:</a:t>
            </a:r>
          </a:p>
          <a:p>
            <a:r>
              <a:rPr lang="en-US" sz="2000" dirty="0"/>
              <a:t>file attached to the </a:t>
            </a:r>
            <a:r>
              <a:rPr lang="en-US" sz="2000" dirty="0" err="1"/>
              <a:t>MarkeTrak</a:t>
            </a:r>
            <a:r>
              <a:rPr lang="en-US" sz="2000" dirty="0"/>
              <a:t> issue </a:t>
            </a:r>
          </a:p>
          <a:p>
            <a:r>
              <a:rPr lang="en-US" sz="2000" dirty="0"/>
              <a:t>posted to reports section on MIS </a:t>
            </a:r>
          </a:p>
          <a:p>
            <a:pPr lvl="1"/>
            <a:r>
              <a:rPr lang="en-US" sz="2000" dirty="0"/>
              <a:t>user to download the file via MIS </a:t>
            </a:r>
          </a:p>
          <a:p>
            <a:pPr lvl="1"/>
            <a:r>
              <a:rPr lang="en-US" sz="2000" dirty="0"/>
              <a:t>access to MIS can be selected at top of the </a:t>
            </a:r>
            <a:r>
              <a:rPr lang="en-US" sz="2000" dirty="0" err="1"/>
              <a:t>MarkeTrak</a:t>
            </a:r>
            <a:r>
              <a:rPr lang="en-US" sz="2000" dirty="0"/>
              <a:t> GUI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18</a:t>
            </a:fld>
            <a:endParaRPr lang="en-US">
              <a:solidFill>
                <a:srgbClr val="5B677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71861"/>
            <a:ext cx="63579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181600" y="3334542"/>
            <a:ext cx="51435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18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Report Destination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833437"/>
            <a:ext cx="7620000" cy="304800"/>
          </a:xfrm>
        </p:spPr>
        <p:txBody>
          <a:bodyPr/>
          <a:lstStyle/>
          <a:p>
            <a:r>
              <a:rPr lang="en-US" sz="2000" dirty="0"/>
              <a:t>From within MIS, select the </a:t>
            </a:r>
            <a:r>
              <a:rPr lang="en-US" sz="2000" i="1" dirty="0"/>
              <a:t>Retail</a:t>
            </a:r>
            <a:r>
              <a:rPr lang="en-US" sz="2000" dirty="0"/>
              <a:t> link to access the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19</a:t>
            </a:fld>
            <a:endParaRPr lang="en-US">
              <a:solidFill>
                <a:srgbClr val="5B677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1836" r="17738" b="20692"/>
          <a:stretch>
            <a:fillRect/>
          </a:stretch>
        </p:blipFill>
        <p:spPr bwMode="auto">
          <a:xfrm>
            <a:off x="2286000" y="1247775"/>
            <a:ext cx="462915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943350" y="1828800"/>
            <a:ext cx="1143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5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Overview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23169"/>
            <a:ext cx="7772399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MarkeTrak</a:t>
            </a:r>
            <a:r>
              <a:rPr lang="en-US" sz="2400" dirty="0"/>
              <a:t> Bulk Insert functionality…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Allows for automated method of submitting multiple </a:t>
            </a:r>
            <a:r>
              <a:rPr lang="en-US" sz="2400" dirty="0" err="1"/>
              <a:t>MarkeTrak</a:t>
            </a:r>
            <a:r>
              <a:rPr lang="en-US" sz="2400" dirty="0"/>
              <a:t> issues of the </a:t>
            </a:r>
            <a:r>
              <a:rPr lang="en-US" sz="2400" i="1" u="sng" dirty="0"/>
              <a:t>same subtype </a:t>
            </a:r>
          </a:p>
          <a:p>
            <a:endParaRPr lang="en-US" sz="800" i="1" u="sng" dirty="0"/>
          </a:p>
          <a:p>
            <a:r>
              <a:rPr lang="en-US" sz="2400" dirty="0"/>
              <a:t>Uses a CSV file containing data for </a:t>
            </a:r>
            <a:r>
              <a:rPr lang="en-US" sz="2400" u="sng" dirty="0"/>
              <a:t>each</a:t>
            </a:r>
            <a:r>
              <a:rPr lang="en-US" sz="2400" dirty="0"/>
              <a:t> issue and is uploaded via the Bulk Insert workflow </a:t>
            </a:r>
          </a:p>
          <a:p>
            <a:endParaRPr lang="en-US" sz="800" dirty="0"/>
          </a:p>
          <a:p>
            <a:r>
              <a:rPr lang="en-US" sz="2400" dirty="0"/>
              <a:t>Templates available for each subtype’s CSV file format containing the defined </a:t>
            </a:r>
            <a:r>
              <a:rPr lang="en-US" sz="2400" b="1" dirty="0">
                <a:solidFill>
                  <a:schemeClr val="accent5"/>
                </a:solidFill>
              </a:rPr>
              <a:t>required</a:t>
            </a:r>
            <a:r>
              <a:rPr lang="en-US" sz="2400" dirty="0"/>
              <a:t> field ordering for the issue type</a:t>
            </a:r>
          </a:p>
          <a:p>
            <a:endParaRPr lang="en-US" sz="8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2</a:t>
            </a:fld>
            <a:endParaRPr lang="en-US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42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Report Destination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304800"/>
          </a:xfrm>
        </p:spPr>
        <p:txBody>
          <a:bodyPr/>
          <a:lstStyle/>
          <a:p>
            <a:r>
              <a:rPr lang="en-US" sz="2000" dirty="0"/>
              <a:t>Select the </a:t>
            </a:r>
            <a:r>
              <a:rPr lang="en-US" sz="2000" i="1" dirty="0" err="1"/>
              <a:t>MarkeTrak</a:t>
            </a:r>
            <a:r>
              <a:rPr lang="en-US" sz="2000" i="1" dirty="0"/>
              <a:t> Bulk Submissions Report </a:t>
            </a:r>
            <a:r>
              <a:rPr lang="en-US" sz="2000" dirty="0"/>
              <a:t>link to access the .csv file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20</a:t>
            </a:fld>
            <a:endParaRPr lang="en-US">
              <a:solidFill>
                <a:srgbClr val="5B677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46139" y="1371600"/>
            <a:ext cx="4251722" cy="4446587"/>
            <a:chOff x="1828800" y="1524000"/>
            <a:chExt cx="5668963" cy="44465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6" t="13721" r="17734" b="28015"/>
            <a:stretch>
              <a:fillRect/>
            </a:stretch>
          </p:blipFill>
          <p:spPr bwMode="auto">
            <a:xfrm>
              <a:off x="1828800" y="1524000"/>
              <a:ext cx="5668963" cy="385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5314950" y="4256087"/>
              <a:ext cx="1828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3" descr="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82"/>
            <a:stretch>
              <a:fillRect/>
            </a:stretch>
          </p:blipFill>
          <p:spPr bwMode="auto">
            <a:xfrm>
              <a:off x="1920875" y="5456237"/>
              <a:ext cx="54864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374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39032"/>
            <a:ext cx="6400800" cy="2747168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b="1" i="1" dirty="0"/>
              <a:t>In what format should your Bulk Insert file be saved, prior to uploading into </a:t>
            </a:r>
            <a:r>
              <a:rPr lang="en-US" sz="2000" b="1" i="1" dirty="0" err="1"/>
              <a:t>MarkeTrak</a:t>
            </a:r>
            <a:r>
              <a:rPr lang="en-US" sz="2000" b="1" i="1" dirty="0"/>
              <a:t>?</a:t>
            </a:r>
          </a:p>
          <a:p>
            <a:pPr marL="857250" lvl="1" indent="-457200">
              <a:spcBef>
                <a:spcPts val="2400"/>
              </a:spcBef>
              <a:buFont typeface="+mj-lt"/>
              <a:buAutoNum type="alphaLcParenR"/>
            </a:pPr>
            <a:r>
              <a:rPr lang="en-US" sz="2000" dirty="0"/>
              <a:t>*.pdf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000" dirty="0"/>
              <a:t>*.txt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000" dirty="0"/>
              <a:t>*.csv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n-US" sz="2000" dirty="0"/>
              <a:t>*.</a:t>
            </a:r>
            <a:r>
              <a:rPr lang="en-US" sz="2000" dirty="0" err="1"/>
              <a:t>xlsx</a:t>
            </a:r>
            <a:endParaRPr lang="en-US" sz="2000" dirty="0"/>
          </a:p>
          <a:p>
            <a:pPr marL="0" indent="0">
              <a:spcBef>
                <a:spcPts val="1800"/>
              </a:spcBef>
              <a:buNone/>
            </a:pP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21</a:t>
            </a:fld>
            <a:endParaRPr lang="en-US">
              <a:solidFill>
                <a:srgbClr val="5B677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4419600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00AEC7"/>
                </a:solidFill>
              </a:rPr>
              <a:t>*.csv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4428744"/>
            <a:ext cx="457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4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39032"/>
            <a:ext cx="6400800" cy="2747168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b="1" i="1" dirty="0"/>
              <a:t>True or False: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Bulk Insert templates for every applicable subtype are available on the </a:t>
            </a:r>
            <a:r>
              <a:rPr lang="en-US" sz="2000" dirty="0" err="1"/>
              <a:t>MarkeTrak</a:t>
            </a:r>
            <a:r>
              <a:rPr lang="en-US" sz="2000" dirty="0"/>
              <a:t> Information Page.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22</a:t>
            </a:fld>
            <a:endParaRPr lang="en-US">
              <a:solidFill>
                <a:srgbClr val="5B677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4419600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endParaRPr lang="en-US" sz="2000" b="1" dirty="0">
              <a:solidFill>
                <a:srgbClr val="003865"/>
              </a:solidFill>
            </a:endParaRPr>
          </a:p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000" i="1" dirty="0">
                <a:solidFill>
                  <a:srgbClr val="00AEC7"/>
                </a:solidFill>
              </a:rPr>
              <a:t>True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0691" y="4605164"/>
            <a:ext cx="457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Validations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334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Two levels of validations are performed on this MT Subtype:</a:t>
            </a:r>
          </a:p>
          <a:p>
            <a:pPr>
              <a:spcBef>
                <a:spcPts val="600"/>
              </a:spcBef>
            </a:pPr>
            <a:endParaRPr lang="en-US" sz="2400" dirty="0"/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  Overall </a:t>
            </a:r>
            <a:r>
              <a:rPr lang="en-US" sz="2400" b="1" dirty="0"/>
              <a:t>file format </a:t>
            </a:r>
            <a:r>
              <a:rPr lang="en-US" sz="2400" dirty="0"/>
              <a:t>level validations upon submission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endParaRPr lang="en-US" sz="2400" dirty="0"/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en-US" sz="2400" dirty="0"/>
              <a:t>  </a:t>
            </a:r>
            <a:r>
              <a:rPr lang="en-US" sz="2400" b="1" dirty="0"/>
              <a:t>Business level </a:t>
            </a:r>
            <a:r>
              <a:rPr lang="en-US" sz="2400" dirty="0"/>
              <a:t>validations on each row of data 	within CSV file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All validations will default to “off” unless otherwise flagged 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Any “blank” validation flag assumes validation is turned “off”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If populated with “1” in the appropriate field, validation is “on”</a:t>
            </a:r>
          </a:p>
          <a:p>
            <a:pPr lvl="2">
              <a:spcBef>
                <a:spcPts val="600"/>
              </a:spcBef>
            </a:pPr>
            <a:endParaRPr lang="en-US" sz="2000" dirty="0"/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3</a:t>
            </a:fld>
            <a:endParaRPr lang="en-US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1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7F3D-B99D-4026-BBF7-CEE83DFE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8458200" cy="518318"/>
          </a:xfrm>
        </p:spPr>
        <p:txBody>
          <a:bodyPr/>
          <a:lstStyle/>
          <a:p>
            <a:r>
              <a:rPr lang="en-US" dirty="0"/>
              <a:t>Bulk Insert: File Format Validations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6806-1B4F-47B2-8796-AA1C6A4D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71600"/>
            <a:ext cx="8534400" cy="5052221"/>
          </a:xfrm>
        </p:spPr>
        <p:txBody>
          <a:bodyPr/>
          <a:lstStyle/>
          <a:p>
            <a:r>
              <a:rPr lang="en-US" sz="2400" dirty="0"/>
              <a:t>Performed on CSV file during the “Attach and Validate” transition</a:t>
            </a:r>
          </a:p>
          <a:p>
            <a:endParaRPr lang="en-US" sz="1200" dirty="0"/>
          </a:p>
          <a:p>
            <a:pPr lvl="1"/>
            <a:r>
              <a:rPr lang="en-US" sz="2400" dirty="0"/>
              <a:t>Determine if correct # of columns were uploaded</a:t>
            </a:r>
          </a:p>
          <a:p>
            <a:pPr lvl="1"/>
            <a:endParaRPr lang="en-US" sz="1200" dirty="0"/>
          </a:p>
          <a:p>
            <a:pPr lvl="1"/>
            <a:r>
              <a:rPr lang="en-US" sz="2400" dirty="0"/>
              <a:t>Comments will indicate # of rows that successfully uploaded (with correct # of columns) and # of rows not uploaded from CSV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969D0-9682-4660-A459-47FE35174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srgbClr val="5B6770"/>
                </a:solidFill>
              </a:rPr>
              <a:pPr/>
              <a:t>4</a:t>
            </a:fld>
            <a:endParaRPr lang="en-US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7105650" cy="518318"/>
          </a:xfrm>
        </p:spPr>
        <p:txBody>
          <a:bodyPr/>
          <a:lstStyle/>
          <a:p>
            <a:r>
              <a:rPr lang="en-US" dirty="0"/>
              <a:t>Bulk Insert:  Business Level Validations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572375" cy="5334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Performed on required fields of template</a:t>
            </a:r>
          </a:p>
          <a:p>
            <a:pPr>
              <a:spcBef>
                <a:spcPts val="600"/>
              </a:spcBef>
            </a:pPr>
            <a:endParaRPr lang="en-US" sz="800" dirty="0"/>
          </a:p>
          <a:p>
            <a:pPr>
              <a:spcBef>
                <a:spcPts val="600"/>
              </a:spcBef>
            </a:pPr>
            <a:r>
              <a:rPr lang="en-US" sz="2000" dirty="0"/>
              <a:t>Report posted to destination of choice:  </a:t>
            </a:r>
            <a:r>
              <a:rPr lang="en-US" sz="2000" dirty="0" err="1"/>
              <a:t>MarkeTrak</a:t>
            </a:r>
            <a:r>
              <a:rPr lang="en-US" sz="2000" dirty="0"/>
              <a:t> attachment or MIS</a:t>
            </a:r>
          </a:p>
          <a:p>
            <a:pPr>
              <a:spcBef>
                <a:spcPts val="60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000" dirty="0"/>
              <a:t>Report includes following five additional columns added at end of each row, representing following data: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b="1" u="sng" dirty="0"/>
              <a:t>Success or Fail</a:t>
            </a:r>
            <a:r>
              <a:rPr lang="en-US" sz="1800" dirty="0"/>
              <a:t>: “success” indicates successfully submitted via Bulk Insert and “fail” indicates issue was not submitted</a:t>
            </a:r>
          </a:p>
          <a:p>
            <a:pPr lvl="1">
              <a:spcBef>
                <a:spcPts val="0"/>
              </a:spcBef>
            </a:pPr>
            <a:r>
              <a:rPr lang="en-US" sz="1800" b="1" u="sng" dirty="0"/>
              <a:t>Error Code</a:t>
            </a:r>
            <a:r>
              <a:rPr lang="en-US" sz="1800" dirty="0"/>
              <a:t>:  if an issue fails, a code will populate in this field </a:t>
            </a:r>
          </a:p>
          <a:p>
            <a:pPr lvl="1">
              <a:spcBef>
                <a:spcPts val="0"/>
              </a:spcBef>
            </a:pPr>
            <a:r>
              <a:rPr lang="en-US" sz="1800" b="1" u="sng" dirty="0"/>
              <a:t>Error Message</a:t>
            </a:r>
            <a:r>
              <a:rPr lang="en-US" sz="1800" dirty="0"/>
              <a:t>: field contains error message why the issue failed to submit</a:t>
            </a:r>
          </a:p>
          <a:p>
            <a:pPr lvl="1">
              <a:spcBef>
                <a:spcPts val="0"/>
              </a:spcBef>
            </a:pPr>
            <a:r>
              <a:rPr lang="en-US" sz="1800" b="1" u="sng" dirty="0"/>
              <a:t>Date/Time Stamp</a:t>
            </a:r>
            <a:r>
              <a:rPr lang="en-US" sz="1800" dirty="0"/>
              <a:t>: contains date and time stamp of when the issue was submitted</a:t>
            </a:r>
          </a:p>
          <a:p>
            <a:pPr lvl="1">
              <a:spcBef>
                <a:spcPts val="0"/>
              </a:spcBef>
            </a:pPr>
            <a:r>
              <a:rPr lang="en-US" sz="1800" b="1" u="sng" dirty="0"/>
              <a:t>Issue ID</a:t>
            </a:r>
            <a:r>
              <a:rPr lang="en-US" sz="1800" dirty="0"/>
              <a:t>: </a:t>
            </a:r>
            <a:r>
              <a:rPr lang="en-US" sz="1800" dirty="0" err="1"/>
              <a:t>MarkeTrak</a:t>
            </a:r>
            <a:r>
              <a:rPr lang="en-US" sz="1800" dirty="0"/>
              <a:t> issue ID for successfully submitted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5</a:t>
            </a:fld>
            <a:endParaRPr lang="en-US">
              <a:solidFill>
                <a:srgbClr val="5B677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F49D9-9C4E-44CA-B1A9-845A0DD9EA2B}"/>
              </a:ext>
            </a:extLst>
          </p:cNvPr>
          <p:cNvSpPr txBox="1"/>
          <p:nvPr/>
        </p:nvSpPr>
        <p:spPr>
          <a:xfrm>
            <a:off x="638175" y="5525869"/>
            <a:ext cx="76200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Allow adequate time for processing individual issues.  Average processing time is a few seconds per row.</a:t>
            </a:r>
          </a:p>
        </p:txBody>
      </p:sp>
    </p:spTree>
    <p:extLst>
      <p:ext uri="{BB962C8B-B14F-4D97-AF65-F5344CB8AC3E}">
        <p14:creationId xmlns:p14="http://schemas.microsoft.com/office/powerpoint/2010/main" val="395179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CSV File Validations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6</a:t>
            </a:fld>
            <a:endParaRPr lang="en-US">
              <a:solidFill>
                <a:srgbClr val="5B677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E9BE99-7688-45D6-A163-42AB95D5C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287484"/>
              </p:ext>
            </p:extLst>
          </p:nvPr>
        </p:nvGraphicFramePr>
        <p:xfrm>
          <a:off x="333376" y="998220"/>
          <a:ext cx="8534398" cy="481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2638">
                  <a:extLst>
                    <a:ext uri="{9D8B030D-6E8A-4147-A177-3AD203B41FA5}">
                      <a16:colId xmlns:a16="http://schemas.microsoft.com/office/drawing/2014/main" val="713826764"/>
                    </a:ext>
                  </a:extLst>
                </a:gridCol>
                <a:gridCol w="2415396">
                  <a:extLst>
                    <a:ext uri="{9D8B030D-6E8A-4147-A177-3AD203B41FA5}">
                      <a16:colId xmlns:a16="http://schemas.microsoft.com/office/drawing/2014/main" val="270612071"/>
                    </a:ext>
                  </a:extLst>
                </a:gridCol>
                <a:gridCol w="2173855">
                  <a:extLst>
                    <a:ext uri="{9D8B030D-6E8A-4147-A177-3AD203B41FA5}">
                      <a16:colId xmlns:a16="http://schemas.microsoft.com/office/drawing/2014/main" val="3054401119"/>
                    </a:ext>
                  </a:extLst>
                </a:gridCol>
                <a:gridCol w="1962509">
                  <a:extLst>
                    <a:ext uri="{9D8B030D-6E8A-4147-A177-3AD203B41FA5}">
                      <a16:colId xmlns:a16="http://schemas.microsoft.com/office/drawing/2014/main" val="3032290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Populate “1”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Populate “0”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Leave Blank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7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ESI ID Duplicate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Will not submit issue if duplicate issue exists containing ESI ID for which submitter has access</a:t>
                      </a:r>
                    </a:p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Duplicate check overridden, issue will submit provided criteria is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“0” will automatically default and check will not be performed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11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Global ID Duplicate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Will not submit issue if a duplicate issue is located in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MarkeTrak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 containing ESI ID for which submitter has access</a:t>
                      </a:r>
                    </a:p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Duplicate check overridden, issue will submit provided criteria is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“0” will automatically default and check will not be performed</a:t>
                      </a:r>
                    </a:p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70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ESI ID Validation- 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must be enabled for Premise Type to return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Submit for validation of ESI ID against ERCOT registration system </a:t>
                      </a:r>
                    </a:p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Submit regardless if ESI ID is within ERCOT registration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“0” will automatically default and check will not be performed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9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Evaluation Window Check – 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Global ID Validation must be enabled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Enables TRAN Type/Evaluation rules be applied for Cancel w/Approval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Ignores Evaluation rule and submits issue regardless of violation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“0” will automatically default and check will not be performed</a:t>
                      </a:r>
                    </a:p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04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Global ID Validation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Enables validation of Global ID against ERCOT registration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Ignores validation of Global ID with ERCOT registration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“0” will automatically default and check will not be performed</a:t>
                      </a:r>
                    </a:p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119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25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CSV File Validations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7</a:t>
            </a:fld>
            <a:endParaRPr lang="en-US">
              <a:solidFill>
                <a:srgbClr val="5B677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E9BE99-7688-45D6-A163-42AB95D5C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8906"/>
              </p:ext>
            </p:extLst>
          </p:nvPr>
        </p:nvGraphicFramePr>
        <p:xfrm>
          <a:off x="323851" y="914400"/>
          <a:ext cx="8505824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09824">
                  <a:extLst>
                    <a:ext uri="{9D8B030D-6E8A-4147-A177-3AD203B41FA5}">
                      <a16:colId xmlns:a16="http://schemas.microsoft.com/office/drawing/2014/main" val="71382676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7061207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05440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Populate “1”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Populate “0”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979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ESI ID Duplicate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Will not submit issue if duplicate issue exists containing ESI ID for which submitter has access</a:t>
                      </a:r>
                    </a:p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Duplicate check overridden, issue will submit provided criteria is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116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Global ID Duplicate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Will not submit issue if a duplicate issue is located in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MarkeTrak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 containing ESI ID for which submitter has access</a:t>
                      </a:r>
                    </a:p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Duplicate check overridden, issue will submit provided criteria is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70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ESI ID Validation- 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must be enabled for Premise Type to return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Submit for validation of ESI ID against ERCOT registration system </a:t>
                      </a:r>
                    </a:p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Submit regardless if ESI ID is within ERCOT registration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29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Evaluation Window Check – </a:t>
                      </a:r>
                      <a:r>
                        <a:rPr lang="en-US" sz="10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Global ID Validation must be enabled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Enables TRAN Type/Evaluation rules be applied for Cancel w/Approval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Ignores Evaluation rule and submits issue regardless of violation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04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Global ID Validation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Enables validation of Global ID against ERCOT registration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Ignores validation of Global ID with ERCOT registration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1191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D3645F-A2D2-477F-8E37-BCEA09C238F2}"/>
              </a:ext>
            </a:extLst>
          </p:cNvPr>
          <p:cNvSpPr txBox="1"/>
          <p:nvPr/>
        </p:nvSpPr>
        <p:spPr>
          <a:xfrm>
            <a:off x="1238250" y="5057397"/>
            <a:ext cx="655320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If Validation field is left blank, a “0” will automatically default and the check will not be performed. </a:t>
            </a:r>
          </a:p>
        </p:txBody>
      </p:sp>
    </p:spTree>
    <p:extLst>
      <p:ext uri="{BB962C8B-B14F-4D97-AF65-F5344CB8AC3E}">
        <p14:creationId xmlns:p14="http://schemas.microsoft.com/office/powerpoint/2010/main" val="2045459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CSV File Template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45820"/>
            <a:ext cx="8229600" cy="8382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450" dirty="0"/>
              <a:t>Bulk Insert templates for every applicable subtype are available on the </a:t>
            </a:r>
            <a:r>
              <a:rPr lang="en-US" sz="1450" dirty="0" err="1"/>
              <a:t>MarkeTrak</a:t>
            </a:r>
            <a:r>
              <a:rPr lang="en-US" sz="1450" dirty="0"/>
              <a:t> Information Page.  Below is a sample of the template for the Usage/Billing Missing subtype: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8</a:t>
            </a:fld>
            <a:endParaRPr lang="en-US">
              <a:solidFill>
                <a:srgbClr val="5B677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42"/>
          <a:stretch>
            <a:fillRect/>
          </a:stretch>
        </p:blipFill>
        <p:spPr bwMode="auto">
          <a:xfrm>
            <a:off x="1204317" y="1409700"/>
            <a:ext cx="643056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71600" y="3352800"/>
            <a:ext cx="6887765" cy="2438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50" dirty="0">
                <a:solidFill>
                  <a:srgbClr val="5B6770"/>
                </a:solidFill>
              </a:rPr>
              <a:t>The definition of the data fields is as follows:</a:t>
            </a:r>
          </a:p>
          <a:p>
            <a:pPr lvl="1"/>
            <a:r>
              <a:rPr lang="en-US" sz="1450" dirty="0">
                <a:solidFill>
                  <a:srgbClr val="5B6770"/>
                </a:solidFill>
              </a:rPr>
              <a:t>Required (</a:t>
            </a:r>
            <a:r>
              <a:rPr lang="en-US" sz="1450" dirty="0" err="1">
                <a:solidFill>
                  <a:srgbClr val="5B6770"/>
                </a:solidFill>
              </a:rPr>
              <a:t>Req</a:t>
            </a:r>
            <a:r>
              <a:rPr lang="en-US" sz="1450" dirty="0">
                <a:solidFill>
                  <a:srgbClr val="5B6770"/>
                </a:solidFill>
              </a:rPr>
              <a:t>)</a:t>
            </a:r>
          </a:p>
          <a:p>
            <a:pPr lvl="1"/>
            <a:r>
              <a:rPr lang="en-US" sz="1450" dirty="0">
                <a:solidFill>
                  <a:srgbClr val="5B6770"/>
                </a:solidFill>
              </a:rPr>
              <a:t>Optional (Opt) </a:t>
            </a:r>
          </a:p>
          <a:p>
            <a:pPr lvl="1"/>
            <a:r>
              <a:rPr lang="en-US" sz="1450" dirty="0">
                <a:solidFill>
                  <a:srgbClr val="5B6770"/>
                </a:solidFill>
              </a:rPr>
              <a:t>Not Applicable (N/A)</a:t>
            </a:r>
          </a:p>
          <a:p>
            <a:pPr lvl="1"/>
            <a:r>
              <a:rPr lang="en-US" sz="1450" dirty="0">
                <a:solidFill>
                  <a:srgbClr val="5B6770"/>
                </a:solidFill>
              </a:rPr>
              <a:t>Required or Optional (R/O)</a:t>
            </a:r>
          </a:p>
          <a:p>
            <a:pPr lvl="1"/>
            <a:r>
              <a:rPr lang="en-US" sz="1450" dirty="0">
                <a:solidFill>
                  <a:srgbClr val="5B6770"/>
                </a:solidFill>
              </a:rPr>
              <a:t>Required or Not Applicable (R/NA)</a:t>
            </a:r>
          </a:p>
          <a:p>
            <a:pPr lvl="1"/>
            <a:r>
              <a:rPr lang="en-US" sz="1450" dirty="0">
                <a:solidFill>
                  <a:srgbClr val="5B6770"/>
                </a:solidFill>
              </a:rPr>
              <a:t>Optional or Not Applicable (O/NA)</a:t>
            </a:r>
          </a:p>
          <a:p>
            <a:pPr lvl="1"/>
            <a:r>
              <a:rPr lang="en-US" sz="1450" dirty="0" err="1">
                <a:solidFill>
                  <a:srgbClr val="5B6770"/>
                </a:solidFill>
              </a:rPr>
              <a:t>DateTime</a:t>
            </a:r>
            <a:r>
              <a:rPr lang="en-US" sz="1450" dirty="0">
                <a:solidFill>
                  <a:srgbClr val="5B6770"/>
                </a:solidFill>
              </a:rPr>
              <a:t> format = </a:t>
            </a:r>
            <a:r>
              <a:rPr lang="en-US" sz="1450" b="1" dirty="0" err="1">
                <a:solidFill>
                  <a:srgbClr val="FF8200"/>
                </a:solidFill>
              </a:rPr>
              <a:t>ccyy</a:t>
            </a:r>
            <a:r>
              <a:rPr lang="en-US" sz="1450" b="1" dirty="0">
                <a:solidFill>
                  <a:srgbClr val="FF8200"/>
                </a:solidFill>
              </a:rPr>
              <a:t>-mm-</a:t>
            </a:r>
            <a:r>
              <a:rPr lang="en-US" sz="1450" b="1" dirty="0" err="1">
                <a:solidFill>
                  <a:srgbClr val="FF8200"/>
                </a:solidFill>
              </a:rPr>
              <a:t>dd</a:t>
            </a:r>
            <a:r>
              <a:rPr lang="en-US" sz="1450" b="1" dirty="0">
                <a:solidFill>
                  <a:srgbClr val="FF8200"/>
                </a:solidFill>
              </a:rPr>
              <a:t> </a:t>
            </a:r>
            <a:r>
              <a:rPr lang="en-US" sz="1450" b="1" dirty="0" err="1">
                <a:solidFill>
                  <a:srgbClr val="FF8200"/>
                </a:solidFill>
              </a:rPr>
              <a:t>Thh:mm:ss</a:t>
            </a:r>
            <a:r>
              <a:rPr lang="en-US" sz="1450" b="1" dirty="0">
                <a:solidFill>
                  <a:srgbClr val="FF8200"/>
                </a:solidFill>
              </a:rPr>
              <a:t>	</a:t>
            </a:r>
            <a:r>
              <a:rPr lang="en-US" sz="1450" b="1" dirty="0" err="1">
                <a:solidFill>
                  <a:srgbClr val="FF8200"/>
                </a:solidFill>
              </a:rPr>
              <a:t>eg</a:t>
            </a:r>
            <a:r>
              <a:rPr lang="en-US" sz="1450" b="1" dirty="0">
                <a:solidFill>
                  <a:srgbClr val="FF8200"/>
                </a:solidFill>
              </a:rPr>
              <a:t>: 2019-11-15T13:20:57</a:t>
            </a:r>
          </a:p>
          <a:p>
            <a:pPr lvl="1"/>
            <a:r>
              <a:rPr lang="en-US" sz="1450" dirty="0">
                <a:solidFill>
                  <a:srgbClr val="5B6770"/>
                </a:solidFill>
              </a:rPr>
              <a:t>Date format         = </a:t>
            </a:r>
            <a:r>
              <a:rPr lang="en-US" sz="1450" b="1" dirty="0" err="1">
                <a:solidFill>
                  <a:srgbClr val="FF8200"/>
                </a:solidFill>
              </a:rPr>
              <a:t>ccyy</a:t>
            </a:r>
            <a:r>
              <a:rPr lang="en-US" sz="1450" b="1" dirty="0">
                <a:solidFill>
                  <a:srgbClr val="FF8200"/>
                </a:solidFill>
              </a:rPr>
              <a:t>-mm-</a:t>
            </a:r>
            <a:r>
              <a:rPr lang="en-US" sz="1450" b="1" dirty="0" err="1">
                <a:solidFill>
                  <a:srgbClr val="FF8200"/>
                </a:solidFill>
              </a:rPr>
              <a:t>dd</a:t>
            </a:r>
            <a:r>
              <a:rPr lang="en-US" sz="1450" b="1" dirty="0">
                <a:solidFill>
                  <a:srgbClr val="FF8200"/>
                </a:solidFill>
              </a:rPr>
              <a:t>              	</a:t>
            </a:r>
            <a:r>
              <a:rPr lang="en-US" sz="1450" b="1" dirty="0" err="1">
                <a:solidFill>
                  <a:srgbClr val="FF8200"/>
                </a:solidFill>
              </a:rPr>
              <a:t>eg</a:t>
            </a:r>
            <a:r>
              <a:rPr lang="en-US" sz="1450" b="1" dirty="0">
                <a:solidFill>
                  <a:srgbClr val="FF8200"/>
                </a:solidFill>
              </a:rPr>
              <a:t>: 2015-11-15</a:t>
            </a:r>
          </a:p>
        </p:txBody>
      </p:sp>
    </p:spTree>
    <p:extLst>
      <p:ext uri="{BB962C8B-B14F-4D97-AF65-F5344CB8AC3E}">
        <p14:creationId xmlns:p14="http://schemas.microsoft.com/office/powerpoint/2010/main" val="402479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43682"/>
            <a:ext cx="6343650" cy="518318"/>
          </a:xfrm>
        </p:spPr>
        <p:txBody>
          <a:bodyPr/>
          <a:lstStyle/>
          <a:p>
            <a:r>
              <a:rPr lang="en-US" dirty="0"/>
              <a:t>Bulk Insert: Tips &amp; Tricks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998" y="1143000"/>
            <a:ext cx="6934200" cy="1083852"/>
          </a:xfrm>
        </p:spPr>
        <p:txBody>
          <a:bodyPr/>
          <a:lstStyle/>
          <a:p>
            <a:r>
              <a:rPr lang="en-US" sz="2000" b="1" dirty="0"/>
              <a:t>Tip 1 </a:t>
            </a:r>
            <a:r>
              <a:rPr lang="en-US" sz="2000" dirty="0"/>
              <a:t>– </a:t>
            </a:r>
            <a:r>
              <a:rPr lang="en-US" sz="2000" b="1" dirty="0"/>
              <a:t>One template, one subtype </a:t>
            </a:r>
            <a:endParaRPr lang="en-US" sz="2000" dirty="0"/>
          </a:p>
          <a:p>
            <a:pPr lvl="1"/>
            <a:r>
              <a:rPr lang="en-US" sz="1600" dirty="0"/>
              <a:t>Only submit multiple issues via bulk insert for the </a:t>
            </a:r>
            <a:r>
              <a:rPr lang="en-US" sz="1600" u="sng" dirty="0"/>
              <a:t>same subtype 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Tip 2 – Request all validations occur 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Select all the validations to ensure data is valid and does not contain duplicates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600" dirty="0"/>
          </a:p>
          <a:p>
            <a:endParaRPr lang="en-US" sz="2000" b="1" dirty="0">
              <a:solidFill>
                <a:srgbClr val="000204"/>
              </a:solidFill>
            </a:endParaRPr>
          </a:p>
          <a:p>
            <a:r>
              <a:rPr lang="en-US" sz="2000" b="1" dirty="0">
                <a:solidFill>
                  <a:srgbClr val="000204"/>
                </a:solidFill>
              </a:rPr>
              <a:t>Tip 3 – Caution when copying ESI IDs </a:t>
            </a:r>
            <a:endParaRPr lang="en-US" sz="2000" dirty="0">
              <a:solidFill>
                <a:srgbClr val="000204"/>
              </a:solidFill>
            </a:endParaRPr>
          </a:p>
          <a:p>
            <a:pPr lvl="1"/>
            <a:r>
              <a:rPr lang="en-US" sz="1600" dirty="0"/>
              <a:t>Use caution when copying ESI IDs and pasting into the Excel Spreadsheet Bulk Insert Template. </a:t>
            </a:r>
          </a:p>
          <a:p>
            <a:pPr lvl="1"/>
            <a:r>
              <a:rPr lang="en-US" sz="1600" dirty="0"/>
              <a:t>A normal copy and paste can result in the 17 digit ESI ID being automatically formatted by Excel in Scientific Notation Format (example 1.04437E+16). </a:t>
            </a:r>
          </a:p>
          <a:p>
            <a:pPr lvl="1"/>
            <a:r>
              <a:rPr lang="en-US" sz="1600" dirty="0"/>
              <a:t>Changing the format of the cell in the spreadsheet will result in the last two digits of the 17 digit ESI ID to change to 00. This will cause the </a:t>
            </a:r>
            <a:r>
              <a:rPr lang="en-US" sz="1600" dirty="0" err="1"/>
              <a:t>MarkeTrak</a:t>
            </a:r>
            <a:r>
              <a:rPr lang="en-US" sz="1600" dirty="0"/>
              <a:t> issue to be created using the wrong ESI ID.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>
                <a:solidFill>
                  <a:srgbClr val="5B6770"/>
                </a:solidFill>
              </a:rPr>
              <a:pPr/>
              <a:t>9</a:t>
            </a:fld>
            <a:endParaRPr lang="en-US">
              <a:solidFill>
                <a:srgbClr val="5B677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25706"/>
            <a:ext cx="6129338" cy="60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 rot="21446205">
            <a:off x="2843983" y="79221"/>
            <a:ext cx="6400800" cy="12425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5B6770"/>
                </a:solidFill>
              </a:rPr>
              <a:t>Before submission of the bulk insert CSV file the user should ensure all rows are accounted for in the file template to successfully pass validation for submission of the file.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5F9CD9-D357-4A02-A1AD-3B220D32C4F9}"/>
              </a:ext>
            </a:extLst>
          </p:cNvPr>
          <p:cNvSpPr/>
          <p:nvPr/>
        </p:nvSpPr>
        <p:spPr>
          <a:xfrm>
            <a:off x="2286000" y="2490282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9956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">
      <a:dk1>
        <a:srgbClr val="00AEC7"/>
      </a:dk1>
      <a:lt1>
        <a:sysClr val="window" lastClr="FFFFFF"/>
      </a:lt1>
      <a:dk2>
        <a:srgbClr val="5B6770"/>
      </a:dk2>
      <a:lt2>
        <a:srgbClr val="FFFFFF"/>
      </a:lt2>
      <a:accent1>
        <a:srgbClr val="003865"/>
      </a:accent1>
      <a:accent2>
        <a:srgbClr val="685BC7"/>
      </a:accent2>
      <a:accent3>
        <a:srgbClr val="26D07C"/>
      </a:accent3>
      <a:accent4>
        <a:srgbClr val="FFD100"/>
      </a:accent4>
      <a:accent5>
        <a:srgbClr val="FF8200"/>
      </a:accent5>
      <a:accent6>
        <a:srgbClr val="890C5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1553</Words>
  <Application>Microsoft Office PowerPoint</Application>
  <PresentationFormat>On-screen Show (4:3)</PresentationFormat>
  <Paragraphs>228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1_Custom Design</vt:lpstr>
      <vt:lpstr>1_Office Theme</vt:lpstr>
      <vt:lpstr>PowerPoint Presentation</vt:lpstr>
      <vt:lpstr>Bulk Insert: Overview</vt:lpstr>
      <vt:lpstr>Bulk Insert: Validations</vt:lpstr>
      <vt:lpstr>Bulk Insert: File Format Validations</vt:lpstr>
      <vt:lpstr>Bulk Insert:  Business Level Validations</vt:lpstr>
      <vt:lpstr>Bulk Insert: CSV File Validations</vt:lpstr>
      <vt:lpstr>Bulk Insert: CSV File Validations</vt:lpstr>
      <vt:lpstr>Bulk Insert: CSV File Template</vt:lpstr>
      <vt:lpstr>Bulk Insert: Tips &amp; Tricks</vt:lpstr>
      <vt:lpstr>Bulk Insert: Tips &amp; Tricks – cont.</vt:lpstr>
      <vt:lpstr>Bulk Insert: Tips &amp; Tricks</vt:lpstr>
      <vt:lpstr>Bulk Insert: Submit</vt:lpstr>
      <vt:lpstr>Bulk Insert: Submit (cont.)</vt:lpstr>
      <vt:lpstr>Bulk Insert: Submit (cont.)</vt:lpstr>
      <vt:lpstr>Bulk Insert: Submit (cont.)</vt:lpstr>
      <vt:lpstr>Bulk Insert: Submit (cont.)</vt:lpstr>
      <vt:lpstr>Bulk Insert: Submit (cont.)</vt:lpstr>
      <vt:lpstr>Bulk Insert: Report Destination Options</vt:lpstr>
      <vt:lpstr>Bulk Insert: Report Destination</vt:lpstr>
      <vt:lpstr>Bulk Insert: Report Destination</vt:lpstr>
      <vt:lpstr>Checkpoint Question</vt:lpstr>
      <vt:lpstr>Checkpoint Question</vt:lpstr>
    </vt:vector>
  </TitlesOfParts>
  <Company>American Electric Power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s262089</dc:creator>
  <cp:lastModifiedBy>Wiegand, Sheri</cp:lastModifiedBy>
  <cp:revision>30</cp:revision>
  <dcterms:created xsi:type="dcterms:W3CDTF">2019-07-11T18:51:35Z</dcterms:created>
  <dcterms:modified xsi:type="dcterms:W3CDTF">2019-08-17T05:10:07Z</dcterms:modified>
</cp:coreProperties>
</file>