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70" r:id="rId7"/>
    <p:sldId id="267" r:id="rId8"/>
    <p:sldId id="26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0552" autoAdjust="0"/>
  </p:normalViewPr>
  <p:slideViewPr>
    <p:cSldViewPr showGuides="1">
      <p:cViewPr varScale="1">
        <p:scale>
          <a:sx n="68" d="100"/>
          <a:sy n="68" d="100"/>
        </p:scale>
        <p:origin x="1440" y="78"/>
      </p:cViewPr>
      <p:guideLst>
        <p:guide orient="horz" pos="2160"/>
        <p:guide pos="2880"/>
      </p:guideLst>
    </p:cSldViewPr>
  </p:slideViewPr>
  <p:outlineViewPr>
    <p:cViewPr>
      <p:scale>
        <a:sx n="33" d="100"/>
        <a:sy n="33" d="100"/>
      </p:scale>
      <p:origin x="0" y="-114"/>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8/19/2019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508105"/>
          </a:xfrm>
          <a:prstGeom prst="rect">
            <a:avLst/>
          </a:prstGeom>
          <a:noFill/>
        </p:spPr>
        <p:txBody>
          <a:bodyPr wrap="square" rtlCol="0">
            <a:spAutoFit/>
          </a:bodyPr>
          <a:lstStyle/>
          <a:p>
            <a:r>
              <a:rPr lang="en-US" sz="2000" b="1" dirty="0" smtClean="0"/>
              <a:t>ERCOT 2019 UFLS Survey Results</a:t>
            </a:r>
            <a:endParaRPr lang="en-US" sz="2000" b="1" dirty="0"/>
          </a:p>
          <a:p>
            <a:endParaRPr lang="en-US" dirty="0" smtClean="0">
              <a:solidFill>
                <a:schemeClr val="tx2"/>
              </a:solidFill>
            </a:endParaRPr>
          </a:p>
          <a:p>
            <a:r>
              <a:rPr lang="en-US" dirty="0" smtClean="0"/>
              <a:t>Daniel Sanchez</a:t>
            </a:r>
          </a:p>
          <a:p>
            <a:r>
              <a:rPr lang="en-US" dirty="0" smtClean="0"/>
              <a:t>ERCOT Compliance </a:t>
            </a:r>
            <a:r>
              <a:rPr lang="en-US" dirty="0" smtClean="0"/>
              <a:t>Analyst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8294" y="738311"/>
            <a:ext cx="8462806" cy="406683"/>
          </a:xfrm>
        </p:spPr>
        <p:txBody>
          <a:bodyPr>
            <a:noAutofit/>
          </a:bodyPr>
          <a:lstStyle/>
          <a:p>
            <a:pPr marL="0" indent="0">
              <a:buNone/>
            </a:pPr>
            <a:r>
              <a:rPr lang="en-US" sz="1600" dirty="0"/>
              <a:t>ERCOT coordinates and conducts the survey with ERCOT Transmission Operators (TOs.) The survey serves to ensure that the required automatic under-frequency load shed circuits are configured to provide the appropriate load relief in an under-frequency event. The table below, taken from the </a:t>
            </a:r>
            <a:r>
              <a:rPr lang="en-US" sz="1600" b="1" i="1" dirty="0"/>
              <a:t>ERCOT </a:t>
            </a:r>
            <a:r>
              <a:rPr lang="en-US" sz="1600" b="1" i="1" dirty="0" smtClean="0"/>
              <a:t>Nodal Operating Guides, Section </a:t>
            </a:r>
            <a:r>
              <a:rPr lang="en-US" sz="1600" b="1" i="1" dirty="0"/>
              <a:t>2.6.1 (1) Requirements for Under-Frequency Load Shedding</a:t>
            </a:r>
            <a:r>
              <a:rPr lang="en-US" sz="1600" dirty="0"/>
              <a:t>, lists the required load shed amounts</a:t>
            </a:r>
            <a:r>
              <a:rPr lang="en-US" sz="1600" dirty="0" smtClean="0"/>
              <a:t>:</a:t>
            </a: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smtClean="0">
              <a:solidFill>
                <a:schemeClr val="tx1"/>
              </a:solidFill>
            </a:endParaRPr>
          </a:p>
          <a:p>
            <a:pPr marL="0" indent="0">
              <a:buNone/>
            </a:pPr>
            <a:endParaRPr lang="en-US" sz="1600" dirty="0" smtClean="0">
              <a:solidFill>
                <a:schemeClr val="tx1"/>
              </a:solidFill>
            </a:endParaRPr>
          </a:p>
        </p:txBody>
      </p:sp>
      <p:sp>
        <p:nvSpPr>
          <p:cNvPr id="3" name="Title 2"/>
          <p:cNvSpPr>
            <a:spLocks noGrp="1"/>
          </p:cNvSpPr>
          <p:nvPr>
            <p:ph type="title"/>
          </p:nvPr>
        </p:nvSpPr>
        <p:spPr/>
        <p:txBody>
          <a:bodyPr/>
          <a:lstStyle/>
          <a:p>
            <a:r>
              <a:rPr lang="en-US" sz="2000" dirty="0"/>
              <a:t>Background on </a:t>
            </a:r>
            <a:r>
              <a:rPr lang="en-US" sz="2000" dirty="0" smtClean="0"/>
              <a:t>the ERCOT UFLS Survey and Requirements</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167582017"/>
              </p:ext>
            </p:extLst>
          </p:nvPr>
        </p:nvGraphicFramePr>
        <p:xfrm>
          <a:off x="1485900" y="2286000"/>
          <a:ext cx="6248400" cy="1721955"/>
        </p:xfrm>
        <a:graphic>
          <a:graphicData uri="http://schemas.openxmlformats.org/drawingml/2006/table">
            <a:tbl>
              <a:tblPr firstRow="1" bandRow="1">
                <a:tableStyleId>{5C22544A-7EE6-4342-B048-85BDC9FD1C3A}</a:tableStyleId>
              </a:tblPr>
              <a:tblGrid>
                <a:gridCol w="2643554"/>
                <a:gridCol w="3604846"/>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bg1"/>
                          </a:solidFill>
                          <a:latin typeface="+mn-lt"/>
                          <a:ea typeface="+mn-ea"/>
                          <a:cs typeface="+mn-cs"/>
                        </a:rPr>
                        <a:t>Frequency Threshold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bg1"/>
                          </a:solidFill>
                          <a:latin typeface="+mn-lt"/>
                          <a:ea typeface="+mn-ea"/>
                          <a:cs typeface="+mn-cs"/>
                        </a:rPr>
                        <a:t>Load Relief</a:t>
                      </a:r>
                    </a:p>
                  </a:txBody>
                  <a:tcPr anchor="ctr"/>
                </a:tc>
              </a:tr>
              <a:tr h="365760">
                <a:tc>
                  <a:txBody>
                    <a:bodyPr/>
                    <a:lstStyle/>
                    <a:p>
                      <a:pPr algn="ctr" fontAlgn="b"/>
                      <a:r>
                        <a:rPr lang="en-US" sz="1600" kern="1200" dirty="0" smtClean="0">
                          <a:solidFill>
                            <a:schemeClr val="tx2"/>
                          </a:solidFill>
                          <a:latin typeface="+mn-lt"/>
                          <a:ea typeface="+mn-ea"/>
                          <a:cs typeface="+mn-cs"/>
                        </a:rPr>
                        <a:t>59.3 Hz </a:t>
                      </a:r>
                      <a:endParaRPr lang="en-US" sz="1600" kern="1200" dirty="0">
                        <a:solidFill>
                          <a:schemeClr val="tx2"/>
                        </a:solidFill>
                        <a:latin typeface="+mn-lt"/>
                        <a:ea typeface="+mn-ea"/>
                        <a:cs typeface="+mn-cs"/>
                      </a:endParaRPr>
                    </a:p>
                  </a:txBody>
                  <a:tcPr marL="9525" marR="9525" marT="9525" marB="0" anchor="ctr"/>
                </a:tc>
                <a:tc>
                  <a:txBody>
                    <a:bodyPr/>
                    <a:lstStyle/>
                    <a:p>
                      <a:pPr algn="ctr"/>
                      <a:r>
                        <a:rPr lang="en-US" sz="1600" kern="1200" dirty="0" smtClean="0">
                          <a:solidFill>
                            <a:schemeClr val="tx2"/>
                          </a:solidFill>
                          <a:latin typeface="+mn-lt"/>
                          <a:ea typeface="+mn-ea"/>
                          <a:cs typeface="+mn-cs"/>
                        </a:rPr>
                        <a:t>At least 5% of the TO Load</a:t>
                      </a:r>
                    </a:p>
                  </a:txBody>
                  <a:tcPr marL="9525" marR="9525" marT="9525" marB="0" anchor="ctr"/>
                </a:tc>
              </a:tr>
              <a:tr h="370840">
                <a:tc>
                  <a:txBody>
                    <a:bodyPr/>
                    <a:lstStyle/>
                    <a:p>
                      <a:pPr algn="ctr" fontAlgn="b"/>
                      <a:r>
                        <a:rPr lang="en-US" sz="1600" kern="1200" dirty="0" smtClean="0">
                          <a:solidFill>
                            <a:schemeClr val="tx2"/>
                          </a:solidFill>
                          <a:latin typeface="+mn-lt"/>
                          <a:ea typeface="+mn-ea"/>
                          <a:cs typeface="+mn-cs"/>
                        </a:rPr>
                        <a:t> 58.9 Hz</a:t>
                      </a:r>
                      <a:r>
                        <a:rPr lang="en-US" sz="1600" kern="1200" dirty="0">
                          <a:solidFill>
                            <a:schemeClr val="tx2"/>
                          </a:solidFill>
                          <a:latin typeface="+mn-lt"/>
                          <a:ea typeface="+mn-ea"/>
                          <a:cs typeface="+mn-cs"/>
                        </a:rPr>
                        <a:t>  </a:t>
                      </a:r>
                    </a:p>
                  </a:txBody>
                  <a:tcPr marL="9525" marR="9525" marT="9525" marB="0" anchor="ctr"/>
                </a:tc>
                <a:tc>
                  <a:txBody>
                    <a:bodyPr/>
                    <a:lstStyle/>
                    <a:p>
                      <a:pPr algn="ctr"/>
                      <a:r>
                        <a:rPr lang="en-US" sz="1600" kern="1200" dirty="0" smtClean="0">
                          <a:solidFill>
                            <a:schemeClr val="tx2"/>
                          </a:solidFill>
                          <a:latin typeface="+mn-lt"/>
                          <a:ea typeface="+mn-ea"/>
                          <a:cs typeface="+mn-cs"/>
                        </a:rPr>
                        <a:t>A total of at least 15% of the TO Load</a:t>
                      </a:r>
                    </a:p>
                  </a:txBody>
                  <a:tcPr marL="9525" marR="9525" marT="9525" marB="0" anchor="ctr"/>
                </a:tc>
              </a:tr>
              <a:tr h="370840">
                <a:tc>
                  <a:txBody>
                    <a:bodyPr/>
                    <a:lstStyle/>
                    <a:p>
                      <a:pPr algn="ctr" fontAlgn="b"/>
                      <a:r>
                        <a:rPr lang="en-US" sz="1600" kern="1200" dirty="0" smtClean="0">
                          <a:solidFill>
                            <a:schemeClr val="tx2"/>
                          </a:solidFill>
                          <a:latin typeface="+mn-lt"/>
                          <a:ea typeface="+mn-ea"/>
                          <a:cs typeface="+mn-cs"/>
                        </a:rPr>
                        <a:t> 58.5 Hz</a:t>
                      </a:r>
                      <a:r>
                        <a:rPr lang="en-US" sz="1600" kern="1200" dirty="0">
                          <a:solidFill>
                            <a:schemeClr val="tx2"/>
                          </a:solidFill>
                          <a:latin typeface="+mn-lt"/>
                          <a:ea typeface="+mn-ea"/>
                          <a:cs typeface="+mn-cs"/>
                        </a:rPr>
                        <a:t> </a:t>
                      </a:r>
                    </a:p>
                  </a:txBody>
                  <a:tcPr marL="9525" marR="9525" marT="9525" marB="0" anchor="ctr"/>
                </a:tc>
                <a:tc>
                  <a:txBody>
                    <a:bodyPr/>
                    <a:lstStyle/>
                    <a:p>
                      <a:pPr algn="ctr" fontAlgn="b"/>
                      <a:r>
                        <a:rPr lang="en-US" sz="1600" kern="1200" dirty="0" smtClean="0">
                          <a:solidFill>
                            <a:schemeClr val="tx2"/>
                          </a:solidFill>
                          <a:latin typeface="+mn-lt"/>
                          <a:ea typeface="+mn-ea"/>
                          <a:cs typeface="+mn-cs"/>
                        </a:rPr>
                        <a:t>A total of at least 25% of the TO Load</a:t>
                      </a:r>
                      <a:endParaRPr lang="en-US" sz="1600" kern="1200" dirty="0">
                        <a:solidFill>
                          <a:schemeClr val="tx2"/>
                        </a:solidFill>
                        <a:latin typeface="+mn-lt"/>
                        <a:ea typeface="+mn-ea"/>
                        <a:cs typeface="+mn-cs"/>
                      </a:endParaRPr>
                    </a:p>
                  </a:txBody>
                  <a:tcPr marL="9525" marR="9525" marT="9525" marB="0" anchor="ctr"/>
                </a:tc>
              </a:tr>
            </a:tbl>
          </a:graphicData>
        </a:graphic>
      </p:graphicFrame>
      <p:sp>
        <p:nvSpPr>
          <p:cNvPr id="14" name="Rectangle 13"/>
          <p:cNvSpPr/>
          <p:nvPr/>
        </p:nvSpPr>
        <p:spPr>
          <a:xfrm>
            <a:off x="381000" y="4196034"/>
            <a:ext cx="8305800" cy="2062103"/>
          </a:xfrm>
          <a:prstGeom prst="rect">
            <a:avLst/>
          </a:prstGeom>
        </p:spPr>
        <p:txBody>
          <a:bodyPr wrap="square">
            <a:spAutoFit/>
          </a:bodyPr>
          <a:lstStyle/>
          <a:p>
            <a:r>
              <a:rPr lang="en-US" sz="1600" b="1" dirty="0">
                <a:solidFill>
                  <a:schemeClr val="tx2"/>
                </a:solidFill>
              </a:rPr>
              <a:t>ERCOT Nodal Operating Guides, Section 2.6.1 (2</a:t>
            </a:r>
            <a:r>
              <a:rPr lang="en-US" sz="1600" b="1" dirty="0" smtClean="0">
                <a:solidFill>
                  <a:schemeClr val="tx2"/>
                </a:solidFill>
              </a:rPr>
              <a:t>) </a:t>
            </a:r>
            <a:endParaRPr lang="en-US" sz="1600" b="1" dirty="0" smtClean="0">
              <a:solidFill>
                <a:schemeClr val="tx2"/>
              </a:solidFill>
            </a:endParaRPr>
          </a:p>
          <a:p>
            <a:endParaRPr lang="en-US" sz="1600" b="1" dirty="0">
              <a:solidFill>
                <a:schemeClr val="tx2"/>
              </a:solidFill>
            </a:endParaRPr>
          </a:p>
          <a:p>
            <a:pPr marL="400050" lvl="1" indent="0">
              <a:buNone/>
            </a:pPr>
            <a:r>
              <a:rPr lang="en-US" sz="1600" dirty="0">
                <a:solidFill>
                  <a:schemeClr val="tx2"/>
                </a:solidFill>
              </a:rPr>
              <a:t>ERCOT 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a:t>
            </a:r>
          </a:p>
        </p:txBody>
      </p:sp>
    </p:spTree>
    <p:extLst>
      <p:ext uri="{BB962C8B-B14F-4D97-AF65-F5344CB8AC3E}">
        <p14:creationId xmlns:p14="http://schemas.microsoft.com/office/powerpoint/2010/main" val="2858133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Timeline </a:t>
            </a:r>
            <a:r>
              <a:rPr lang="en-US" sz="2000" dirty="0"/>
              <a:t>of </a:t>
            </a:r>
            <a:r>
              <a:rPr lang="en-US" sz="2000" dirty="0" smtClean="0"/>
              <a:t>the 2019 ERCOT UFLS Survey</a:t>
            </a:r>
            <a:endParaRPr lang="en-US" sz="2000" b="1" dirty="0">
              <a:solidFill>
                <a:schemeClr val="accent1"/>
              </a:solidFill>
            </a:endParaRPr>
          </a:p>
        </p:txBody>
      </p:sp>
      <p:sp>
        <p:nvSpPr>
          <p:cNvPr id="3" name="Content Placeholder 2"/>
          <p:cNvSpPr>
            <a:spLocks noGrp="1"/>
          </p:cNvSpPr>
          <p:nvPr>
            <p:ph idx="1"/>
          </p:nvPr>
        </p:nvSpPr>
        <p:spPr>
          <a:xfrm>
            <a:off x="292835" y="914400"/>
            <a:ext cx="8534400" cy="4876800"/>
          </a:xfrm>
        </p:spPr>
        <p:txBody>
          <a:bodyPr/>
          <a:lstStyle/>
          <a:p>
            <a:pPr marL="0" indent="0">
              <a:buNone/>
            </a:pPr>
            <a:r>
              <a:rPr lang="en-US" sz="1600" dirty="0" smtClean="0"/>
              <a:t>Below is </a:t>
            </a:r>
            <a:r>
              <a:rPr lang="en-US" sz="1600" dirty="0"/>
              <a:t>a timeline reflecting the survey dates and activities:</a:t>
            </a:r>
          </a:p>
          <a:p>
            <a:pPr marL="0" lvl="0" indent="0">
              <a:buNone/>
            </a:pPr>
            <a:endParaRPr lang="en-US" sz="2000" dirty="0" smtClean="0"/>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043188100"/>
              </p:ext>
            </p:extLst>
          </p:nvPr>
        </p:nvGraphicFramePr>
        <p:xfrm>
          <a:off x="521435" y="1463040"/>
          <a:ext cx="8077200" cy="2641600"/>
        </p:xfrm>
        <a:graphic>
          <a:graphicData uri="http://schemas.openxmlformats.org/drawingml/2006/table">
            <a:tbl>
              <a:tblPr firstRow="1" bandRow="1">
                <a:tableStyleId>{5C22544A-7EE6-4342-B048-85BDC9FD1C3A}</a:tableStyleId>
              </a:tblPr>
              <a:tblGrid>
                <a:gridCol w="3364765"/>
                <a:gridCol w="4712435"/>
              </a:tblGrid>
              <a:tr h="370840">
                <a:tc>
                  <a:txBody>
                    <a:bodyPr/>
                    <a:lstStyle/>
                    <a:p>
                      <a:pPr algn="ctr"/>
                      <a:r>
                        <a:rPr lang="en-US" dirty="0" smtClean="0"/>
                        <a:t>Date</a:t>
                      </a:r>
                      <a:endParaRPr lang="en-US" dirty="0"/>
                    </a:p>
                  </a:txBody>
                  <a:tcPr/>
                </a:tc>
                <a:tc>
                  <a:txBody>
                    <a:bodyPr/>
                    <a:lstStyle/>
                    <a:p>
                      <a:pPr algn="ctr"/>
                      <a:r>
                        <a:rPr lang="en-US" dirty="0" smtClean="0"/>
                        <a:t>Activity</a:t>
                      </a:r>
                      <a:endParaRPr lang="en-US" dirty="0"/>
                    </a:p>
                  </a:txBody>
                  <a:tcPr/>
                </a:tc>
              </a:tr>
              <a:tr h="370840">
                <a:tc>
                  <a:txBody>
                    <a:bodyPr/>
                    <a:lstStyle/>
                    <a:p>
                      <a:pPr algn="ctr"/>
                      <a:r>
                        <a:rPr lang="en-US" sz="1600" kern="1200" dirty="0" smtClean="0">
                          <a:solidFill>
                            <a:schemeClr val="tx2"/>
                          </a:solidFill>
                          <a:latin typeface="+mn-lt"/>
                          <a:ea typeface="+mn-ea"/>
                          <a:cs typeface="+mn-cs"/>
                        </a:rPr>
                        <a:t>March 21st </a:t>
                      </a:r>
                      <a:endParaRPr lang="en-US" sz="1600" kern="1200" dirty="0">
                        <a:solidFill>
                          <a:schemeClr val="tx2"/>
                        </a:solidFill>
                        <a:latin typeface="+mn-lt"/>
                        <a:ea typeface="+mn-ea"/>
                        <a:cs typeface="+mn-cs"/>
                      </a:endParaRPr>
                    </a:p>
                  </a:txBody>
                  <a:tcPr anchor="ctr"/>
                </a:tc>
                <a:tc>
                  <a:txBody>
                    <a:bodyPr/>
                    <a:lstStyle/>
                    <a:p>
                      <a:pPr algn="l"/>
                      <a:r>
                        <a:rPr lang="en-US" sz="1600" kern="1200" dirty="0" smtClean="0">
                          <a:solidFill>
                            <a:schemeClr val="tx2"/>
                          </a:solidFill>
                          <a:latin typeface="+mn-lt"/>
                          <a:ea typeface="+mn-ea"/>
                          <a:cs typeface="+mn-cs"/>
                        </a:rPr>
                        <a:t>ERCOT announcement of survey timeline to the OWG.</a:t>
                      </a:r>
                      <a:endParaRPr lang="en-US" sz="1600" kern="1200" dirty="0">
                        <a:solidFill>
                          <a:schemeClr val="tx2"/>
                        </a:solidFill>
                        <a:latin typeface="+mn-lt"/>
                        <a:ea typeface="+mn-ea"/>
                        <a:cs typeface="+mn-cs"/>
                      </a:endParaRPr>
                    </a:p>
                  </a:txBody>
                  <a:tcPr anchor="ctr"/>
                </a:tc>
              </a:tr>
              <a:tr h="370840">
                <a:tc>
                  <a:txBody>
                    <a:bodyPr/>
                    <a:lstStyle/>
                    <a:p>
                      <a:pPr algn="ctr"/>
                      <a:r>
                        <a:rPr lang="en-US" sz="1600" kern="1200" dirty="0" smtClean="0">
                          <a:solidFill>
                            <a:schemeClr val="tx2"/>
                          </a:solidFill>
                          <a:latin typeface="+mn-lt"/>
                          <a:ea typeface="+mn-ea"/>
                          <a:cs typeface="+mn-cs"/>
                        </a:rPr>
                        <a:t>April 2nd </a:t>
                      </a:r>
                      <a:endParaRPr lang="en-US" sz="1600" kern="1200" dirty="0">
                        <a:solidFill>
                          <a:schemeClr val="tx2"/>
                        </a:solidFill>
                        <a:latin typeface="+mn-lt"/>
                        <a:ea typeface="+mn-ea"/>
                        <a:cs typeface="+mn-cs"/>
                      </a:endParaRPr>
                    </a:p>
                  </a:txBody>
                  <a:tcPr anchor="ctr"/>
                </a:tc>
                <a:tc>
                  <a:txBody>
                    <a:bodyPr/>
                    <a:lstStyle/>
                    <a:p>
                      <a:pPr algn="l"/>
                      <a:r>
                        <a:rPr lang="en-US" sz="1600" kern="1200" dirty="0" smtClean="0">
                          <a:solidFill>
                            <a:schemeClr val="tx2"/>
                          </a:solidFill>
                          <a:latin typeface="+mn-lt"/>
                          <a:ea typeface="+mn-ea"/>
                          <a:cs typeface="+mn-cs"/>
                        </a:rPr>
                        <a:t>Market Notice sent by ERCOT Client Services to </a:t>
                      </a:r>
                      <a:r>
                        <a:rPr lang="en-US" sz="1600" kern="1200" dirty="0" err="1" smtClean="0">
                          <a:solidFill>
                            <a:schemeClr val="tx2"/>
                          </a:solidFill>
                          <a:latin typeface="+mn-lt"/>
                          <a:ea typeface="+mn-ea"/>
                          <a:cs typeface="+mn-cs"/>
                        </a:rPr>
                        <a:t>TO</a:t>
                      </a:r>
                      <a:r>
                        <a:rPr lang="en-US" sz="1600" kern="1200" dirty="0" smtClean="0">
                          <a:solidFill>
                            <a:schemeClr val="tx2"/>
                          </a:solidFill>
                          <a:latin typeface="+mn-lt"/>
                          <a:ea typeface="+mn-ea"/>
                          <a:cs typeface="+mn-cs"/>
                        </a:rPr>
                        <a:t> Authorized Representatives.</a:t>
                      </a:r>
                      <a:endParaRPr lang="en-US" sz="1600" kern="1200" dirty="0">
                        <a:solidFill>
                          <a:schemeClr val="tx2"/>
                        </a:solidFill>
                        <a:latin typeface="+mn-lt"/>
                        <a:ea typeface="+mn-ea"/>
                        <a:cs typeface="+mn-cs"/>
                      </a:endParaRPr>
                    </a:p>
                  </a:txBody>
                  <a:tcPr anchor="ctr"/>
                </a:tc>
              </a:tr>
              <a:tr h="370840">
                <a:tc>
                  <a:txBody>
                    <a:bodyPr/>
                    <a:lstStyle/>
                    <a:p>
                      <a:pPr algn="ctr"/>
                      <a:r>
                        <a:rPr lang="en-US" sz="1600" kern="1200" dirty="0" smtClean="0">
                          <a:solidFill>
                            <a:schemeClr val="tx2"/>
                          </a:solidFill>
                          <a:latin typeface="+mn-lt"/>
                          <a:ea typeface="+mn-ea"/>
                          <a:cs typeface="+mn-cs"/>
                        </a:rPr>
                        <a:t>May 9th @ 11:00 AM</a:t>
                      </a:r>
                      <a:endParaRPr lang="en-US" sz="1600" kern="1200" dirty="0">
                        <a:solidFill>
                          <a:schemeClr val="tx2"/>
                        </a:solidFill>
                        <a:latin typeface="+mn-lt"/>
                        <a:ea typeface="+mn-ea"/>
                        <a:cs typeface="+mn-cs"/>
                      </a:endParaRPr>
                    </a:p>
                  </a:txBody>
                  <a:tcPr anchor="ctr"/>
                </a:tc>
                <a:tc>
                  <a:txBody>
                    <a:bodyPr/>
                    <a:lstStyle/>
                    <a:p>
                      <a:pPr algn="l"/>
                      <a:r>
                        <a:rPr lang="en-US" sz="1600" kern="1200" dirty="0" smtClean="0">
                          <a:solidFill>
                            <a:schemeClr val="tx2"/>
                          </a:solidFill>
                          <a:latin typeface="+mn-lt"/>
                          <a:ea typeface="+mn-ea"/>
                          <a:cs typeface="+mn-cs"/>
                        </a:rPr>
                        <a:t>Date and time of survey.</a:t>
                      </a:r>
                      <a:endParaRPr lang="en-US" sz="1600" kern="1200" dirty="0">
                        <a:solidFill>
                          <a:schemeClr val="tx2"/>
                        </a:solidFill>
                        <a:latin typeface="+mn-lt"/>
                        <a:ea typeface="+mn-ea"/>
                        <a:cs typeface="+mn-cs"/>
                      </a:endParaRPr>
                    </a:p>
                  </a:txBody>
                  <a:tcPr anchor="ctr"/>
                </a:tc>
              </a:tr>
              <a:tr h="370840">
                <a:tc>
                  <a:txBody>
                    <a:bodyPr/>
                    <a:lstStyle/>
                    <a:p>
                      <a:pPr algn="ctr"/>
                      <a:r>
                        <a:rPr lang="en-US" sz="1600" kern="1200" dirty="0" smtClean="0">
                          <a:solidFill>
                            <a:schemeClr val="tx2"/>
                          </a:solidFill>
                          <a:latin typeface="+mn-lt"/>
                          <a:ea typeface="+mn-ea"/>
                          <a:cs typeface="+mn-cs"/>
                        </a:rPr>
                        <a:t>June 12th</a:t>
                      </a:r>
                      <a:endParaRPr lang="en-US" sz="1600" kern="1200" dirty="0">
                        <a:solidFill>
                          <a:schemeClr val="tx2"/>
                        </a:solidFill>
                        <a:latin typeface="+mn-lt"/>
                        <a:ea typeface="+mn-ea"/>
                        <a:cs typeface="+mn-cs"/>
                      </a:endParaRPr>
                    </a:p>
                  </a:txBody>
                  <a:tcPr anchor="ctr"/>
                </a:tc>
                <a:tc>
                  <a:txBody>
                    <a:bodyPr/>
                    <a:lstStyle/>
                    <a:p>
                      <a:pPr algn="l"/>
                      <a:r>
                        <a:rPr lang="en-US" sz="1600" kern="1200" dirty="0" smtClean="0">
                          <a:solidFill>
                            <a:schemeClr val="tx2"/>
                          </a:solidFill>
                          <a:latin typeface="+mn-lt"/>
                          <a:ea typeface="+mn-ea"/>
                          <a:cs typeface="+mn-cs"/>
                        </a:rPr>
                        <a:t>Survey results due to ERCOT.</a:t>
                      </a:r>
                      <a:endParaRPr lang="en-US" sz="1600" kern="1200" dirty="0">
                        <a:solidFill>
                          <a:schemeClr val="tx2"/>
                        </a:solidFill>
                        <a:latin typeface="+mn-lt"/>
                        <a:ea typeface="+mn-ea"/>
                        <a:cs typeface="+mn-cs"/>
                      </a:endParaRPr>
                    </a:p>
                  </a:txBody>
                  <a:tcPr anchor="ctr"/>
                </a:tc>
              </a:tr>
              <a:tr h="370840">
                <a:tc>
                  <a:txBody>
                    <a:bodyPr/>
                    <a:lstStyle/>
                    <a:p>
                      <a:pPr algn="ctr"/>
                      <a:r>
                        <a:rPr lang="en-US" sz="1600" kern="1200" dirty="0" smtClean="0">
                          <a:solidFill>
                            <a:schemeClr val="tx2"/>
                          </a:solidFill>
                          <a:latin typeface="+mn-lt"/>
                          <a:ea typeface="+mn-ea"/>
                          <a:cs typeface="+mn-cs"/>
                        </a:rPr>
                        <a:t>August – September</a:t>
                      </a:r>
                      <a:endParaRPr lang="en-US" sz="1600" kern="1200" dirty="0">
                        <a:solidFill>
                          <a:schemeClr val="tx2"/>
                        </a:solidFill>
                        <a:latin typeface="+mn-lt"/>
                        <a:ea typeface="+mn-ea"/>
                        <a:cs typeface="+mn-cs"/>
                      </a:endParaRPr>
                    </a:p>
                  </a:txBody>
                  <a:tcPr anchor="ctr"/>
                </a:tc>
                <a:tc>
                  <a:txBody>
                    <a:bodyPr/>
                    <a:lstStyle/>
                    <a:p>
                      <a:pPr algn="l"/>
                      <a:r>
                        <a:rPr lang="en-US" sz="1600" kern="1200" dirty="0" smtClean="0">
                          <a:solidFill>
                            <a:schemeClr val="tx2"/>
                          </a:solidFill>
                          <a:latin typeface="+mn-lt"/>
                          <a:ea typeface="+mn-ea"/>
                          <a:cs typeface="+mn-cs"/>
                        </a:rPr>
                        <a:t>Results reported to OWG, ROS, and TAC</a:t>
                      </a:r>
                      <a:endParaRPr lang="en-US" sz="1600" kern="1200" dirty="0">
                        <a:solidFill>
                          <a:schemeClr val="tx2"/>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867427"/>
            <a:ext cx="8450982" cy="406683"/>
          </a:xfrm>
        </p:spPr>
        <p:txBody>
          <a:bodyPr>
            <a:normAutofit/>
          </a:bodyPr>
          <a:lstStyle/>
          <a:p>
            <a:pPr marL="0" indent="0">
              <a:buNone/>
            </a:pPr>
            <a:r>
              <a:rPr lang="en-US" sz="1600" dirty="0"/>
              <a:t>The overall results of the </a:t>
            </a:r>
            <a:r>
              <a:rPr lang="en-US" sz="1600" dirty="0" smtClean="0"/>
              <a:t>2019 </a:t>
            </a:r>
            <a:r>
              <a:rPr lang="en-US" sz="1600" dirty="0"/>
              <a:t>UFLS survey are reflected below</a:t>
            </a:r>
            <a:r>
              <a:rPr lang="en-US" sz="1600" dirty="0" smtClean="0"/>
              <a:t>:</a:t>
            </a:r>
            <a:endParaRPr lang="en-US" sz="1600" dirty="0">
              <a:solidFill>
                <a:schemeClr val="tx1"/>
              </a:solidFill>
            </a:endParaRPr>
          </a:p>
        </p:txBody>
      </p:sp>
      <p:sp>
        <p:nvSpPr>
          <p:cNvPr id="3" name="Title 2"/>
          <p:cNvSpPr>
            <a:spLocks noGrp="1"/>
          </p:cNvSpPr>
          <p:nvPr>
            <p:ph type="title"/>
          </p:nvPr>
        </p:nvSpPr>
        <p:spPr/>
        <p:txBody>
          <a:bodyPr/>
          <a:lstStyle/>
          <a:p>
            <a:r>
              <a:rPr lang="en-US" sz="2000" dirty="0" smtClean="0"/>
              <a:t>Results of the 2019 ERCOT UFLS Survey</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50118" y="3673686"/>
            <a:ext cx="8450982" cy="226991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solidFill>
                <a:schemeClr val="tx2"/>
              </a:solidFill>
            </a:endParaRPr>
          </a:p>
          <a:p>
            <a:pPr marL="0" indent="0">
              <a:buNone/>
            </a:pPr>
            <a:r>
              <a:rPr lang="en-US" sz="1600" dirty="0" smtClean="0">
                <a:solidFill>
                  <a:schemeClr val="tx2"/>
                </a:solidFill>
              </a:rPr>
              <a:t>TOs </a:t>
            </a:r>
            <a:r>
              <a:rPr lang="en-US" sz="1600" dirty="0">
                <a:solidFill>
                  <a:schemeClr val="tx2"/>
                </a:solidFill>
              </a:rPr>
              <a:t>successfully met the UFLS requirements for all three thresholds</a:t>
            </a:r>
            <a:r>
              <a:rPr lang="en-US" sz="1600" smtClean="0">
                <a:solidFill>
                  <a:schemeClr val="tx2"/>
                </a:solidFill>
              </a:rPr>
              <a:t>. </a:t>
            </a:r>
          </a:p>
          <a:p>
            <a:pPr marL="0" indent="0">
              <a:buNone/>
            </a:pPr>
            <a:endParaRPr lang="en-US" sz="1600" dirty="0">
              <a:solidFill>
                <a:schemeClr val="tx2"/>
              </a:solidFill>
            </a:endParaRPr>
          </a:p>
          <a:p>
            <a:pPr marL="0" indent="0">
              <a:buNone/>
            </a:pPr>
            <a:r>
              <a:rPr lang="en-US" sz="1600" dirty="0">
                <a:solidFill>
                  <a:schemeClr val="tx2"/>
                </a:solidFill>
              </a:rPr>
              <a:t>The ERCOT load at the time of the survey was </a:t>
            </a:r>
            <a:r>
              <a:rPr lang="en-US" sz="1600" dirty="0" smtClean="0">
                <a:solidFill>
                  <a:schemeClr val="tx2"/>
                </a:solidFill>
              </a:rPr>
              <a:t>44,090 </a:t>
            </a:r>
            <a:r>
              <a:rPr lang="en-US" sz="1600" dirty="0">
                <a:solidFill>
                  <a:schemeClr val="tx2"/>
                </a:solidFill>
              </a:rPr>
              <a:t>MW. In comparison, the </a:t>
            </a:r>
            <a:r>
              <a:rPr lang="en-US" sz="1600" dirty="0" smtClean="0">
                <a:solidFill>
                  <a:schemeClr val="tx2"/>
                </a:solidFill>
              </a:rPr>
              <a:t>2018 survey </a:t>
            </a:r>
            <a:r>
              <a:rPr lang="en-US" sz="1600" dirty="0">
                <a:solidFill>
                  <a:schemeClr val="tx2"/>
                </a:solidFill>
              </a:rPr>
              <a:t>overall total </a:t>
            </a:r>
            <a:r>
              <a:rPr lang="en-US" sz="1600" dirty="0" smtClean="0">
                <a:solidFill>
                  <a:schemeClr val="tx2"/>
                </a:solidFill>
              </a:rPr>
              <a:t>result was 33.4% </a:t>
            </a:r>
            <a:r>
              <a:rPr lang="en-US" sz="1600" dirty="0">
                <a:solidFill>
                  <a:schemeClr val="tx2"/>
                </a:solidFill>
              </a:rPr>
              <a:t>at </a:t>
            </a:r>
            <a:r>
              <a:rPr lang="en-US" sz="1600" dirty="0" smtClean="0">
                <a:solidFill>
                  <a:schemeClr val="tx2"/>
                </a:solidFill>
              </a:rPr>
              <a:t>42,510 MW </a:t>
            </a:r>
            <a:r>
              <a:rPr lang="en-US" sz="1600" dirty="0">
                <a:solidFill>
                  <a:schemeClr val="tx2"/>
                </a:solidFill>
              </a:rPr>
              <a:t>of load.</a:t>
            </a:r>
          </a:p>
          <a:p>
            <a:pPr marL="0" indent="0">
              <a:buNone/>
            </a:pPr>
            <a:endParaRPr lang="en-US" sz="1600" dirty="0">
              <a:solidFill>
                <a:schemeClr val="tx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390734779"/>
              </p:ext>
            </p:extLst>
          </p:nvPr>
        </p:nvGraphicFramePr>
        <p:xfrm>
          <a:off x="685800" y="1396559"/>
          <a:ext cx="7620000" cy="2282623"/>
        </p:xfrm>
        <a:graphic>
          <a:graphicData uri="http://schemas.openxmlformats.org/drawingml/2006/table">
            <a:tbl>
              <a:tblPr firstRow="1" bandRow="1">
                <a:tableStyleId>{5C22544A-7EE6-4342-B048-85BDC9FD1C3A}</a:tableStyleId>
              </a:tblPr>
              <a:tblGrid>
                <a:gridCol w="1887304"/>
                <a:gridCol w="3827696"/>
                <a:gridCol w="1905000"/>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Frequency Threshold</a:t>
                      </a:r>
                      <a:endParaRPr lang="en-US" sz="18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Minimum Requirement</a:t>
                      </a:r>
                      <a:endParaRPr lang="en-US" sz="18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Measurement</a:t>
                      </a:r>
                      <a:endParaRPr lang="en-US" sz="1800" b="1" i="0" u="none" strike="noStrike" dirty="0" smtClean="0">
                        <a:solidFill>
                          <a:srgbClr val="000000"/>
                        </a:solidFill>
                        <a:effectLst/>
                        <a:latin typeface="Calibri"/>
                      </a:endParaRPr>
                    </a:p>
                  </a:txBody>
                  <a:tcPr anchor="ctr"/>
                </a:tc>
              </a:tr>
              <a:tr h="548640">
                <a:tc>
                  <a:txBody>
                    <a:bodyPr/>
                    <a:lstStyle/>
                    <a:p>
                      <a:pPr algn="ctr" fontAlgn="b"/>
                      <a:r>
                        <a:rPr lang="en-US" sz="1600" kern="1200" dirty="0" smtClean="0">
                          <a:solidFill>
                            <a:schemeClr val="tx2"/>
                          </a:solidFill>
                          <a:latin typeface="+mn-lt"/>
                          <a:ea typeface="+mn-ea"/>
                          <a:cs typeface="+mn-cs"/>
                        </a:rPr>
                        <a:t>59.3 Hz</a:t>
                      </a:r>
                      <a:endParaRPr lang="en-US" sz="1600" kern="1200" dirty="0">
                        <a:solidFill>
                          <a:schemeClr val="tx2"/>
                        </a:solidFill>
                        <a:latin typeface="+mn-lt"/>
                        <a:ea typeface="+mn-ea"/>
                        <a:cs typeface="+mn-cs"/>
                      </a:endParaRPr>
                    </a:p>
                  </a:txBody>
                  <a:tcPr marL="9525" marR="9525" marT="9525" marB="0" anchor="ctr"/>
                </a:tc>
                <a:tc>
                  <a:txBody>
                    <a:bodyPr/>
                    <a:lstStyle/>
                    <a:p>
                      <a:pPr algn="ctr" fontAlgn="b"/>
                      <a:r>
                        <a:rPr lang="en-US" sz="1600" kern="1200" dirty="0" smtClean="0">
                          <a:solidFill>
                            <a:schemeClr val="tx2"/>
                          </a:solidFill>
                          <a:latin typeface="+mn-lt"/>
                          <a:ea typeface="+mn-ea"/>
                          <a:cs typeface="+mn-cs"/>
                        </a:rPr>
                        <a:t>At least 5% of the TO Load</a:t>
                      </a:r>
                      <a:endParaRPr lang="en-US" sz="1600" kern="1200" dirty="0">
                        <a:solidFill>
                          <a:schemeClr val="tx2"/>
                        </a:solidFill>
                        <a:latin typeface="+mn-lt"/>
                        <a:ea typeface="+mn-ea"/>
                        <a:cs typeface="+mn-cs"/>
                      </a:endParaRPr>
                    </a:p>
                  </a:txBody>
                  <a:tcPr marL="9525" marR="9525" marT="9525" marB="0" anchor="ctr"/>
                </a:tc>
                <a:tc>
                  <a:txBody>
                    <a:bodyPr/>
                    <a:lstStyle/>
                    <a:p>
                      <a:pPr algn="ctr" fontAlgn="b"/>
                      <a:r>
                        <a:rPr lang="en-US" sz="1600" b="1" kern="1200" dirty="0" smtClean="0">
                          <a:solidFill>
                            <a:schemeClr val="tx2"/>
                          </a:solidFill>
                          <a:latin typeface="+mn-lt"/>
                          <a:ea typeface="+mn-ea"/>
                          <a:cs typeface="+mn-cs"/>
                        </a:rPr>
                        <a:t>6.93%</a:t>
                      </a:r>
                      <a:endParaRPr lang="en-US" sz="1600" b="1" kern="1200" dirty="0">
                        <a:solidFill>
                          <a:schemeClr val="tx2"/>
                        </a:solidFill>
                        <a:latin typeface="+mn-lt"/>
                        <a:ea typeface="+mn-ea"/>
                        <a:cs typeface="+mn-cs"/>
                      </a:endParaRPr>
                    </a:p>
                  </a:txBody>
                  <a:tcPr marL="9525" marR="9525" marT="9525" marB="0" anchor="ctr"/>
                </a:tc>
              </a:tr>
              <a:tr h="548640">
                <a:tc>
                  <a:txBody>
                    <a:bodyPr/>
                    <a:lstStyle/>
                    <a:p>
                      <a:pPr algn="ctr" fontAlgn="b"/>
                      <a:r>
                        <a:rPr lang="en-US" sz="1600" kern="1200" dirty="0" smtClean="0">
                          <a:solidFill>
                            <a:schemeClr val="tx2"/>
                          </a:solidFill>
                          <a:latin typeface="+mn-lt"/>
                          <a:ea typeface="+mn-ea"/>
                          <a:cs typeface="+mn-cs"/>
                        </a:rPr>
                        <a:t> 58.9 Hz</a:t>
                      </a:r>
                      <a:r>
                        <a:rPr lang="en-US" sz="1600" kern="1200" dirty="0">
                          <a:solidFill>
                            <a:schemeClr val="tx2"/>
                          </a:solidFill>
                          <a:latin typeface="+mn-lt"/>
                          <a:ea typeface="+mn-ea"/>
                          <a:cs typeface="+mn-cs"/>
                        </a:rPr>
                        <a:t>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2"/>
                          </a:solidFill>
                          <a:latin typeface="+mn-lt"/>
                          <a:ea typeface="+mn-ea"/>
                          <a:cs typeface="+mn-cs"/>
                        </a:rPr>
                        <a:t>   A total of at least</a:t>
                      </a:r>
                      <a:r>
                        <a:rPr lang="en-US" sz="1600" kern="1200" baseline="0" dirty="0" smtClean="0">
                          <a:solidFill>
                            <a:schemeClr val="tx2"/>
                          </a:solidFill>
                          <a:latin typeface="+mn-lt"/>
                          <a:ea typeface="+mn-ea"/>
                          <a:cs typeface="+mn-cs"/>
                        </a:rPr>
                        <a:t> 15% of the TO Load</a:t>
                      </a:r>
                      <a:r>
                        <a:rPr lang="en-US" sz="1600" kern="1200" dirty="0" smtClean="0">
                          <a:solidFill>
                            <a:schemeClr val="tx2"/>
                          </a:solidFill>
                          <a:latin typeface="+mn-lt"/>
                          <a:ea typeface="+mn-ea"/>
                          <a:cs typeface="+mn-cs"/>
                        </a:rPr>
                        <a:t>	</a:t>
                      </a:r>
                    </a:p>
                  </a:txBody>
                  <a:tcPr marL="73025" marR="73025" anchor="ctr"/>
                </a:tc>
                <a:tc>
                  <a:txBody>
                    <a:bodyPr/>
                    <a:lstStyle/>
                    <a:p>
                      <a:pPr algn="ctr" fontAlgn="b"/>
                      <a:r>
                        <a:rPr lang="en-US" sz="1600" b="1" kern="1200" dirty="0" smtClean="0">
                          <a:solidFill>
                            <a:schemeClr val="tx2"/>
                          </a:solidFill>
                          <a:latin typeface="+mn-lt"/>
                          <a:ea typeface="+mn-ea"/>
                          <a:cs typeface="+mn-cs"/>
                        </a:rPr>
                        <a:t>18.92%</a:t>
                      </a:r>
                      <a:endParaRPr lang="en-US" sz="1600" b="1" kern="1200" dirty="0">
                        <a:solidFill>
                          <a:schemeClr val="tx2"/>
                        </a:solidFill>
                        <a:latin typeface="+mn-lt"/>
                        <a:ea typeface="+mn-ea"/>
                        <a:cs typeface="+mn-cs"/>
                      </a:endParaRPr>
                    </a:p>
                  </a:txBody>
                  <a:tcPr marL="9525" marR="9525" marT="9525" marB="0" anchor="ctr"/>
                </a:tc>
              </a:tr>
              <a:tr h="545263">
                <a:tc>
                  <a:txBody>
                    <a:bodyPr/>
                    <a:lstStyle/>
                    <a:p>
                      <a:pPr algn="ctr" fontAlgn="b"/>
                      <a:r>
                        <a:rPr lang="en-US" sz="1600" kern="1200" dirty="0" smtClean="0">
                          <a:solidFill>
                            <a:schemeClr val="tx2"/>
                          </a:solidFill>
                          <a:latin typeface="+mn-lt"/>
                          <a:ea typeface="+mn-ea"/>
                          <a:cs typeface="+mn-cs"/>
                        </a:rPr>
                        <a:t>58.5 Hz</a:t>
                      </a:r>
                      <a:endParaRPr lang="en-US" sz="1600" kern="1200" dirty="0">
                        <a:solidFill>
                          <a:schemeClr val="tx2"/>
                        </a:solidFill>
                        <a:latin typeface="+mn-lt"/>
                        <a:ea typeface="+mn-ea"/>
                        <a:cs typeface="+mn-cs"/>
                      </a:endParaRPr>
                    </a:p>
                  </a:txBody>
                  <a:tcPr marL="9525" marR="9525" marT="9525" marB="0" anchor="ctr"/>
                </a:tc>
                <a:tc>
                  <a:txBody>
                    <a:bodyPr/>
                    <a:lstStyle/>
                    <a:p>
                      <a:pPr algn="ctr"/>
                      <a:r>
                        <a:rPr lang="en-US" sz="1600" kern="1200" dirty="0" smtClean="0">
                          <a:solidFill>
                            <a:schemeClr val="tx2"/>
                          </a:solidFill>
                          <a:latin typeface="+mn-lt"/>
                          <a:ea typeface="+mn-ea"/>
                          <a:cs typeface="+mn-cs"/>
                        </a:rPr>
                        <a:t>A total of at least 25% of the TO Load</a:t>
                      </a:r>
                    </a:p>
                  </a:txBody>
                  <a:tcPr marL="73025" marR="73025" anchor="ctr"/>
                </a:tc>
                <a:tc>
                  <a:txBody>
                    <a:bodyPr/>
                    <a:lstStyle/>
                    <a:p>
                      <a:pPr algn="ctr" fontAlgn="b"/>
                      <a:r>
                        <a:rPr lang="en-US" sz="1600" b="1" kern="1200" dirty="0" smtClean="0">
                          <a:solidFill>
                            <a:schemeClr val="tx2"/>
                          </a:solidFill>
                          <a:latin typeface="+mn-lt"/>
                          <a:ea typeface="+mn-ea"/>
                          <a:cs typeface="+mn-cs"/>
                        </a:rPr>
                        <a:t>30.55%</a:t>
                      </a:r>
                      <a:endParaRPr lang="en-US" sz="1600" b="1" kern="1200" dirty="0">
                        <a:solidFill>
                          <a:schemeClr val="tx2"/>
                        </a:solidFill>
                        <a:latin typeface="+mn-lt"/>
                        <a:ea typeface="+mn-ea"/>
                        <a:cs typeface="+mn-cs"/>
                      </a:endParaRPr>
                    </a:p>
                  </a:txBody>
                  <a:tcPr marL="9525" marR="9525" marT="9525" marB="0" anchor="ctr"/>
                </a:tc>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D22C17BBED2EF4E802F4F21A1D28B33" ma:contentTypeVersion="0" ma:contentTypeDescription="Create a new document." ma:contentTypeScope="" ma:versionID="936f69d55887432f79aa97b01e37f6cf">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8D71687-AE0C-48AE-9A7E-1F445F288C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3328</TotalTime>
  <Words>422</Words>
  <Application>Microsoft Office PowerPoint</Application>
  <PresentationFormat>On-screen Show (4:3)</PresentationFormat>
  <Paragraphs>63</Paragraphs>
  <Slides>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Background on the ERCOT UFLS Survey and Requirements</vt:lpstr>
      <vt:lpstr>Timeline of the 2019 ERCOT UFLS Survey</vt:lpstr>
      <vt:lpstr>Results of the 2019 ERCOT UFLS Survey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Sanchez, Daniel</cp:lastModifiedBy>
  <cp:revision>82</cp:revision>
  <cp:lastPrinted>2016-01-21T20:53:15Z</cp:lastPrinted>
  <dcterms:created xsi:type="dcterms:W3CDTF">2016-01-21T15:20:31Z</dcterms:created>
  <dcterms:modified xsi:type="dcterms:W3CDTF">2019-08-19T14:26:14Z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0x0101001D22C17BBED2EF4E802F4F21A1D28B33</vt:lpwstr>
  </property>
</Properties>
</file>