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slideLayouts/slideLayout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2"/>
  </p:notesMasterIdLst>
  <p:handoutMasterIdLst>
    <p:handoutMasterId r:id="rId13"/>
  </p:handoutMasterIdLst>
  <p:sldIdLst>
    <p:sldId id="355" r:id="rId7"/>
    <p:sldId id="528" r:id="rId8"/>
    <p:sldId id="533" r:id="rId9"/>
    <p:sldId id="529" r:id="rId10"/>
    <p:sldId id="534" r:id="rId11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5B6770"/>
    <a:srgbClr val="093C61"/>
    <a:srgbClr val="0076C6"/>
    <a:srgbClr val="B03018"/>
    <a:srgbClr val="FF8200"/>
    <a:srgbClr val="685BC7"/>
    <a:srgbClr val="FFD1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1622" autoAdjust="0"/>
  </p:normalViewPr>
  <p:slideViewPr>
    <p:cSldViewPr showGuides="1">
      <p:cViewPr varScale="1">
        <p:scale>
          <a:sx n="93" d="100"/>
          <a:sy n="93" d="100"/>
        </p:scale>
        <p:origin x="384" y="6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-2202"/>
    </p:cViewPr>
  </p:sorter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viewProps" Target="viewProps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8/16/2019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8/16/2019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63541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40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40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247650" y="640808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Slide Number Placeholder 6"/>
          <p:cNvSpPr txBox="1">
            <a:spLocks/>
          </p:cNvSpPr>
          <p:nvPr/>
        </p:nvSpPr>
        <p:spPr>
          <a:xfrm>
            <a:off x="6705600" y="6202150"/>
            <a:ext cx="2133600" cy="1825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z="1200" smtClean="0">
                <a:solidFill>
                  <a:prstClr val="black"/>
                </a:solidFill>
              </a:rPr>
              <a:pPr/>
              <a:t>‹#›</a:t>
            </a:fld>
            <a:endParaRPr lang="en-US" sz="1200" dirty="0">
              <a:solidFill>
                <a:prstClr val="black"/>
              </a:solidFill>
            </a:endParaRPr>
          </a:p>
        </p:txBody>
      </p:sp>
      <p:sp>
        <p:nvSpPr>
          <p:cNvPr id="11" name="Title Placeholder 1"/>
          <p:cNvSpPr>
            <a:spLocks noGrp="1"/>
          </p:cNvSpPr>
          <p:nvPr>
            <p:ph type="title"/>
          </p:nvPr>
        </p:nvSpPr>
        <p:spPr>
          <a:xfrm>
            <a:off x="379663" y="179145"/>
            <a:ext cx="8458200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56265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657600" y="0"/>
            <a:ext cx="54864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9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2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6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2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1" y="3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1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038600" y="1066800"/>
            <a:ext cx="4724400" cy="69403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000" b="1" dirty="0">
              <a:solidFill>
                <a:schemeClr val="tx2"/>
              </a:solidFill>
            </a:endParaRPr>
          </a:p>
          <a:p>
            <a:r>
              <a:rPr lang="en-US" sz="2800" b="1" dirty="0" smtClean="0">
                <a:solidFill>
                  <a:schemeClr val="tx2"/>
                </a:solidFill>
              </a:rPr>
              <a:t>Potential Impacts of </a:t>
            </a:r>
            <a:br>
              <a:rPr lang="en-US" sz="2800" b="1" dirty="0" smtClean="0">
                <a:solidFill>
                  <a:schemeClr val="tx2"/>
                </a:solidFill>
              </a:rPr>
            </a:br>
            <a:r>
              <a:rPr lang="en-US" sz="2800" b="1" dirty="0" smtClean="0">
                <a:solidFill>
                  <a:schemeClr val="tx2"/>
                </a:solidFill>
              </a:rPr>
              <a:t>Intra-Hour Energy Offer Curve Submissions </a:t>
            </a:r>
            <a:br>
              <a:rPr lang="en-US" sz="2800" b="1" dirty="0" smtClean="0">
                <a:solidFill>
                  <a:schemeClr val="tx2"/>
                </a:solidFill>
              </a:rPr>
            </a:br>
            <a:r>
              <a:rPr lang="en-US" sz="2800" b="1" dirty="0" smtClean="0">
                <a:solidFill>
                  <a:schemeClr val="tx2"/>
                </a:solidFill>
              </a:rPr>
              <a:t>on SCED Performance  </a:t>
            </a:r>
            <a:endParaRPr lang="en-US" sz="2800" b="1" dirty="0">
              <a:solidFill>
                <a:schemeClr val="tx2"/>
              </a:solidFill>
            </a:endParaRPr>
          </a:p>
          <a:p>
            <a:endParaRPr lang="en-US" sz="2000" b="1" dirty="0">
              <a:solidFill>
                <a:schemeClr val="tx2"/>
              </a:solidFill>
            </a:endParaRPr>
          </a:p>
          <a:p>
            <a:endParaRPr lang="en-US" sz="2000" b="1" dirty="0" smtClean="0">
              <a:solidFill>
                <a:schemeClr val="tx2"/>
              </a:solidFill>
            </a:endParaRPr>
          </a:p>
          <a:p>
            <a:endParaRPr lang="en-US" sz="2000" b="1" dirty="0">
              <a:solidFill>
                <a:schemeClr val="tx2"/>
              </a:solidFill>
            </a:endParaRPr>
          </a:p>
          <a:p>
            <a:endParaRPr lang="en-US" sz="2000" b="1" dirty="0" smtClean="0">
              <a:solidFill>
                <a:schemeClr val="tx2"/>
              </a:solidFill>
            </a:endParaRPr>
          </a:p>
          <a:p>
            <a:endParaRPr lang="en-US" sz="2000" b="1" dirty="0">
              <a:solidFill>
                <a:schemeClr val="tx2"/>
              </a:solidFill>
            </a:endParaRPr>
          </a:p>
          <a:p>
            <a:endParaRPr lang="en-US" sz="2000" b="1" dirty="0">
              <a:solidFill>
                <a:schemeClr val="tx2"/>
              </a:solidFill>
            </a:endParaRPr>
          </a:p>
          <a:p>
            <a:r>
              <a:rPr lang="en-US" sz="2000" dirty="0" smtClean="0">
                <a:solidFill>
                  <a:schemeClr val="tx2"/>
                </a:solidFill>
              </a:rPr>
              <a:t>ERCOT Staff</a:t>
            </a:r>
          </a:p>
          <a:p>
            <a:endParaRPr lang="en-US" sz="2000" dirty="0">
              <a:solidFill>
                <a:schemeClr val="tx2"/>
              </a:solidFill>
            </a:endParaRPr>
          </a:p>
          <a:p>
            <a:r>
              <a:rPr lang="en-US" sz="2000" dirty="0" smtClean="0">
                <a:solidFill>
                  <a:schemeClr val="tx2"/>
                </a:solidFill>
              </a:rPr>
              <a:t>WMWG</a:t>
            </a:r>
            <a:endParaRPr lang="en-US" sz="2000" dirty="0">
              <a:solidFill>
                <a:schemeClr val="tx2"/>
              </a:solidFill>
            </a:endParaRPr>
          </a:p>
          <a:p>
            <a:r>
              <a:rPr lang="en-US" sz="2000" dirty="0">
                <a:solidFill>
                  <a:schemeClr val="tx2"/>
                </a:solidFill>
              </a:rPr>
              <a:t>August </a:t>
            </a:r>
            <a:r>
              <a:rPr lang="en-US" sz="2000" dirty="0" smtClean="0">
                <a:solidFill>
                  <a:schemeClr val="tx2"/>
                </a:solidFill>
              </a:rPr>
              <a:t>19</a:t>
            </a:r>
            <a:r>
              <a:rPr lang="en-US" sz="2000" dirty="0">
                <a:solidFill>
                  <a:schemeClr val="tx2"/>
                </a:solidFill>
              </a:rPr>
              <a:t>, 2019</a:t>
            </a:r>
          </a:p>
          <a:p>
            <a:endParaRPr lang="en-US" sz="2000" b="1" dirty="0">
              <a:solidFill>
                <a:schemeClr val="tx2"/>
              </a:solidFill>
            </a:endParaRPr>
          </a:p>
          <a:p>
            <a:endParaRPr lang="en-US" sz="2000" b="1" dirty="0">
              <a:solidFill>
                <a:schemeClr val="tx2"/>
              </a:solidFill>
            </a:endParaRPr>
          </a:p>
          <a:p>
            <a:endParaRPr lang="en-US" sz="2000" b="1" dirty="0">
              <a:solidFill>
                <a:schemeClr val="tx2"/>
              </a:solidFill>
            </a:endParaRPr>
          </a:p>
          <a:p>
            <a:endParaRPr lang="en-US" sz="1600" dirty="0">
              <a:solidFill>
                <a:schemeClr val="tx2"/>
              </a:solidFill>
            </a:endParaRPr>
          </a:p>
          <a:p>
            <a:endParaRPr lang="en-US" sz="1600" dirty="0">
              <a:solidFill>
                <a:schemeClr val="tx2"/>
              </a:solidFill>
            </a:endParaRPr>
          </a:p>
          <a:p>
            <a:endParaRPr lang="en-US" sz="1600" dirty="0">
              <a:solidFill>
                <a:schemeClr val="tx2"/>
              </a:solidFill>
            </a:endParaRPr>
          </a:p>
          <a:p>
            <a:endParaRPr lang="en-US" sz="500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9498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2"/>
          </a:xfrm>
        </p:spPr>
        <p:txBody>
          <a:bodyPr/>
          <a:lstStyle/>
          <a:p>
            <a:r>
              <a:rPr lang="en-US" dirty="0" smtClean="0"/>
              <a:t>SCED data reads:  How it works today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43000"/>
            <a:ext cx="8534400" cy="4777033"/>
          </a:xfrm>
        </p:spPr>
        <p:txBody>
          <a:bodyPr/>
          <a:lstStyle/>
          <a:p>
            <a:r>
              <a:rPr lang="en-US" dirty="0" smtClean="0">
                <a:solidFill>
                  <a:schemeClr val="tx2"/>
                </a:solidFill>
              </a:rPr>
              <a:t>Some data is static for the full Operating Day</a:t>
            </a:r>
          </a:p>
          <a:p>
            <a:pPr lvl="1"/>
            <a:r>
              <a:rPr lang="en-US" dirty="0" smtClean="0">
                <a:solidFill>
                  <a:schemeClr val="tx2"/>
                </a:solidFill>
              </a:rPr>
              <a:t>Example: Resource parameters</a:t>
            </a:r>
          </a:p>
          <a:p>
            <a:pPr lvl="1"/>
            <a:endParaRPr lang="en-US" dirty="0" smtClean="0">
              <a:solidFill>
                <a:schemeClr val="tx2"/>
              </a:solidFill>
            </a:endParaRPr>
          </a:p>
          <a:p>
            <a:r>
              <a:rPr lang="en-US" dirty="0" smtClean="0">
                <a:solidFill>
                  <a:schemeClr val="tx2"/>
                </a:solidFill>
              </a:rPr>
              <a:t>Some data changes by the hour</a:t>
            </a:r>
          </a:p>
          <a:p>
            <a:pPr lvl="1"/>
            <a:r>
              <a:rPr lang="en-US" dirty="0" smtClean="0">
                <a:solidFill>
                  <a:schemeClr val="tx2"/>
                </a:solidFill>
              </a:rPr>
              <a:t>Energy Offer Curves</a:t>
            </a:r>
          </a:p>
          <a:p>
            <a:pPr lvl="1"/>
            <a:r>
              <a:rPr lang="en-US" dirty="0" smtClean="0">
                <a:solidFill>
                  <a:schemeClr val="tx2"/>
                </a:solidFill>
              </a:rPr>
              <a:t>Mitigated Offer Cap Curves &amp; Offer Floor</a:t>
            </a:r>
          </a:p>
          <a:p>
            <a:pPr lvl="1"/>
            <a:endParaRPr lang="en-US" dirty="0" smtClean="0">
              <a:solidFill>
                <a:schemeClr val="tx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46407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2"/>
          </a:xfrm>
        </p:spPr>
        <p:txBody>
          <a:bodyPr/>
          <a:lstStyle/>
          <a:p>
            <a:r>
              <a:rPr lang="en-US" dirty="0" smtClean="0"/>
              <a:t>SCED data reads:  How it works today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66800"/>
            <a:ext cx="8534400" cy="5029200"/>
          </a:xfrm>
        </p:spPr>
        <p:txBody>
          <a:bodyPr>
            <a:normAutofit lnSpcReduction="10000"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Some data changes in real time, with every SCED run.  For example:</a:t>
            </a:r>
          </a:p>
          <a:p>
            <a:pPr lvl="1"/>
            <a:r>
              <a:rPr lang="en-US" dirty="0" smtClean="0">
                <a:solidFill>
                  <a:schemeClr val="tx2"/>
                </a:solidFill>
              </a:rPr>
              <a:t>Resource status</a:t>
            </a:r>
          </a:p>
          <a:p>
            <a:pPr lvl="1"/>
            <a:r>
              <a:rPr lang="en-US" dirty="0" smtClean="0">
                <a:solidFill>
                  <a:schemeClr val="tx2"/>
                </a:solidFill>
              </a:rPr>
              <a:t>MW</a:t>
            </a:r>
          </a:p>
          <a:p>
            <a:pPr lvl="1"/>
            <a:r>
              <a:rPr lang="en-US" dirty="0" smtClean="0">
                <a:solidFill>
                  <a:schemeClr val="tx2"/>
                </a:solidFill>
              </a:rPr>
              <a:t>LDL/HDL</a:t>
            </a:r>
          </a:p>
          <a:p>
            <a:pPr lvl="1"/>
            <a:r>
              <a:rPr lang="en-US" dirty="0" smtClean="0">
                <a:solidFill>
                  <a:schemeClr val="tx2"/>
                </a:solidFill>
              </a:rPr>
              <a:t>Transmission constraints</a:t>
            </a:r>
          </a:p>
          <a:p>
            <a:r>
              <a:rPr lang="en-US" dirty="0" smtClean="0">
                <a:solidFill>
                  <a:schemeClr val="tx2"/>
                </a:solidFill>
              </a:rPr>
              <a:t>Normally:</a:t>
            </a:r>
          </a:p>
          <a:p>
            <a:pPr lvl="1"/>
            <a:r>
              <a:rPr lang="en-US" dirty="0" smtClean="0">
                <a:solidFill>
                  <a:schemeClr val="tx2"/>
                </a:solidFill>
              </a:rPr>
              <a:t>SCED run at top of HE 01 takes the longest</a:t>
            </a:r>
          </a:p>
          <a:p>
            <a:pPr lvl="1"/>
            <a:r>
              <a:rPr lang="en-US" dirty="0" smtClean="0">
                <a:solidFill>
                  <a:schemeClr val="tx2"/>
                </a:solidFill>
              </a:rPr>
              <a:t>SCED run at top of each hour is second-longest</a:t>
            </a:r>
          </a:p>
          <a:p>
            <a:pPr lvl="1"/>
            <a:r>
              <a:rPr lang="en-US" dirty="0" smtClean="0">
                <a:solidFill>
                  <a:schemeClr val="tx2"/>
                </a:solidFill>
              </a:rPr>
              <a:t>Intra-hour SCED runs are the fastest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46306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34825"/>
          </a:xfrm>
        </p:spPr>
        <p:txBody>
          <a:bodyPr/>
          <a:lstStyle/>
          <a:p>
            <a:r>
              <a:rPr lang="en-US" dirty="0" smtClean="0"/>
              <a:t>2019 SCED timestamps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50292"/>
            <a:ext cx="8534400" cy="609599"/>
          </a:xfrm>
        </p:spPr>
        <p:txBody>
          <a:bodyPr/>
          <a:lstStyle/>
          <a:p>
            <a:r>
              <a:rPr lang="en-US" sz="2000" dirty="0" smtClean="0">
                <a:solidFill>
                  <a:schemeClr val="tx2"/>
                </a:solidFill>
              </a:rPr>
              <a:t>Jan. 1 thru July 10, 2019 SCED average run times :</a:t>
            </a:r>
            <a:endParaRPr lang="en-US" sz="2000" dirty="0">
              <a:solidFill>
                <a:schemeClr val="tx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4239712"/>
              </p:ext>
            </p:extLst>
          </p:nvPr>
        </p:nvGraphicFramePr>
        <p:xfrm>
          <a:off x="685800" y="1649026"/>
          <a:ext cx="7467600" cy="22263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14600"/>
                <a:gridCol w="2362200"/>
                <a:gridCol w="2590800"/>
              </a:tblGrid>
              <a:tr h="556577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SCED Type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No. of runs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Mean (seconds)</a:t>
                      </a:r>
                      <a:endParaRPr lang="en-US" sz="2000" dirty="0"/>
                    </a:p>
                  </a:txBody>
                  <a:tcPr anchor="ctr"/>
                </a:tc>
              </a:tr>
              <a:tr h="556577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2"/>
                          </a:solidFill>
                        </a:rPr>
                        <a:t>1</a:t>
                      </a:r>
                      <a:r>
                        <a:rPr lang="en-US" sz="2000" baseline="30000" dirty="0" smtClean="0">
                          <a:solidFill>
                            <a:schemeClr val="tx2"/>
                          </a:solidFill>
                        </a:rPr>
                        <a:t>st</a:t>
                      </a:r>
                      <a:r>
                        <a:rPr lang="en-US" sz="2000" dirty="0" smtClean="0">
                          <a:solidFill>
                            <a:schemeClr val="tx2"/>
                          </a:solidFill>
                        </a:rPr>
                        <a:t> of Day</a:t>
                      </a:r>
                      <a:endParaRPr lang="en-US" sz="20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2"/>
                          </a:solidFill>
                        </a:rPr>
                        <a:t>191</a:t>
                      </a:r>
                      <a:endParaRPr lang="en-US" sz="20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2"/>
                          </a:solidFill>
                        </a:rPr>
                        <a:t>18.3</a:t>
                      </a:r>
                      <a:endParaRPr lang="en-US" sz="20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</a:tr>
              <a:tr h="556577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2"/>
                          </a:solidFill>
                        </a:rPr>
                        <a:t>1</a:t>
                      </a:r>
                      <a:r>
                        <a:rPr lang="en-US" sz="2000" baseline="30000" dirty="0" smtClean="0">
                          <a:solidFill>
                            <a:schemeClr val="tx2"/>
                          </a:solidFill>
                        </a:rPr>
                        <a:t>st</a:t>
                      </a:r>
                      <a:r>
                        <a:rPr lang="en-US" sz="2000" dirty="0" smtClean="0">
                          <a:solidFill>
                            <a:schemeClr val="tx2"/>
                          </a:solidFill>
                        </a:rPr>
                        <a:t> of Hour</a:t>
                      </a:r>
                      <a:endParaRPr lang="en-US" sz="20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2"/>
                          </a:solidFill>
                        </a:rPr>
                        <a:t>4,751</a:t>
                      </a:r>
                      <a:endParaRPr lang="en-US" sz="20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2"/>
                          </a:solidFill>
                        </a:rPr>
                        <a:t>16.0</a:t>
                      </a:r>
                      <a:endParaRPr lang="en-US" sz="20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</a:tr>
              <a:tr h="556577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2"/>
                          </a:solidFill>
                        </a:rPr>
                        <a:t>Others</a:t>
                      </a:r>
                      <a:endParaRPr lang="en-US" sz="20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2"/>
                          </a:solidFill>
                        </a:rPr>
                        <a:t>54,534</a:t>
                      </a:r>
                      <a:endParaRPr lang="en-US" sz="20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2"/>
                          </a:solidFill>
                        </a:rPr>
                        <a:t>12.2</a:t>
                      </a:r>
                      <a:endParaRPr lang="en-US" sz="20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6" name="Content Placeholder 2"/>
          <p:cNvSpPr txBox="1">
            <a:spLocks/>
          </p:cNvSpPr>
          <p:nvPr/>
        </p:nvSpPr>
        <p:spPr>
          <a:xfrm>
            <a:off x="381000" y="4191000"/>
            <a:ext cx="8534400" cy="17526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 smtClean="0">
                <a:solidFill>
                  <a:schemeClr val="tx2"/>
                </a:solidFill>
              </a:rPr>
              <a:t>This data indicates that intra-hour SCED runs that include reads of new EOCs should increase run time by less than 4 seconds, on average</a:t>
            </a:r>
          </a:p>
          <a:p>
            <a:r>
              <a:rPr lang="en-US" sz="2000" dirty="0" smtClean="0">
                <a:solidFill>
                  <a:schemeClr val="tx2"/>
                </a:solidFill>
              </a:rPr>
              <a:t>ERCOT cautions that this is only an estimate; results after actual implementation could vary</a:t>
            </a:r>
          </a:p>
        </p:txBody>
      </p:sp>
    </p:spTree>
    <p:extLst>
      <p:ext uri="{BB962C8B-B14F-4D97-AF65-F5344CB8AC3E}">
        <p14:creationId xmlns:p14="http://schemas.microsoft.com/office/powerpoint/2010/main" val="14594645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dirty="0" smtClean="0"/>
              <a:t>Cautionary notes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71600"/>
            <a:ext cx="8534400" cy="4548433"/>
          </a:xfrm>
        </p:spPr>
        <p:txBody>
          <a:bodyPr/>
          <a:lstStyle/>
          <a:p>
            <a:r>
              <a:rPr lang="en-US" sz="2400" dirty="0" smtClean="0">
                <a:solidFill>
                  <a:schemeClr val="tx2"/>
                </a:solidFill>
              </a:rPr>
              <a:t>Intra-hour EOCs for storage resources should not be implemented without first developing mitigation rules for storage</a:t>
            </a:r>
          </a:p>
          <a:p>
            <a:r>
              <a:rPr lang="en-US" sz="2400" dirty="0" smtClean="0">
                <a:solidFill>
                  <a:schemeClr val="tx2"/>
                </a:solidFill>
              </a:rPr>
              <a:t>There will be system </a:t>
            </a:r>
            <a:r>
              <a:rPr lang="en-US" sz="2400" dirty="0" smtClean="0">
                <a:solidFill>
                  <a:schemeClr val="tx2"/>
                </a:solidFill>
              </a:rPr>
              <a:t>impacts, </a:t>
            </a:r>
            <a:r>
              <a:rPr lang="en-US" sz="2400" dirty="0" smtClean="0">
                <a:solidFill>
                  <a:schemeClr val="tx2"/>
                </a:solidFill>
              </a:rPr>
              <a:t>magnitude currently </a:t>
            </a:r>
            <a:r>
              <a:rPr lang="en-US" sz="2400" dirty="0" smtClean="0">
                <a:solidFill>
                  <a:schemeClr val="tx2"/>
                </a:solidFill>
              </a:rPr>
              <a:t>unknown:</a:t>
            </a:r>
            <a:endParaRPr lang="en-US" sz="2400" dirty="0" smtClean="0">
              <a:solidFill>
                <a:schemeClr val="tx2"/>
              </a:solidFill>
            </a:endParaRPr>
          </a:p>
          <a:p>
            <a:pPr lvl="1"/>
            <a:r>
              <a:rPr lang="en-US" sz="2000" dirty="0" smtClean="0">
                <a:solidFill>
                  <a:schemeClr val="tx2"/>
                </a:solidFill>
              </a:rPr>
              <a:t>Settlements</a:t>
            </a:r>
          </a:p>
          <a:p>
            <a:pPr lvl="1"/>
            <a:r>
              <a:rPr lang="en-US" sz="2000" dirty="0" smtClean="0">
                <a:solidFill>
                  <a:schemeClr val="tx2"/>
                </a:solidFill>
              </a:rPr>
              <a:t>Market Management  System</a:t>
            </a:r>
            <a:endParaRPr lang="en-US" sz="2000" dirty="0" smtClean="0">
              <a:solidFill>
                <a:schemeClr val="tx2"/>
              </a:solidFill>
            </a:endParaRPr>
          </a:p>
          <a:p>
            <a:pPr lvl="1"/>
            <a:r>
              <a:rPr lang="en-US" sz="2000" dirty="0" smtClean="0">
                <a:solidFill>
                  <a:schemeClr val="tx2"/>
                </a:solidFill>
              </a:rPr>
              <a:t>MIS Reports </a:t>
            </a:r>
          </a:p>
          <a:p>
            <a:pPr lvl="1"/>
            <a:r>
              <a:rPr lang="en-US" sz="2000" dirty="0" smtClean="0">
                <a:solidFill>
                  <a:schemeClr val="tx2"/>
                </a:solidFill>
              </a:rPr>
              <a:t>Others….</a:t>
            </a:r>
          </a:p>
          <a:p>
            <a:pPr lvl="1"/>
            <a:endParaRPr lang="en-US" sz="2000" dirty="0">
              <a:solidFill>
                <a:schemeClr val="tx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4744697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9D3683894B5264EB8E83338F6BA777E" ma:contentTypeVersion="0" ma:contentTypeDescription="Create a new document." ma:contentTypeScope="" ma:versionID="6d9fae79e75f4a0e2854e81853c40662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508731BF-D15C-4FCE-A269-B7C793DB6C8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F18ABE5-2C97-4413-ACB0-B3080BAFCAD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A526C54-2038-4DDB-9077-84C80FF069E0}">
  <ds:schemaRefs>
    <ds:schemaRef ds:uri="http://schemas.openxmlformats.org/package/2006/metadata/core-properties"/>
    <ds:schemaRef ds:uri="http://schemas.microsoft.com/office/infopath/2007/PartnerControls"/>
    <ds:schemaRef ds:uri="http://schemas.microsoft.com/office/2006/documentManagement/types"/>
    <ds:schemaRef ds:uri="c34af464-7aa1-4edd-9be4-83dffc1cb926"/>
    <ds:schemaRef ds:uri="http://schemas.microsoft.com/office/2006/metadata/properties"/>
    <ds:schemaRef ds:uri="http://purl.org/dc/terms/"/>
    <ds:schemaRef ds:uri="http://purl.org/dc/elements/1.1/"/>
    <ds:schemaRef ds:uri="http://purl.org/dc/dcmitype/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8535</TotalTime>
  <Words>216</Words>
  <Application>Microsoft Office PowerPoint</Application>
  <PresentationFormat>On-screen Show (4:3)</PresentationFormat>
  <Paragraphs>62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1_Custom Design</vt:lpstr>
      <vt:lpstr>Office Theme</vt:lpstr>
      <vt:lpstr>Custom Design</vt:lpstr>
      <vt:lpstr>PowerPoint Presentation</vt:lpstr>
      <vt:lpstr>SCED data reads:  How it works today</vt:lpstr>
      <vt:lpstr>SCED data reads:  How it works today</vt:lpstr>
      <vt:lpstr>2019 SCED timestamps </vt:lpstr>
      <vt:lpstr>Cautionary notes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Wattles, Paul</cp:lastModifiedBy>
  <cp:revision>346</cp:revision>
  <cp:lastPrinted>2017-10-10T21:31:05Z</cp:lastPrinted>
  <dcterms:created xsi:type="dcterms:W3CDTF">2016-01-21T15:20:31Z</dcterms:created>
  <dcterms:modified xsi:type="dcterms:W3CDTF">2019-08-16T21:40:26Z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0x010100D9D3683894B5264EB8E83338F6BA777E</vt:lpwstr>
  </property>
</Properties>
</file>