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648" r:id="rId2"/>
    <p:sldMasterId id="2147483651" r:id="rId3"/>
  </p:sldMasterIdLst>
  <p:notesMasterIdLst>
    <p:notesMasterId r:id="rId50"/>
  </p:notesMasterIdLst>
  <p:handoutMasterIdLst>
    <p:handoutMasterId r:id="rId51"/>
  </p:handoutMasterIdLst>
  <p:sldIdLst>
    <p:sldId id="368" r:id="rId4"/>
    <p:sldId id="726" r:id="rId5"/>
    <p:sldId id="754" r:id="rId6"/>
    <p:sldId id="740" r:id="rId7"/>
    <p:sldId id="743" r:id="rId8"/>
    <p:sldId id="742" r:id="rId9"/>
    <p:sldId id="752" r:id="rId10"/>
    <p:sldId id="715" r:id="rId11"/>
    <p:sldId id="680" r:id="rId12"/>
    <p:sldId id="719" r:id="rId13"/>
    <p:sldId id="718" r:id="rId14"/>
    <p:sldId id="714" r:id="rId15"/>
    <p:sldId id="736" r:id="rId16"/>
    <p:sldId id="725" r:id="rId17"/>
    <p:sldId id="716" r:id="rId18"/>
    <p:sldId id="737" r:id="rId19"/>
    <p:sldId id="717" r:id="rId20"/>
    <p:sldId id="747" r:id="rId21"/>
    <p:sldId id="753" r:id="rId22"/>
    <p:sldId id="748" r:id="rId23"/>
    <p:sldId id="755" r:id="rId24"/>
    <p:sldId id="749" r:id="rId25"/>
    <p:sldId id="720" r:id="rId26"/>
    <p:sldId id="729" r:id="rId27"/>
    <p:sldId id="730" r:id="rId28"/>
    <p:sldId id="728" r:id="rId29"/>
    <p:sldId id="722" r:id="rId30"/>
    <p:sldId id="721" r:id="rId31"/>
    <p:sldId id="723" r:id="rId32"/>
    <p:sldId id="724" r:id="rId33"/>
    <p:sldId id="713" r:id="rId34"/>
    <p:sldId id="731" r:id="rId35"/>
    <p:sldId id="732" r:id="rId36"/>
    <p:sldId id="733" r:id="rId37"/>
    <p:sldId id="738" r:id="rId38"/>
    <p:sldId id="741" r:id="rId39"/>
    <p:sldId id="734" r:id="rId40"/>
    <p:sldId id="744" r:id="rId41"/>
    <p:sldId id="735" r:id="rId42"/>
    <p:sldId id="745" r:id="rId43"/>
    <p:sldId id="739" r:id="rId44"/>
    <p:sldId id="746" r:id="rId45"/>
    <p:sldId id="756" r:id="rId46"/>
    <p:sldId id="757" r:id="rId47"/>
    <p:sldId id="758" r:id="rId48"/>
    <p:sldId id="576"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Chad" initials="TC" lastIdx="3" clrIdx="0">
    <p:extLst>
      <p:ext uri="{19B8F6BF-5375-455C-9EA6-DF929625EA0E}">
        <p15:presenceInfo xmlns:p15="http://schemas.microsoft.com/office/powerpoint/2012/main" userId="S-1-5-21-639947351-343809578-3807592339-4319" providerId="AD"/>
      </p:ext>
    </p:extLst>
  </p:cmAuthor>
  <p:cmAuthor id="2" name="Hilliard, Marie" initials="HM" lastIdx="5" clrIdx="1">
    <p:extLst>
      <p:ext uri="{19B8F6BF-5375-455C-9EA6-DF929625EA0E}">
        <p15:presenceInfo xmlns:p15="http://schemas.microsoft.com/office/powerpoint/2012/main" userId="S-1-5-21-639947351-343809578-3807592339-59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00ACC8"/>
    <a:srgbClr val="5B6770"/>
    <a:srgbClr val="FFFFFF"/>
    <a:srgbClr val="B8DCF4"/>
    <a:srgbClr val="FF8200"/>
    <a:srgbClr val="003865"/>
    <a:srgbClr val="5F8642"/>
    <a:srgbClr val="74B273"/>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0545" autoAdjust="0"/>
  </p:normalViewPr>
  <p:slideViewPr>
    <p:cSldViewPr showGuides="1">
      <p:cViewPr varScale="1">
        <p:scale>
          <a:sx n="132" d="100"/>
          <a:sy n="132" d="100"/>
        </p:scale>
        <p:origin x="762" y="132"/>
      </p:cViewPr>
      <p:guideLst>
        <p:guide orient="horz" pos="254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41" d="100"/>
          <a:sy n="41" d="100"/>
        </p:scale>
        <p:origin x="1968" y="-83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EBD4036-C496-426B-80D9-0599FA8E6410}" type="datetimeFigureOut">
              <a:rPr lang="en-US" smtClean="0"/>
              <a:t>8/8/2019</a:t>
            </a:fld>
            <a:endParaRPr lang="en-US" dirty="0"/>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2205FE-88E4-4228-A0AC-E29F5D2D5575}" type="datetimeFigureOut">
              <a:rPr lang="en-US" smtClean="0"/>
              <a:t>8/8/2019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62043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203668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j-lt"/>
                <a:cs typeface="Book Antiqu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j-lt"/>
                <a:cs typeface="Book Antiqu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latin typeface="+mj-lt"/>
                <a:cs typeface="Book Antiqua"/>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lvl1pPr>
              <a:defRPr sz="2200">
                <a:latin typeface="+mj-lt"/>
                <a:cs typeface="Book Antiqua"/>
              </a:defRPr>
            </a:lvl1pPr>
            <a:lvl2pPr>
              <a:defRPr sz="2000">
                <a:latin typeface="+mj-lt"/>
                <a:cs typeface="Book Antiqua"/>
              </a:defRPr>
            </a:lvl2pPr>
            <a:lvl3pPr>
              <a:defRPr sz="1900">
                <a:latin typeface="+mj-lt"/>
                <a:cs typeface="Book Antiqua"/>
              </a:defRPr>
            </a:lvl3pPr>
            <a:lvl4pPr>
              <a:defRPr sz="1800">
                <a:latin typeface="+mj-lt"/>
                <a:cs typeface="Book Antiqua"/>
              </a:defRPr>
            </a:lvl4pPr>
            <a:lvl5pPr>
              <a:defRPr sz="1800">
                <a:latin typeface="+mj-lt"/>
                <a:cs typeface="Book Antiqu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a:latin typeface="+mj-lt"/>
                <a:cs typeface="Book Antiqua"/>
              </a:defRPr>
            </a:lvl1pPr>
            <a:lvl2pPr>
              <a:defRPr>
                <a:latin typeface="+mj-lt"/>
                <a:cs typeface="Book Antiqua"/>
              </a:defRPr>
            </a:lvl2pPr>
            <a:lvl3pPr>
              <a:defRPr>
                <a:latin typeface="+mj-lt"/>
                <a:cs typeface="Book Antiqua"/>
              </a:defRPr>
            </a:lvl3pPr>
            <a:lvl4pPr>
              <a:defRPr>
                <a:latin typeface="+mj-lt"/>
                <a:cs typeface="Book Antiqua"/>
              </a:defRPr>
            </a:lvl4pPr>
            <a:lvl5pPr>
              <a:defRPr>
                <a:latin typeface="+mj-lt"/>
                <a:cs typeface="Book Antiqu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1545525" cy="246221"/>
          </a:xfrm>
          <a:prstGeom prst="rect">
            <a:avLst/>
          </a:prstGeom>
          <a:noFill/>
        </p:spPr>
        <p:txBody>
          <a:bodyPr wrap="square" rtlCol="0">
            <a:spAutoFit/>
          </a:bodyPr>
          <a:lstStyle/>
          <a:p>
            <a:pPr algn="l"/>
            <a:r>
              <a:rPr lang="en-US" sz="1000" b="1" baseline="0" dirty="0" smtClean="0">
                <a:solidFill>
                  <a:schemeClr val="tx2"/>
                </a:solidFill>
              </a:rPr>
              <a:t>ERCOT 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ercot.com/content/wcm/key_documents_lists/180266/KP_1.3_Contraints_Examples-corrected_examples.pptx"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ercot.com/content/wcm/key_documents_lists/180260/RTC_constraints_KP1.3_080919_v3.docx"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5916" y="1916832"/>
            <a:ext cx="4876800" cy="4585871"/>
          </a:xfrm>
          <a:prstGeom prst="rect">
            <a:avLst/>
          </a:prstGeom>
          <a:noFill/>
        </p:spPr>
        <p:txBody>
          <a:bodyPr wrap="square" rtlCol="0">
            <a:spAutoFit/>
          </a:bodyPr>
          <a:lstStyle/>
          <a:p>
            <a:r>
              <a:rPr lang="en-US" sz="2000" b="1" dirty="0" smtClean="0">
                <a:solidFill>
                  <a:schemeClr val="tx2"/>
                </a:solidFill>
                <a:latin typeface="Arial" panose="020B0604020202020204" pitchFamily="34" charset="0"/>
                <a:cs typeface="Arial" panose="020B0604020202020204" pitchFamily="34" charset="0"/>
              </a:rPr>
              <a:t>KP 1.3 RTC Constraints</a:t>
            </a:r>
          </a:p>
          <a:p>
            <a:pPr marL="457200" indent="-457200">
              <a:buFont typeface="+mj-lt"/>
              <a:buAutoNum type="arabicPeriod"/>
            </a:pPr>
            <a:r>
              <a:rPr lang="en-US" sz="2000" b="1" dirty="0" smtClean="0">
                <a:solidFill>
                  <a:schemeClr val="tx2"/>
                </a:solidFill>
                <a:latin typeface="Arial" panose="020B0604020202020204" pitchFamily="34" charset="0"/>
                <a:cs typeface="Arial" panose="020B0604020202020204" pitchFamily="34" charset="0"/>
              </a:rPr>
              <a:t>Pricing Run</a:t>
            </a:r>
          </a:p>
          <a:p>
            <a:pPr marL="457200" indent="-457200">
              <a:buFont typeface="+mj-lt"/>
              <a:buAutoNum type="arabicPeriod"/>
            </a:pPr>
            <a:r>
              <a:rPr lang="en-US" sz="2000" b="1" dirty="0" smtClean="0">
                <a:solidFill>
                  <a:schemeClr val="tx2"/>
                </a:solidFill>
                <a:latin typeface="Arial" panose="020B0604020202020204" pitchFamily="34" charset="0"/>
                <a:cs typeface="Arial" panose="020B0604020202020204" pitchFamily="34" charset="0"/>
              </a:rPr>
              <a:t>System Wide AS Constraints</a:t>
            </a:r>
          </a:p>
          <a:p>
            <a:pPr marL="457200" indent="-457200">
              <a:buFont typeface="+mj-lt"/>
              <a:buAutoNum type="arabicPeriod"/>
            </a:pPr>
            <a:r>
              <a:rPr lang="en-US" sz="2000" b="1" dirty="0" smtClean="0">
                <a:solidFill>
                  <a:schemeClr val="tx2"/>
                </a:solidFill>
                <a:latin typeface="Arial" panose="020B0604020202020204" pitchFamily="34" charset="0"/>
                <a:cs typeface="Arial" panose="020B0604020202020204" pitchFamily="34" charset="0"/>
              </a:rPr>
              <a:t>Resource Status</a:t>
            </a:r>
          </a:p>
          <a:p>
            <a:pPr marL="457200" indent="-457200">
              <a:buFont typeface="+mj-lt"/>
              <a:buAutoNum type="arabicPeriod"/>
            </a:pPr>
            <a:r>
              <a:rPr lang="en-US" sz="2000" b="1" dirty="0" smtClean="0">
                <a:solidFill>
                  <a:schemeClr val="tx2"/>
                </a:solidFill>
                <a:latin typeface="Arial" panose="020B0604020202020204" pitchFamily="34" charset="0"/>
                <a:cs typeface="Arial" panose="020B0604020202020204" pitchFamily="34" charset="0"/>
              </a:rPr>
              <a:t>New Telemetry for </a:t>
            </a:r>
            <a:r>
              <a:rPr lang="en-US" sz="2000" b="1" dirty="0" err="1" smtClean="0">
                <a:solidFill>
                  <a:schemeClr val="tx2"/>
                </a:solidFill>
                <a:latin typeface="Arial" panose="020B0604020202020204" pitchFamily="34" charset="0"/>
                <a:cs typeface="Arial" panose="020B0604020202020204" pitchFamily="34" charset="0"/>
              </a:rPr>
              <a:t>ECRS,Non</a:t>
            </a:r>
            <a:r>
              <a:rPr lang="en-US" sz="2000" b="1" dirty="0" smtClean="0">
                <a:solidFill>
                  <a:schemeClr val="tx2"/>
                </a:solidFill>
                <a:latin typeface="Arial" panose="020B0604020202020204" pitchFamily="34" charset="0"/>
                <a:cs typeface="Arial" panose="020B0604020202020204" pitchFamily="34" charset="0"/>
              </a:rPr>
              <a:t>-Spin</a:t>
            </a:r>
          </a:p>
          <a:p>
            <a:pPr marL="457200" indent="-457200">
              <a:buFont typeface="+mj-lt"/>
              <a:buAutoNum type="arabicPeriod"/>
            </a:pPr>
            <a:r>
              <a:rPr lang="en-US" sz="2000" b="1" dirty="0" smtClean="0">
                <a:solidFill>
                  <a:schemeClr val="tx2"/>
                </a:solidFill>
                <a:latin typeface="Arial" panose="020B0604020202020204" pitchFamily="34" charset="0"/>
                <a:cs typeface="Arial" panose="020B0604020202020204" pitchFamily="34" charset="0"/>
              </a:rPr>
              <a:t>Off-Line Non-Spin Deployment</a:t>
            </a:r>
          </a:p>
          <a:p>
            <a:pPr marL="457200" indent="-457200">
              <a:buFont typeface="+mj-lt"/>
              <a:buAutoNum type="arabicPeriod"/>
            </a:pPr>
            <a:r>
              <a:rPr lang="en-US" sz="2000" b="1" dirty="0" smtClean="0">
                <a:solidFill>
                  <a:schemeClr val="tx2"/>
                </a:solidFill>
                <a:latin typeface="Arial" panose="020B0604020202020204" pitchFamily="34" charset="0"/>
                <a:cs typeface="Arial" panose="020B0604020202020204" pitchFamily="34" charset="0"/>
              </a:rPr>
              <a:t>QSGR in OFFQS mode</a:t>
            </a:r>
          </a:p>
          <a:p>
            <a:pPr marL="457200" indent="-457200">
              <a:buFont typeface="+mj-lt"/>
              <a:buAutoNum type="arabicPeriod"/>
            </a:pPr>
            <a:r>
              <a:rPr lang="en-US" sz="2000" b="1" dirty="0" smtClean="0">
                <a:solidFill>
                  <a:schemeClr val="tx2"/>
                </a:solidFill>
                <a:latin typeface="Arial" panose="020B0604020202020204" pitchFamily="34" charset="0"/>
                <a:cs typeface="Arial" panose="020B0604020202020204" pitchFamily="34" charset="0"/>
              </a:rPr>
              <a:t>UFR Load Resource Treatment</a:t>
            </a:r>
          </a:p>
          <a:p>
            <a:pPr marL="914400" lvl="1" indent="-457200">
              <a:buFont typeface="Arial" panose="020B0604020202020204" pitchFamily="34" charset="0"/>
              <a:buChar char="•"/>
            </a:pPr>
            <a:r>
              <a:rPr lang="en-US" sz="2000" b="1" dirty="0" smtClean="0">
                <a:solidFill>
                  <a:schemeClr val="tx2"/>
                </a:solidFill>
                <a:latin typeface="Arial" panose="020B0604020202020204" pitchFamily="34" charset="0"/>
                <a:cs typeface="Arial" panose="020B0604020202020204" pitchFamily="34" charset="0"/>
              </a:rPr>
              <a:t>Settlement Examples</a:t>
            </a:r>
          </a:p>
          <a:p>
            <a:endParaRPr lang="en-US" sz="2000" b="1" dirty="0">
              <a:solidFill>
                <a:schemeClr val="tx2"/>
              </a:solidFill>
              <a:latin typeface="Arial" panose="020B0604020202020204" pitchFamily="34" charset="0"/>
              <a:cs typeface="Arial" panose="020B0604020202020204" pitchFamily="34" charset="0"/>
            </a:endParaRPr>
          </a:p>
          <a:p>
            <a:endParaRPr lang="en-US" sz="2000" b="1"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Sai Moorty, Pamela Shaw</a:t>
            </a:r>
          </a:p>
          <a:p>
            <a:r>
              <a:rPr lang="en-US" dirty="0" smtClean="0">
                <a:solidFill>
                  <a:schemeClr val="tx2"/>
                </a:solidFill>
                <a:latin typeface="Arial" panose="020B0604020202020204" pitchFamily="34" charset="0"/>
                <a:cs typeface="Arial" panose="020B0604020202020204" pitchFamily="34" charset="0"/>
              </a:rPr>
              <a:t>Market Design and Analysis</a:t>
            </a:r>
          </a:p>
          <a:p>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August 9, 2019</a:t>
            </a:r>
          </a:p>
        </p:txBody>
      </p:sp>
    </p:spTree>
    <p:extLst>
      <p:ext uri="{BB962C8B-B14F-4D97-AF65-F5344CB8AC3E}">
        <p14:creationId xmlns:p14="http://schemas.microsoft.com/office/powerpoint/2010/main" val="3396775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Wide Regulation Down Service (</a:t>
            </a:r>
            <a:r>
              <a:rPr lang="en-US" dirty="0" err="1" smtClean="0"/>
              <a:t>RegDn</a:t>
            </a:r>
            <a:r>
              <a:rPr lang="en-US" dirty="0" smtClean="0"/>
              <a:t>)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7864" y="1088740"/>
                <a:ext cx="8534400" cy="5292588"/>
              </a:xfrm>
            </p:spPr>
            <p:txBody>
              <a:bodyPr/>
              <a:lstStyle/>
              <a:p>
                <a:pPr>
                  <a:spcBef>
                    <a:spcPts val="400"/>
                  </a:spcBef>
                  <a:spcAft>
                    <a:spcPts val="400"/>
                  </a:spcAft>
                </a:pPr>
                <a:r>
                  <a:rPr lang="en-US" sz="2000" dirty="0" smtClean="0">
                    <a:solidFill>
                      <a:schemeClr val="tx2"/>
                    </a:solidFill>
                  </a:rPr>
                  <a:t>Regulation Down Service (</a:t>
                </a:r>
                <a:r>
                  <a:rPr lang="en-US" sz="2000" dirty="0" err="1" smtClean="0">
                    <a:solidFill>
                      <a:schemeClr val="tx2"/>
                    </a:solidFill>
                  </a:rPr>
                  <a:t>RegDn</a:t>
                </a:r>
                <a:r>
                  <a:rPr lang="en-US" sz="2000" dirty="0" smtClean="0">
                    <a:solidFill>
                      <a:schemeClr val="tx2"/>
                    </a:solidFill>
                  </a:rPr>
                  <a:t>) has two (2) sub-types</a:t>
                </a:r>
              </a:p>
              <a:p>
                <a:pPr lvl="1">
                  <a:spcBef>
                    <a:spcPts val="400"/>
                  </a:spcBef>
                  <a:spcAft>
                    <a:spcPts val="400"/>
                  </a:spcAft>
                </a:pPr>
                <a:r>
                  <a:rPr lang="en-US" sz="1800" dirty="0" err="1" smtClean="0">
                    <a:solidFill>
                      <a:schemeClr val="tx2"/>
                    </a:solidFill>
                  </a:rPr>
                  <a:t>RegDn</a:t>
                </a:r>
                <a:r>
                  <a:rPr lang="en-US" sz="1800" dirty="0" smtClean="0">
                    <a:solidFill>
                      <a:schemeClr val="tx2"/>
                    </a:solidFill>
                  </a:rPr>
                  <a:t>: </a:t>
                </a:r>
                <a:r>
                  <a:rPr lang="en-US" sz="1800" dirty="0">
                    <a:solidFill>
                      <a:schemeClr val="tx2"/>
                    </a:solidFill>
                  </a:rPr>
                  <a:t>Conventional </a:t>
                </a:r>
                <a:r>
                  <a:rPr lang="en-US" sz="1800" dirty="0" err="1" smtClean="0">
                    <a:solidFill>
                      <a:schemeClr val="tx2"/>
                    </a:solidFill>
                  </a:rPr>
                  <a:t>RegDn</a:t>
                </a:r>
                <a:r>
                  <a:rPr lang="en-US" sz="1800" dirty="0" smtClean="0">
                    <a:solidFill>
                      <a:schemeClr val="tx2"/>
                    </a:solidFill>
                  </a:rPr>
                  <a:t>, provided by On-Line Generation </a:t>
                </a:r>
                <a:r>
                  <a:rPr lang="en-US" sz="1800" dirty="0">
                    <a:solidFill>
                      <a:schemeClr val="tx2"/>
                    </a:solidFill>
                  </a:rPr>
                  <a:t>Resource, On-Line Controllable Load </a:t>
                </a:r>
                <a:r>
                  <a:rPr lang="en-US" sz="1800" dirty="0" smtClean="0">
                    <a:solidFill>
                      <a:schemeClr val="tx2"/>
                    </a:solidFill>
                  </a:rPr>
                  <a:t>Resource</a:t>
                </a:r>
                <a:endParaRPr lang="en-US" sz="1800" dirty="0">
                  <a:solidFill>
                    <a:schemeClr val="tx2"/>
                  </a:solidFill>
                </a:endParaRPr>
              </a:p>
              <a:p>
                <a:pPr lvl="1">
                  <a:spcBef>
                    <a:spcPts val="400"/>
                  </a:spcBef>
                  <a:spcAft>
                    <a:spcPts val="400"/>
                  </a:spcAft>
                </a:pPr>
                <a:r>
                  <a:rPr lang="en-US" sz="1800" dirty="0" err="1" smtClean="0">
                    <a:solidFill>
                      <a:schemeClr val="tx2"/>
                    </a:solidFill>
                  </a:rPr>
                  <a:t>FRRSDn</a:t>
                </a:r>
                <a:r>
                  <a:rPr lang="en-US" sz="1800" dirty="0" smtClean="0">
                    <a:solidFill>
                      <a:schemeClr val="tx2"/>
                    </a:solidFill>
                  </a:rPr>
                  <a:t>: Fast Responding Regulation Down Service</a:t>
                </a:r>
              </a:p>
              <a:p>
                <a:pPr>
                  <a:spcBef>
                    <a:spcPts val="400"/>
                  </a:spcBef>
                  <a:spcAft>
                    <a:spcPts val="400"/>
                  </a:spcAft>
                </a:pPr>
                <a:endParaRPr lang="en-US" sz="2000" dirty="0" smtClean="0">
                  <a:solidFill>
                    <a:schemeClr val="tx2"/>
                  </a:solidFill>
                </a:endParaRPr>
              </a:p>
              <a:p>
                <a:pPr>
                  <a:spcBef>
                    <a:spcPts val="400"/>
                  </a:spcBef>
                  <a:spcAft>
                    <a:spcPts val="400"/>
                  </a:spcAft>
                </a:pPr>
                <a:r>
                  <a:rPr lang="en-US" sz="2000" dirty="0" smtClean="0">
                    <a:solidFill>
                      <a:schemeClr val="tx2"/>
                    </a:solidFill>
                  </a:rPr>
                  <a:t>Rules on awarding </a:t>
                </a:r>
                <a:r>
                  <a:rPr lang="en-US" sz="2000" dirty="0" err="1" smtClean="0">
                    <a:solidFill>
                      <a:schemeClr val="tx2"/>
                    </a:solidFill>
                  </a:rPr>
                  <a:t>RegDn</a:t>
                </a:r>
                <a:endParaRPr lang="en-US" sz="2000" dirty="0" smtClean="0">
                  <a:solidFill>
                    <a:schemeClr val="tx2"/>
                  </a:solidFill>
                </a:endParaRPr>
              </a:p>
              <a:p>
                <a:pPr lvl="1">
                  <a:spcBef>
                    <a:spcPts val="400"/>
                  </a:spcBef>
                  <a:spcAft>
                    <a:spcPts val="400"/>
                  </a:spcAft>
                </a:pPr>
                <a:r>
                  <a:rPr lang="en-US" sz="1800" dirty="0" smtClean="0">
                    <a:solidFill>
                      <a:schemeClr val="tx2"/>
                    </a:solidFill>
                  </a:rPr>
                  <a:t>A </a:t>
                </a:r>
                <a:r>
                  <a:rPr lang="en-US" sz="1800" dirty="0">
                    <a:solidFill>
                      <a:schemeClr val="tx2"/>
                    </a:solidFill>
                  </a:rPr>
                  <a:t>maximum amount of </a:t>
                </a:r>
                <a:r>
                  <a:rPr lang="en-US" sz="1800" dirty="0" smtClean="0">
                    <a:solidFill>
                      <a:schemeClr val="tx2"/>
                    </a:solidFill>
                  </a:rPr>
                  <a:t>35 MW of </a:t>
                </a:r>
                <a:r>
                  <a:rPr lang="en-US" sz="1800" dirty="0" err="1" smtClean="0">
                    <a:solidFill>
                      <a:schemeClr val="tx2"/>
                    </a:solidFill>
                  </a:rPr>
                  <a:t>FRRSDn</a:t>
                </a:r>
                <a:r>
                  <a:rPr lang="en-US" sz="1800" dirty="0" smtClean="0">
                    <a:solidFill>
                      <a:schemeClr val="tx2"/>
                    </a:solidFill>
                  </a:rPr>
                  <a:t> can be procured</a:t>
                </a:r>
              </a:p>
              <a:p>
                <a:pPr>
                  <a:spcBef>
                    <a:spcPts val="400"/>
                  </a:spcBef>
                  <a:spcAft>
                    <a:spcPts val="400"/>
                  </a:spcAft>
                </a:pPr>
                <a:r>
                  <a:rPr lang="en-US" sz="2000" b="1" u="sng" dirty="0">
                    <a:solidFill>
                      <a:schemeClr val="tx2"/>
                    </a:solidFill>
                  </a:rPr>
                  <a:t>Two constraints </a:t>
                </a:r>
                <a:r>
                  <a:rPr lang="en-US" sz="2000" dirty="0">
                    <a:solidFill>
                      <a:schemeClr val="tx2"/>
                    </a:solidFill>
                  </a:rPr>
                  <a:t>for implementing the Rules for awarding </a:t>
                </a:r>
                <a:r>
                  <a:rPr lang="en-US" sz="2000" dirty="0" err="1" smtClean="0">
                    <a:solidFill>
                      <a:schemeClr val="tx2"/>
                    </a:solidFill>
                  </a:rPr>
                  <a:t>RegDn</a:t>
                </a:r>
                <a:endParaRPr lang="en-US" sz="2000" dirty="0">
                  <a:solidFill>
                    <a:schemeClr val="tx2"/>
                  </a:solidFill>
                </a:endParaRPr>
              </a:p>
              <a:p>
                <a:pPr marL="800100" lvl="1" indent="-342900">
                  <a:spcBef>
                    <a:spcPts val="400"/>
                  </a:spcBef>
                  <a:spcAft>
                    <a:spcPts val="400"/>
                  </a:spcAft>
                  <a:buFont typeface="+mj-lt"/>
                  <a:buAutoNum type="arabicPeriod"/>
                </a:pPr>
                <a14:m>
                  <m:oMath xmlns:m="http://schemas.openxmlformats.org/officeDocument/2006/math">
                    <m:nary>
                      <m:naryPr>
                        <m:chr m:val="∑"/>
                        <m:subHide m:val="on"/>
                        <m:supHide m:val="on"/>
                        <m:ctrlPr>
                          <a:rPr lang="en-US" sz="1800" b="1" i="1" dirty="0" smtClean="0">
                            <a:solidFill>
                              <a:schemeClr val="tx2"/>
                            </a:solidFill>
                            <a:latin typeface="Cambria Math" panose="02040503050406030204" pitchFamily="18" charset="0"/>
                          </a:rPr>
                        </m:ctrlPr>
                      </m:naryPr>
                      <m:sub/>
                      <m:sup/>
                      <m:e>
                        <m:sSup>
                          <m:sSupPr>
                            <m:ctrlPr>
                              <a:rPr lang="en-US" sz="1800" b="1" i="1" dirty="0">
                                <a:solidFill>
                                  <a:schemeClr val="tx2"/>
                                </a:solidFill>
                                <a:latin typeface="Cambria Math" panose="02040503050406030204" pitchFamily="18" charset="0"/>
                              </a:rPr>
                            </m:ctrlPr>
                          </m:sSupPr>
                          <m:e>
                            <m:r>
                              <a:rPr lang="en-US" sz="1800" b="1" i="1" dirty="0">
                                <a:solidFill>
                                  <a:schemeClr val="tx2"/>
                                </a:solidFill>
                                <a:latin typeface="Cambria Math" panose="02040503050406030204" pitchFamily="18" charset="0"/>
                              </a:rPr>
                              <m:t>𝑴𝑾</m:t>
                            </m:r>
                          </m:e>
                          <m:sup>
                            <m:r>
                              <a:rPr lang="en-US" sz="1800" b="1" i="1" dirty="0">
                                <a:solidFill>
                                  <a:schemeClr val="tx2"/>
                                </a:solidFill>
                                <a:latin typeface="Cambria Math" panose="02040503050406030204" pitchFamily="18" charset="0"/>
                              </a:rPr>
                              <m:t>𝑹𝒆𝒈</m:t>
                            </m:r>
                            <m:r>
                              <a:rPr lang="en-US" sz="1800" b="1" i="1" dirty="0" smtClean="0">
                                <a:solidFill>
                                  <a:schemeClr val="tx2"/>
                                </a:solidFill>
                                <a:latin typeface="Cambria Math" panose="02040503050406030204" pitchFamily="18" charset="0"/>
                              </a:rPr>
                              <m:t>𝑫𝒏</m:t>
                            </m:r>
                            <m:r>
                              <a:rPr lang="en-US" sz="1800" b="1" i="1" dirty="0">
                                <a:solidFill>
                                  <a:schemeClr val="tx2"/>
                                </a:solidFill>
                                <a:latin typeface="Cambria Math" panose="02040503050406030204" pitchFamily="18" charset="0"/>
                              </a:rPr>
                              <m:t>𝑨𝒘𝒂𝒓𝒅</m:t>
                            </m:r>
                          </m:sup>
                        </m:sSup>
                      </m:e>
                    </m:nary>
                    <m:r>
                      <m:rPr>
                        <m:nor/>
                      </m:rPr>
                      <a:rPr lang="en-US" sz="1800" b="1" i="1" dirty="0">
                        <a:solidFill>
                          <a:schemeClr val="tx2"/>
                        </a:solidFill>
                        <a:latin typeface="Cambria Math" panose="02040503050406030204" pitchFamily="18" charset="0"/>
                      </a:rPr>
                      <m:t> +</m:t>
                    </m:r>
                    <m:r>
                      <a:rPr lang="en-US" sz="1800" b="1" i="1" dirty="0">
                        <a:solidFill>
                          <a:schemeClr val="tx2"/>
                        </a:solidFill>
                        <a:latin typeface="Cambria Math" panose="02040503050406030204" pitchFamily="18" charset="0"/>
                      </a:rPr>
                      <m:t> </m:t>
                    </m:r>
                    <m:nary>
                      <m:naryPr>
                        <m:chr m:val="∑"/>
                        <m:subHide m:val="on"/>
                        <m:supHide m:val="on"/>
                        <m:ctrlPr>
                          <a:rPr lang="en-US" sz="1800" b="1" i="1" dirty="0">
                            <a:solidFill>
                              <a:schemeClr val="tx2"/>
                            </a:solidFill>
                            <a:latin typeface="Cambria Math" panose="02040503050406030204" pitchFamily="18" charset="0"/>
                          </a:rPr>
                        </m:ctrlPr>
                      </m:naryPr>
                      <m:sub/>
                      <m:sup/>
                      <m:e>
                        <m:sSup>
                          <m:sSupPr>
                            <m:ctrlPr>
                              <a:rPr lang="en-US" sz="1800" b="1" i="1" dirty="0">
                                <a:solidFill>
                                  <a:schemeClr val="tx2"/>
                                </a:solidFill>
                                <a:latin typeface="Cambria Math" panose="02040503050406030204" pitchFamily="18" charset="0"/>
                              </a:rPr>
                            </m:ctrlPr>
                          </m:sSupPr>
                          <m:e>
                            <m:r>
                              <a:rPr lang="en-US" sz="1800" b="1" i="1" dirty="0">
                                <a:solidFill>
                                  <a:schemeClr val="tx2"/>
                                </a:solidFill>
                                <a:latin typeface="Cambria Math" panose="02040503050406030204" pitchFamily="18" charset="0"/>
                              </a:rPr>
                              <m:t>𝑴𝑾</m:t>
                            </m:r>
                          </m:e>
                          <m:sup>
                            <m:r>
                              <a:rPr lang="en-US" sz="1800" b="1" i="1" dirty="0">
                                <a:solidFill>
                                  <a:schemeClr val="tx2"/>
                                </a:solidFill>
                                <a:latin typeface="Cambria Math" panose="02040503050406030204" pitchFamily="18" charset="0"/>
                              </a:rPr>
                              <m:t>𝑭𝑹𝑹𝑺</m:t>
                            </m:r>
                            <m:r>
                              <a:rPr lang="en-US" sz="1800" b="1" i="1" dirty="0" smtClean="0">
                                <a:solidFill>
                                  <a:schemeClr val="tx2"/>
                                </a:solidFill>
                                <a:latin typeface="Cambria Math" panose="02040503050406030204" pitchFamily="18" charset="0"/>
                              </a:rPr>
                              <m:t>𝑫𝒏</m:t>
                            </m:r>
                            <m:r>
                              <a:rPr lang="en-US" sz="1800" b="1" i="1" dirty="0">
                                <a:solidFill>
                                  <a:schemeClr val="tx2"/>
                                </a:solidFill>
                                <a:latin typeface="Cambria Math" panose="02040503050406030204" pitchFamily="18" charset="0"/>
                              </a:rPr>
                              <m:t>𝑨𝒘𝒂𝒓𝒅</m:t>
                            </m:r>
                          </m:sup>
                        </m:sSup>
                      </m:e>
                    </m:nary>
                    <m:r>
                      <m:rPr>
                        <m:nor/>
                      </m:rPr>
                      <a:rPr lang="en-US" sz="1800" b="1" i="1" dirty="0">
                        <a:solidFill>
                          <a:schemeClr val="tx2"/>
                        </a:solidFill>
                        <a:latin typeface="Cambria Math" panose="02040503050406030204" pitchFamily="18" charset="0"/>
                      </a:rPr>
                      <m:t>= </m:t>
                    </m:r>
                    <m:sSubSup>
                      <m:sSubSupPr>
                        <m:ctrlPr>
                          <a:rPr lang="en-US" sz="1800" b="1" i="1" dirty="0">
                            <a:solidFill>
                              <a:schemeClr val="tx2"/>
                            </a:solidFill>
                            <a:latin typeface="Cambria Math" panose="02040503050406030204" pitchFamily="18" charset="0"/>
                          </a:rPr>
                        </m:ctrlPr>
                      </m:sSubSupPr>
                      <m:e>
                        <m:r>
                          <a:rPr lang="en-US" sz="1800" b="1" i="1" dirty="0" smtClean="0">
                            <a:solidFill>
                              <a:schemeClr val="tx2"/>
                            </a:solidFill>
                            <a:latin typeface="Cambria Math" panose="02040503050406030204" pitchFamily="18" charset="0"/>
                          </a:rPr>
                          <m:t>𝑹𝒆𝒈𝑫𝒏</m:t>
                        </m:r>
                      </m:e>
                      <m:sub>
                        <m:r>
                          <a:rPr lang="en-US" sz="1800" b="1" i="1" dirty="0">
                            <a:solidFill>
                              <a:schemeClr val="tx2"/>
                            </a:solidFill>
                            <a:latin typeface="Cambria Math" panose="02040503050406030204" pitchFamily="18" charset="0"/>
                          </a:rPr>
                          <m:t>𝑨𝑺𝑫𝑪</m:t>
                        </m:r>
                      </m:sub>
                      <m:sup>
                        <m:r>
                          <a:rPr lang="en-US" sz="1800" b="1" i="1" dirty="0">
                            <a:solidFill>
                              <a:schemeClr val="tx2"/>
                            </a:solidFill>
                            <a:latin typeface="Cambria Math" panose="02040503050406030204" pitchFamily="18" charset="0"/>
                          </a:rPr>
                          <m:t>𝒂𝒘𝒂𝒓𝒅𝒆𝒅</m:t>
                        </m:r>
                      </m:sup>
                    </m:sSubSup>
                  </m:oMath>
                </a14:m>
                <a:endParaRPr lang="en-US" sz="1800" dirty="0">
                  <a:solidFill>
                    <a:schemeClr val="tx2"/>
                  </a:solidFill>
                </a:endParaRPr>
              </a:p>
              <a:p>
                <a:pPr marL="800100" lvl="1" indent="-342900">
                  <a:spcBef>
                    <a:spcPts val="400"/>
                  </a:spcBef>
                  <a:spcAft>
                    <a:spcPts val="400"/>
                  </a:spcAft>
                  <a:buFont typeface="+mj-lt"/>
                  <a:buAutoNum type="arabicPeriod"/>
                </a:pPr>
                <a14:m>
                  <m:oMath xmlns:m="http://schemas.openxmlformats.org/officeDocument/2006/math">
                    <m:nary>
                      <m:naryPr>
                        <m:chr m:val="∑"/>
                        <m:subHide m:val="on"/>
                        <m:supHide m:val="on"/>
                        <m:ctrlPr>
                          <a:rPr lang="en-US" sz="1800" b="1" i="1" dirty="0">
                            <a:solidFill>
                              <a:schemeClr val="tx2"/>
                            </a:solidFill>
                            <a:latin typeface="Cambria Math" panose="02040503050406030204" pitchFamily="18" charset="0"/>
                          </a:rPr>
                        </m:ctrlPr>
                      </m:naryPr>
                      <m:sub/>
                      <m:sup/>
                      <m:e>
                        <m:sSup>
                          <m:sSupPr>
                            <m:ctrlPr>
                              <a:rPr lang="en-US" sz="1800" b="1" i="1" dirty="0">
                                <a:solidFill>
                                  <a:schemeClr val="tx2"/>
                                </a:solidFill>
                                <a:latin typeface="Cambria Math" panose="02040503050406030204" pitchFamily="18" charset="0"/>
                              </a:rPr>
                            </m:ctrlPr>
                          </m:sSupPr>
                          <m:e>
                            <m:r>
                              <a:rPr lang="en-US" sz="1800" b="1" i="1" dirty="0">
                                <a:solidFill>
                                  <a:schemeClr val="tx2"/>
                                </a:solidFill>
                                <a:latin typeface="Cambria Math" panose="02040503050406030204" pitchFamily="18" charset="0"/>
                              </a:rPr>
                              <m:t>𝑴𝑾</m:t>
                            </m:r>
                          </m:e>
                          <m:sup>
                            <m:r>
                              <a:rPr lang="en-US" sz="1800" b="1" i="1" dirty="0">
                                <a:solidFill>
                                  <a:schemeClr val="tx2"/>
                                </a:solidFill>
                                <a:latin typeface="Cambria Math" panose="02040503050406030204" pitchFamily="18" charset="0"/>
                              </a:rPr>
                              <m:t>𝑭𝑹𝑹𝑺</m:t>
                            </m:r>
                            <m:r>
                              <a:rPr lang="en-US" sz="1800" b="1" i="1" dirty="0" smtClean="0">
                                <a:solidFill>
                                  <a:schemeClr val="tx2"/>
                                </a:solidFill>
                                <a:latin typeface="Cambria Math" panose="02040503050406030204" pitchFamily="18" charset="0"/>
                              </a:rPr>
                              <m:t>𝑫𝒏</m:t>
                            </m:r>
                            <m:r>
                              <a:rPr lang="en-US" sz="1800" b="1" i="1" dirty="0">
                                <a:solidFill>
                                  <a:schemeClr val="tx2"/>
                                </a:solidFill>
                                <a:latin typeface="Cambria Math" panose="02040503050406030204" pitchFamily="18" charset="0"/>
                              </a:rPr>
                              <m:t>𝑨𝒘𝒂𝒓𝒅</m:t>
                            </m:r>
                          </m:sup>
                        </m:sSup>
                      </m:e>
                    </m:nary>
                    <m:r>
                      <a:rPr lang="en-US" sz="1800" b="1" i="1" dirty="0">
                        <a:solidFill>
                          <a:schemeClr val="tx2"/>
                        </a:solidFill>
                        <a:latin typeface="Cambria Math" panose="02040503050406030204" pitchFamily="18" charset="0"/>
                        <a:ea typeface="Cambria Math" panose="02040503050406030204" pitchFamily="18" charset="0"/>
                      </a:rPr>
                      <m:t>≤</m:t>
                    </m:r>
                    <m:r>
                      <a:rPr lang="en-US" sz="1800" b="1" i="1" dirty="0" smtClean="0">
                        <a:solidFill>
                          <a:schemeClr val="tx2"/>
                        </a:solidFill>
                        <a:latin typeface="Cambria Math" panose="02040503050406030204" pitchFamily="18" charset="0"/>
                        <a:ea typeface="Cambria Math" panose="02040503050406030204" pitchFamily="18" charset="0"/>
                      </a:rPr>
                      <m:t>𝟑𝟓</m:t>
                    </m:r>
                  </m:oMath>
                </a14:m>
                <a:endParaRPr lang="en-US" dirty="0">
                  <a:solidFill>
                    <a:schemeClr val="tx2"/>
                  </a:solidFill>
                </a:endParaRPr>
              </a:p>
              <a:p>
                <a:pPr>
                  <a:spcBef>
                    <a:spcPts val="400"/>
                  </a:spcBef>
                  <a:spcAft>
                    <a:spcPts val="400"/>
                  </a:spcAft>
                </a:pPr>
                <a:endParaRPr lang="en-US" sz="2000" dirty="0" smtClean="0">
                  <a:solidFill>
                    <a:schemeClr val="tx2"/>
                  </a:solidFill>
                </a:endParaRPr>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7864" y="1088740"/>
                <a:ext cx="8534400" cy="5292588"/>
              </a:xfrm>
              <a:blipFill rotWithShape="0">
                <a:blip r:embed="rId2"/>
                <a:stretch>
                  <a:fillRect l="-643" t="-57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spTree>
    <p:extLst>
      <p:ext uri="{BB962C8B-B14F-4D97-AF65-F5344CB8AC3E}">
        <p14:creationId xmlns:p14="http://schemas.microsoft.com/office/powerpoint/2010/main" val="2957107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Wide Responsive Reserve Service (RRS) Constraints</a:t>
            </a:r>
            <a:endParaRPr lang="en-US" dirty="0"/>
          </a:p>
        </p:txBody>
      </p:sp>
      <p:sp>
        <p:nvSpPr>
          <p:cNvPr id="3" name="Content Placeholder 2"/>
          <p:cNvSpPr>
            <a:spLocks noGrp="1"/>
          </p:cNvSpPr>
          <p:nvPr>
            <p:ph idx="1"/>
          </p:nvPr>
        </p:nvSpPr>
        <p:spPr>
          <a:xfrm>
            <a:off x="377864" y="1088740"/>
            <a:ext cx="8534400" cy="5292588"/>
          </a:xfrm>
        </p:spPr>
        <p:txBody>
          <a:bodyPr/>
          <a:lstStyle/>
          <a:p>
            <a:pPr>
              <a:spcBef>
                <a:spcPts val="400"/>
              </a:spcBef>
              <a:spcAft>
                <a:spcPts val="400"/>
              </a:spcAft>
            </a:pPr>
            <a:r>
              <a:rPr lang="en-US" sz="2000" dirty="0" smtClean="0">
                <a:solidFill>
                  <a:schemeClr val="tx2"/>
                </a:solidFill>
              </a:rPr>
              <a:t>Responsive Reserve Service (RRS) has three (3) sub-types</a:t>
            </a:r>
          </a:p>
          <a:p>
            <a:pPr lvl="1">
              <a:spcBef>
                <a:spcPts val="400"/>
              </a:spcBef>
              <a:spcAft>
                <a:spcPts val="400"/>
              </a:spcAft>
            </a:pPr>
            <a:r>
              <a:rPr lang="en-US" sz="1800" dirty="0" smtClean="0">
                <a:solidFill>
                  <a:schemeClr val="tx2"/>
                </a:solidFill>
              </a:rPr>
              <a:t>Primary Frequency Response (RRS-PFR) from Generation Resource and Controllable Load Resource</a:t>
            </a:r>
          </a:p>
          <a:p>
            <a:pPr lvl="1">
              <a:spcBef>
                <a:spcPts val="400"/>
              </a:spcBef>
              <a:spcAft>
                <a:spcPts val="400"/>
              </a:spcAft>
            </a:pPr>
            <a:r>
              <a:rPr lang="en-US" sz="1800" dirty="0" smtClean="0">
                <a:solidFill>
                  <a:schemeClr val="tx2"/>
                </a:solidFill>
              </a:rPr>
              <a:t>RRS from Load Resources (RRS-BLK)  armed with high set Under Frequency Relay (UFR)  - UFR setting at 59.7 Hz and must deploy within 30 cycles (0.5 seconds). </a:t>
            </a:r>
          </a:p>
          <a:p>
            <a:pPr lvl="1">
              <a:spcBef>
                <a:spcPts val="400"/>
              </a:spcBef>
              <a:spcAft>
                <a:spcPts val="400"/>
              </a:spcAft>
            </a:pPr>
            <a:r>
              <a:rPr lang="en-US" sz="1800" dirty="0" smtClean="0">
                <a:solidFill>
                  <a:schemeClr val="tx2"/>
                </a:solidFill>
              </a:rPr>
              <a:t>Fast Frequency Response (RRS-FFR) from very fast responding Resources. Frequency setting at 59.85 Hz and must deploy within 15 cycles (0.25 seconds)</a:t>
            </a:r>
          </a:p>
          <a:p>
            <a:pPr>
              <a:spcBef>
                <a:spcPts val="400"/>
              </a:spcBef>
              <a:spcAft>
                <a:spcPts val="400"/>
              </a:spcAft>
            </a:pPr>
            <a:r>
              <a:rPr lang="en-US" sz="2000" dirty="0" smtClean="0">
                <a:solidFill>
                  <a:schemeClr val="tx2"/>
                </a:solidFill>
              </a:rPr>
              <a:t>Rules on awarding RRS</a:t>
            </a:r>
          </a:p>
          <a:p>
            <a:pPr lvl="1">
              <a:spcBef>
                <a:spcPts val="400"/>
              </a:spcBef>
              <a:spcAft>
                <a:spcPts val="400"/>
              </a:spcAft>
            </a:pPr>
            <a:r>
              <a:rPr lang="en-US" sz="1800" dirty="0" smtClean="0">
                <a:solidFill>
                  <a:schemeClr val="tx2"/>
                </a:solidFill>
              </a:rPr>
              <a:t>A </a:t>
            </a:r>
            <a:r>
              <a:rPr lang="en-US" sz="1800" dirty="0">
                <a:solidFill>
                  <a:schemeClr val="tx2"/>
                </a:solidFill>
              </a:rPr>
              <a:t>minimum of 1150 MW of </a:t>
            </a:r>
            <a:r>
              <a:rPr lang="en-US" sz="1800" dirty="0" smtClean="0">
                <a:solidFill>
                  <a:schemeClr val="tx2"/>
                </a:solidFill>
              </a:rPr>
              <a:t>RRS-PFR </a:t>
            </a:r>
            <a:r>
              <a:rPr lang="en-US" sz="1800" dirty="0">
                <a:solidFill>
                  <a:schemeClr val="tx2"/>
                </a:solidFill>
              </a:rPr>
              <a:t>is required to be procured</a:t>
            </a:r>
          </a:p>
          <a:p>
            <a:pPr lvl="1">
              <a:spcBef>
                <a:spcPts val="400"/>
              </a:spcBef>
              <a:spcAft>
                <a:spcPts val="400"/>
              </a:spcAft>
            </a:pPr>
            <a:r>
              <a:rPr lang="en-US" sz="1800" dirty="0" smtClean="0">
                <a:solidFill>
                  <a:schemeClr val="tx2"/>
                </a:solidFill>
              </a:rPr>
              <a:t>A </a:t>
            </a:r>
            <a:r>
              <a:rPr lang="en-US" sz="1800" dirty="0">
                <a:solidFill>
                  <a:schemeClr val="tx2"/>
                </a:solidFill>
              </a:rPr>
              <a:t>maximum amount of 60% of the total RRS requirement </a:t>
            </a:r>
            <a:r>
              <a:rPr lang="en-US" sz="1800" dirty="0" smtClean="0">
                <a:solidFill>
                  <a:schemeClr val="tx2"/>
                </a:solidFill>
              </a:rPr>
              <a:t>can be procured from the combined RRS-BLK </a:t>
            </a:r>
            <a:r>
              <a:rPr lang="en-US" sz="1800" dirty="0">
                <a:solidFill>
                  <a:schemeClr val="tx2"/>
                </a:solidFill>
              </a:rPr>
              <a:t>plus </a:t>
            </a:r>
            <a:r>
              <a:rPr lang="en-US" sz="1800" dirty="0" smtClean="0">
                <a:solidFill>
                  <a:schemeClr val="tx2"/>
                </a:solidFill>
              </a:rPr>
              <a:t>RRS-FFR </a:t>
            </a:r>
          </a:p>
          <a:p>
            <a:pPr lvl="1">
              <a:spcBef>
                <a:spcPts val="400"/>
              </a:spcBef>
              <a:spcAft>
                <a:spcPts val="400"/>
              </a:spcAft>
            </a:pPr>
            <a:r>
              <a:rPr lang="en-US" sz="1800" dirty="0" smtClean="0">
                <a:solidFill>
                  <a:schemeClr val="tx2"/>
                </a:solidFill>
              </a:rPr>
              <a:t>In </a:t>
            </a:r>
            <a:r>
              <a:rPr lang="en-US" sz="1800" dirty="0">
                <a:solidFill>
                  <a:schemeClr val="tx2"/>
                </a:solidFill>
              </a:rPr>
              <a:t>addition, </a:t>
            </a:r>
            <a:r>
              <a:rPr lang="en-US" sz="1800" dirty="0" smtClean="0">
                <a:solidFill>
                  <a:schemeClr val="tx2"/>
                </a:solidFill>
              </a:rPr>
              <a:t>the </a:t>
            </a:r>
            <a:r>
              <a:rPr lang="en-US" sz="1800" dirty="0">
                <a:solidFill>
                  <a:schemeClr val="tx2"/>
                </a:solidFill>
              </a:rPr>
              <a:t>maximum amount of </a:t>
            </a:r>
            <a:r>
              <a:rPr lang="en-US" sz="1800" dirty="0" smtClean="0">
                <a:solidFill>
                  <a:schemeClr val="tx2"/>
                </a:solidFill>
              </a:rPr>
              <a:t>RRS-FFR </a:t>
            </a:r>
            <a:r>
              <a:rPr lang="en-US" sz="1800" dirty="0">
                <a:solidFill>
                  <a:schemeClr val="tx2"/>
                </a:solidFill>
              </a:rPr>
              <a:t>that can be procured </a:t>
            </a:r>
            <a:r>
              <a:rPr lang="en-US" sz="1800" dirty="0" smtClean="0">
                <a:solidFill>
                  <a:schemeClr val="tx2"/>
                </a:solidFill>
              </a:rPr>
              <a:t>is (MAX-RRS-FFR)</a:t>
            </a:r>
            <a:endParaRPr lang="en-US" sz="1800" dirty="0">
              <a:solidFill>
                <a:schemeClr val="tx2"/>
              </a:solidFill>
            </a:endParaRPr>
          </a:p>
          <a:p>
            <a:pPr>
              <a:spcBef>
                <a:spcPts val="400"/>
              </a:spcBef>
              <a:spcAft>
                <a:spcPts val="400"/>
              </a:spcAft>
            </a:pPr>
            <a:endParaRPr lang="en-US" dirty="0">
              <a:solidFill>
                <a:schemeClr val="tx2"/>
              </a:solidFill>
            </a:endParaRPr>
          </a:p>
          <a:p>
            <a:pPr>
              <a:spcBef>
                <a:spcPts val="400"/>
              </a:spcBef>
              <a:spcAft>
                <a:spcPts val="400"/>
              </a:spcAft>
            </a:pPr>
            <a:endParaRPr lang="en-US" sz="2000" dirty="0" smtClean="0">
              <a:solidFill>
                <a:schemeClr val="tx2"/>
              </a:solidFill>
            </a:endParaRPr>
          </a:p>
          <a:p>
            <a:pPr marL="0" indent="0">
              <a:buNone/>
            </a:pPr>
            <a:endParaRPr lang="en-US" sz="24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Tree>
    <p:extLst>
      <p:ext uri="{BB962C8B-B14F-4D97-AF65-F5344CB8AC3E}">
        <p14:creationId xmlns:p14="http://schemas.microsoft.com/office/powerpoint/2010/main" val="3725787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Wide Responsive Reserve Service (RRS)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7864" y="1088740"/>
                <a:ext cx="8534400" cy="5292588"/>
              </a:xfrm>
            </p:spPr>
            <p:txBody>
              <a:bodyPr/>
              <a:lstStyle/>
              <a:p>
                <a:pPr>
                  <a:spcBef>
                    <a:spcPts val="400"/>
                  </a:spcBef>
                  <a:spcAft>
                    <a:spcPts val="400"/>
                  </a:spcAft>
                </a:pPr>
                <a:r>
                  <a:rPr lang="en-US" sz="1600" b="1" u="sng" dirty="0" smtClean="0">
                    <a:solidFill>
                      <a:schemeClr val="tx2"/>
                    </a:solidFill>
                  </a:rPr>
                  <a:t>Three constraints </a:t>
                </a:r>
                <a:r>
                  <a:rPr lang="en-US" sz="1600" dirty="0" smtClean="0">
                    <a:solidFill>
                      <a:schemeClr val="tx2"/>
                    </a:solidFill>
                  </a:rPr>
                  <a:t>for implementing the Rules for awarding RRS</a:t>
                </a:r>
              </a:p>
              <a:p>
                <a:pPr marL="400050">
                  <a:spcBef>
                    <a:spcPts val="400"/>
                  </a:spcBef>
                  <a:spcAft>
                    <a:spcPts val="400"/>
                  </a:spcAft>
                  <a:buFont typeface="+mj-lt"/>
                  <a:buAutoNum type="arabicPeriod"/>
                </a:pPr>
                <a:r>
                  <a:rPr lang="en-US" sz="1600" dirty="0" smtClean="0">
                    <a:solidFill>
                      <a:schemeClr val="tx2"/>
                    </a:solidFill>
                    <a:ea typeface="Cambria Math" panose="02040503050406030204" pitchFamily="18" charset="0"/>
                  </a:rPr>
                  <a:t> </a:t>
                </a:r>
                <a14:m>
                  <m:oMath xmlns:m="http://schemas.openxmlformats.org/officeDocument/2006/math">
                    <m:nary>
                      <m:naryPr>
                        <m:chr m:val="∑"/>
                        <m:subHide m:val="on"/>
                        <m:supHide m:val="on"/>
                        <m:ctrlPr>
                          <a:rPr lang="en-US" sz="1600" i="1" dirty="0" smtClean="0">
                            <a:solidFill>
                              <a:schemeClr val="tx2"/>
                            </a:solidFill>
                            <a:latin typeface="Cambria Math" panose="02040503050406030204" pitchFamily="18" charset="0"/>
                            <a:ea typeface="Cambria Math" panose="02040503050406030204" pitchFamily="18" charset="0"/>
                          </a:rPr>
                        </m:ctrlPr>
                      </m:naryPr>
                      <m:sub/>
                      <m:sup/>
                      <m:e>
                        <m:sSup>
                          <m:sSupPr>
                            <m:ctrlPr>
                              <a:rPr lang="en-US" sz="1600" i="1" dirty="0" smtClean="0">
                                <a:solidFill>
                                  <a:schemeClr val="tx2"/>
                                </a:solidFill>
                                <a:latin typeface="Cambria Math" panose="02040503050406030204" pitchFamily="18" charset="0"/>
                                <a:ea typeface="Cambria Math" panose="02040503050406030204" pitchFamily="18" charset="0"/>
                              </a:rPr>
                            </m:ctrlPr>
                          </m:sSupPr>
                          <m:e>
                            <m:r>
                              <a:rPr lang="en-US" sz="1600" b="0" i="1" dirty="0" smtClean="0">
                                <a:solidFill>
                                  <a:schemeClr val="tx2"/>
                                </a:solidFill>
                                <a:latin typeface="Cambria Math" panose="02040503050406030204" pitchFamily="18" charset="0"/>
                                <a:ea typeface="Cambria Math" panose="02040503050406030204" pitchFamily="18" charset="0"/>
                              </a:rPr>
                              <m:t>𝑀𝑊</m:t>
                            </m:r>
                          </m:e>
                          <m:sup>
                            <m:r>
                              <a:rPr lang="en-US" sz="1600" b="0" i="1" dirty="0" smtClean="0">
                                <a:solidFill>
                                  <a:schemeClr val="tx2"/>
                                </a:solidFill>
                                <a:latin typeface="Cambria Math" panose="02040503050406030204" pitchFamily="18" charset="0"/>
                                <a:ea typeface="Cambria Math" panose="02040503050406030204" pitchFamily="18" charset="0"/>
                              </a:rPr>
                              <m:t>𝑅𝑅𝑆</m:t>
                            </m:r>
                            <m:r>
                              <a:rPr lang="en-US" sz="1600" b="0" i="1" dirty="0" smtClean="0">
                                <a:solidFill>
                                  <a:schemeClr val="tx2"/>
                                </a:solidFill>
                                <a:latin typeface="Cambria Math" panose="02040503050406030204" pitchFamily="18" charset="0"/>
                                <a:ea typeface="Cambria Math" panose="02040503050406030204" pitchFamily="18" charset="0"/>
                              </a:rPr>
                              <m:t>−</m:t>
                            </m:r>
                            <m:r>
                              <a:rPr lang="en-US" sz="1600" b="0" i="1" dirty="0" smtClean="0">
                                <a:solidFill>
                                  <a:schemeClr val="tx2"/>
                                </a:solidFill>
                                <a:latin typeface="Cambria Math" panose="02040503050406030204" pitchFamily="18" charset="0"/>
                                <a:ea typeface="Cambria Math" panose="02040503050406030204" pitchFamily="18" charset="0"/>
                              </a:rPr>
                              <m:t>𝑃𝐹𝑅𝐴𝑤𝑎𝑟𝑑</m:t>
                            </m:r>
                          </m:sup>
                        </m:sSup>
                      </m:e>
                    </m:nary>
                    <m:r>
                      <m:rPr>
                        <m:nor/>
                      </m:rPr>
                      <a:rPr lang="en-US" sz="1600" i="1" dirty="0" smtClean="0">
                        <a:solidFill>
                          <a:schemeClr val="tx2"/>
                        </a:solidFill>
                        <a:latin typeface="Cambria Math" panose="02040503050406030204" pitchFamily="18" charset="0"/>
                        <a:ea typeface="Cambria Math" panose="02040503050406030204" pitchFamily="18" charset="0"/>
                      </a:rPr>
                      <m:t>+</m:t>
                    </m:r>
                    <m:nary>
                      <m:naryPr>
                        <m:chr m:val="∑"/>
                        <m:subHide m:val="on"/>
                        <m:supHide m:val="on"/>
                        <m:ctrlPr>
                          <a:rPr lang="en-US" sz="1600" i="1" dirty="0">
                            <a:solidFill>
                              <a:schemeClr val="tx2"/>
                            </a:solidFill>
                            <a:latin typeface="Cambria Math" panose="02040503050406030204" pitchFamily="18" charset="0"/>
                            <a:ea typeface="Cambria Math" panose="02040503050406030204" pitchFamily="18" charset="0"/>
                          </a:rPr>
                        </m:ctrlPr>
                      </m:naryPr>
                      <m:sub/>
                      <m:sup/>
                      <m:e>
                        <m:sSup>
                          <m:sSupPr>
                            <m:ctrlPr>
                              <a:rPr lang="en-US" sz="1600" i="1" dirty="0">
                                <a:solidFill>
                                  <a:schemeClr val="tx2"/>
                                </a:solidFill>
                                <a:latin typeface="Cambria Math" panose="02040503050406030204" pitchFamily="18" charset="0"/>
                                <a:ea typeface="Cambria Math" panose="02040503050406030204" pitchFamily="18" charset="0"/>
                              </a:rPr>
                            </m:ctrlPr>
                          </m:sSupPr>
                          <m:e>
                            <m:r>
                              <a:rPr lang="en-US" sz="1600" b="0" i="1" dirty="0">
                                <a:solidFill>
                                  <a:schemeClr val="tx2"/>
                                </a:solidFill>
                                <a:latin typeface="Cambria Math" panose="02040503050406030204" pitchFamily="18" charset="0"/>
                                <a:ea typeface="Cambria Math" panose="02040503050406030204" pitchFamily="18" charset="0"/>
                              </a:rPr>
                              <m:t>𝑀𝑊</m:t>
                            </m:r>
                          </m:e>
                          <m:sup>
                            <m:r>
                              <a:rPr lang="en-US" sz="1600" b="0" i="1" dirty="0">
                                <a:solidFill>
                                  <a:schemeClr val="tx2"/>
                                </a:solidFill>
                                <a:latin typeface="Cambria Math" panose="02040503050406030204" pitchFamily="18" charset="0"/>
                                <a:ea typeface="Cambria Math" panose="02040503050406030204" pitchFamily="18" charset="0"/>
                              </a:rPr>
                              <m:t>𝑅𝑅𝑆</m:t>
                            </m:r>
                            <m:r>
                              <a:rPr lang="en-US" sz="1600" b="0" i="1" dirty="0">
                                <a:solidFill>
                                  <a:schemeClr val="tx2"/>
                                </a:solidFill>
                                <a:latin typeface="Cambria Math" panose="02040503050406030204" pitchFamily="18" charset="0"/>
                                <a:ea typeface="Cambria Math" panose="02040503050406030204" pitchFamily="18" charset="0"/>
                              </a:rPr>
                              <m:t>−</m:t>
                            </m:r>
                            <m:r>
                              <a:rPr lang="en-US" sz="1600" b="0" i="1" dirty="0" smtClean="0">
                                <a:solidFill>
                                  <a:schemeClr val="tx2"/>
                                </a:solidFill>
                                <a:latin typeface="Cambria Math" panose="02040503050406030204" pitchFamily="18" charset="0"/>
                                <a:ea typeface="Cambria Math" panose="02040503050406030204" pitchFamily="18" charset="0"/>
                              </a:rPr>
                              <m:t>𝐵𝐿𝐾</m:t>
                            </m:r>
                            <m:r>
                              <a:rPr lang="en-US" sz="1600" b="0" i="1" dirty="0">
                                <a:solidFill>
                                  <a:schemeClr val="tx2"/>
                                </a:solidFill>
                                <a:latin typeface="Cambria Math" panose="02040503050406030204" pitchFamily="18" charset="0"/>
                                <a:ea typeface="Cambria Math" panose="02040503050406030204" pitchFamily="18" charset="0"/>
                              </a:rPr>
                              <m:t>𝐴𝑤𝑎𝑟𝑑</m:t>
                            </m:r>
                          </m:sup>
                        </m:sSup>
                      </m:e>
                    </m:nary>
                    <m:r>
                      <m:rPr>
                        <m:nor/>
                      </m:rPr>
                      <a:rPr lang="en-US" sz="1600" i="1" dirty="0" smtClean="0">
                        <a:solidFill>
                          <a:schemeClr val="tx2"/>
                        </a:solidFill>
                        <a:latin typeface="Cambria Math" panose="02040503050406030204" pitchFamily="18" charset="0"/>
                        <a:ea typeface="Cambria Math" panose="02040503050406030204" pitchFamily="18" charset="0"/>
                      </a:rPr>
                      <m:t>+</m:t>
                    </m:r>
                    <m:nary>
                      <m:naryPr>
                        <m:chr m:val="∑"/>
                        <m:subHide m:val="on"/>
                        <m:supHide m:val="on"/>
                        <m:ctrlPr>
                          <a:rPr lang="en-US" sz="1600" i="1" dirty="0">
                            <a:solidFill>
                              <a:schemeClr val="tx2"/>
                            </a:solidFill>
                            <a:latin typeface="Cambria Math" panose="02040503050406030204" pitchFamily="18" charset="0"/>
                            <a:ea typeface="Cambria Math" panose="02040503050406030204" pitchFamily="18" charset="0"/>
                          </a:rPr>
                        </m:ctrlPr>
                      </m:naryPr>
                      <m:sub/>
                      <m:sup/>
                      <m:e>
                        <m:sSup>
                          <m:sSupPr>
                            <m:ctrlPr>
                              <a:rPr lang="en-US" sz="1600" i="1" dirty="0">
                                <a:solidFill>
                                  <a:schemeClr val="tx2"/>
                                </a:solidFill>
                                <a:latin typeface="Cambria Math" panose="02040503050406030204" pitchFamily="18" charset="0"/>
                                <a:ea typeface="Cambria Math" panose="02040503050406030204" pitchFamily="18" charset="0"/>
                              </a:rPr>
                            </m:ctrlPr>
                          </m:sSupPr>
                          <m:e>
                            <m:r>
                              <a:rPr lang="en-US" sz="1600" b="0" i="1" dirty="0">
                                <a:solidFill>
                                  <a:schemeClr val="tx2"/>
                                </a:solidFill>
                                <a:latin typeface="Cambria Math" panose="02040503050406030204" pitchFamily="18" charset="0"/>
                                <a:ea typeface="Cambria Math" panose="02040503050406030204" pitchFamily="18" charset="0"/>
                              </a:rPr>
                              <m:t>𝑀𝑊</m:t>
                            </m:r>
                          </m:e>
                          <m:sup>
                            <m:r>
                              <a:rPr lang="en-US" sz="1600" b="0" i="1" dirty="0">
                                <a:solidFill>
                                  <a:schemeClr val="tx2"/>
                                </a:solidFill>
                                <a:latin typeface="Cambria Math" panose="02040503050406030204" pitchFamily="18" charset="0"/>
                                <a:ea typeface="Cambria Math" panose="02040503050406030204" pitchFamily="18" charset="0"/>
                              </a:rPr>
                              <m:t>𝑅𝑅𝑆</m:t>
                            </m:r>
                            <m:r>
                              <a:rPr lang="en-US" sz="1600" b="0" i="1" dirty="0">
                                <a:solidFill>
                                  <a:schemeClr val="tx2"/>
                                </a:solidFill>
                                <a:latin typeface="Cambria Math" panose="02040503050406030204" pitchFamily="18" charset="0"/>
                                <a:ea typeface="Cambria Math" panose="02040503050406030204" pitchFamily="18" charset="0"/>
                              </a:rPr>
                              <m:t>−</m:t>
                            </m:r>
                            <m:r>
                              <a:rPr lang="en-US" sz="1600" b="0" i="1" dirty="0" smtClean="0">
                                <a:solidFill>
                                  <a:schemeClr val="tx2"/>
                                </a:solidFill>
                                <a:latin typeface="Cambria Math" panose="02040503050406030204" pitchFamily="18" charset="0"/>
                                <a:ea typeface="Cambria Math" panose="02040503050406030204" pitchFamily="18" charset="0"/>
                              </a:rPr>
                              <m:t>𝐹</m:t>
                            </m:r>
                            <m:r>
                              <a:rPr lang="en-US" sz="1600" b="0" i="1" dirty="0">
                                <a:solidFill>
                                  <a:schemeClr val="tx2"/>
                                </a:solidFill>
                                <a:latin typeface="Cambria Math" panose="02040503050406030204" pitchFamily="18" charset="0"/>
                                <a:ea typeface="Cambria Math" panose="02040503050406030204" pitchFamily="18" charset="0"/>
                              </a:rPr>
                              <m:t>𝐹𝑅𝐴𝑤𝑎𝑟𝑑</m:t>
                            </m:r>
                          </m:sup>
                        </m:sSup>
                      </m:e>
                    </m:nary>
                    <m:r>
                      <m:rPr>
                        <m:nor/>
                      </m:rPr>
                      <a:rPr lang="en-US" sz="1600" i="1" dirty="0">
                        <a:solidFill>
                          <a:schemeClr val="tx2"/>
                        </a:solidFill>
                        <a:latin typeface="Cambria Math" panose="02040503050406030204" pitchFamily="18" charset="0"/>
                        <a:ea typeface="Cambria Math" panose="02040503050406030204" pitchFamily="18" charset="0"/>
                      </a:rPr>
                      <m:t>= </m:t>
                    </m:r>
                    <m:sSubSup>
                      <m:sSubSupPr>
                        <m:ctrlPr>
                          <a:rPr lang="en-US" sz="1600" i="1" dirty="0">
                            <a:solidFill>
                              <a:schemeClr val="tx2"/>
                            </a:solidFill>
                            <a:latin typeface="Cambria Math" panose="02040503050406030204" pitchFamily="18" charset="0"/>
                            <a:ea typeface="Cambria Math" panose="02040503050406030204" pitchFamily="18" charset="0"/>
                          </a:rPr>
                        </m:ctrlPr>
                      </m:sSubSupPr>
                      <m:e>
                        <m:r>
                          <a:rPr lang="en-US" sz="1600" b="0" i="1" dirty="0">
                            <a:solidFill>
                              <a:schemeClr val="tx2"/>
                            </a:solidFill>
                            <a:latin typeface="Cambria Math" panose="02040503050406030204" pitchFamily="18" charset="0"/>
                            <a:ea typeface="Cambria Math" panose="02040503050406030204" pitchFamily="18" charset="0"/>
                          </a:rPr>
                          <m:t>𝑅𝑅𝑆</m:t>
                        </m:r>
                      </m:e>
                      <m:sub>
                        <m:r>
                          <a:rPr lang="en-US" sz="1600" b="0" i="1" dirty="0">
                            <a:solidFill>
                              <a:schemeClr val="tx2"/>
                            </a:solidFill>
                            <a:latin typeface="Cambria Math" panose="02040503050406030204" pitchFamily="18" charset="0"/>
                            <a:ea typeface="Cambria Math" panose="02040503050406030204" pitchFamily="18" charset="0"/>
                          </a:rPr>
                          <m:t>𝐴𝑆𝐷𝐶</m:t>
                        </m:r>
                      </m:sub>
                      <m:sup>
                        <m:r>
                          <a:rPr lang="en-US" sz="1600" b="0" i="1" dirty="0">
                            <a:solidFill>
                              <a:schemeClr val="tx2"/>
                            </a:solidFill>
                            <a:latin typeface="Cambria Math" panose="02040503050406030204" pitchFamily="18" charset="0"/>
                            <a:ea typeface="Cambria Math" panose="02040503050406030204" pitchFamily="18" charset="0"/>
                          </a:rPr>
                          <m:t>𝑎𝑤𝑎𝑟𝑑𝑒𝑑</m:t>
                        </m:r>
                      </m:sup>
                    </m:sSubSup>
                  </m:oMath>
                </a14:m>
                <a:endParaRPr lang="en-US" sz="1600" i="1" dirty="0">
                  <a:solidFill>
                    <a:schemeClr val="tx2"/>
                  </a:solidFill>
                  <a:latin typeface="Cambria Math" panose="02040503050406030204" pitchFamily="18" charset="0"/>
                  <a:ea typeface="Cambria Math" panose="02040503050406030204" pitchFamily="18" charset="0"/>
                </a:endParaRPr>
              </a:p>
              <a:p>
                <a:pPr marL="400050">
                  <a:spcBef>
                    <a:spcPts val="400"/>
                  </a:spcBef>
                  <a:spcAft>
                    <a:spcPts val="400"/>
                  </a:spcAft>
                  <a:buFont typeface="+mj-lt"/>
                  <a:buAutoNum type="arabicPeriod"/>
                </a:pPr>
                <a:endParaRPr lang="en-US" sz="1600" dirty="0" smtClean="0">
                  <a:solidFill>
                    <a:schemeClr val="tx2"/>
                  </a:solidFill>
                </a:endParaRPr>
              </a:p>
              <a:p>
                <a:pPr marL="400050">
                  <a:spcBef>
                    <a:spcPts val="400"/>
                  </a:spcBef>
                  <a:spcAft>
                    <a:spcPts val="400"/>
                  </a:spcAft>
                  <a:buFont typeface="+mj-lt"/>
                  <a:buAutoNum type="arabicPeriod"/>
                </a:pPr>
                <a:r>
                  <a:rPr lang="en-US" sz="1600" dirty="0" smtClean="0">
                    <a:solidFill>
                      <a:schemeClr val="tx2"/>
                    </a:solidFill>
                  </a:rPr>
                  <a:t>The maximum allowable RRS from the sum of RRS-BLK and RRS-FFR is capped at MIN(60% of </a:t>
                </a:r>
                <a:r>
                  <a:rPr lang="en-US" sz="1600" dirty="0" err="1" smtClean="0">
                    <a:solidFill>
                      <a:schemeClr val="tx2"/>
                    </a:solidFill>
                  </a:rPr>
                  <a:t>Total_RRS_Req</a:t>
                </a:r>
                <a:r>
                  <a:rPr lang="en-US" sz="1600" dirty="0" smtClean="0">
                    <a:solidFill>
                      <a:schemeClr val="tx2"/>
                    </a:solidFill>
                  </a:rPr>
                  <a:t>, (</a:t>
                </a:r>
                <a:r>
                  <a:rPr lang="en-US" sz="1600" dirty="0" err="1" smtClean="0">
                    <a:solidFill>
                      <a:schemeClr val="tx2"/>
                    </a:solidFill>
                  </a:rPr>
                  <a:t>Total_RRS_Req</a:t>
                </a:r>
                <a:r>
                  <a:rPr lang="en-US" sz="1600" dirty="0" smtClean="0">
                    <a:solidFill>
                      <a:schemeClr val="tx2"/>
                    </a:solidFill>
                  </a:rPr>
                  <a:t> – 1150))</a:t>
                </a:r>
              </a:p>
              <a:p>
                <a:pPr marL="57150" indent="0">
                  <a:spcBef>
                    <a:spcPts val="400"/>
                  </a:spcBef>
                  <a:spcAft>
                    <a:spcPts val="400"/>
                  </a:spcAft>
                  <a:buNone/>
                </a:pPr>
                <a14:m>
                  <m:oMathPara xmlns:m="http://schemas.openxmlformats.org/officeDocument/2006/math">
                    <m:oMathParaPr>
                      <m:jc m:val="centerGroup"/>
                    </m:oMathParaPr>
                    <m:oMath xmlns:m="http://schemas.openxmlformats.org/officeDocument/2006/math">
                      <m:nary>
                        <m:naryPr>
                          <m:chr m:val="∑"/>
                          <m:subHide m:val="on"/>
                          <m:supHide m:val="on"/>
                          <m:ctrlPr>
                            <a:rPr lang="en-US" sz="1600" i="1" dirty="0">
                              <a:solidFill>
                                <a:schemeClr val="tx2"/>
                              </a:solidFill>
                              <a:latin typeface="Cambria Math" panose="02040503050406030204" pitchFamily="18" charset="0"/>
                              <a:ea typeface="Cambria Math" panose="02040503050406030204" pitchFamily="18" charset="0"/>
                            </a:rPr>
                          </m:ctrlPr>
                        </m:naryPr>
                        <m:sub/>
                        <m:sup/>
                        <m:e>
                          <m:sSup>
                            <m:sSupPr>
                              <m:ctrlPr>
                                <a:rPr lang="en-US" sz="1600" i="1" dirty="0">
                                  <a:solidFill>
                                    <a:schemeClr val="tx2"/>
                                  </a:solidFill>
                                  <a:latin typeface="Cambria Math" panose="02040503050406030204" pitchFamily="18" charset="0"/>
                                  <a:ea typeface="Cambria Math" panose="02040503050406030204" pitchFamily="18" charset="0"/>
                                </a:rPr>
                              </m:ctrlPr>
                            </m:sSupPr>
                            <m:e>
                              <m:r>
                                <a:rPr lang="en-US" sz="1600" i="1" dirty="0">
                                  <a:solidFill>
                                    <a:schemeClr val="tx2"/>
                                  </a:solidFill>
                                  <a:latin typeface="Cambria Math" panose="02040503050406030204" pitchFamily="18" charset="0"/>
                                  <a:ea typeface="Cambria Math" panose="02040503050406030204" pitchFamily="18" charset="0"/>
                                </a:rPr>
                                <m:t>𝑀𝑊</m:t>
                              </m:r>
                            </m:e>
                            <m:sup>
                              <m:r>
                                <a:rPr lang="en-US" sz="1600" i="1" dirty="0">
                                  <a:solidFill>
                                    <a:schemeClr val="tx2"/>
                                  </a:solidFill>
                                  <a:latin typeface="Cambria Math" panose="02040503050406030204" pitchFamily="18" charset="0"/>
                                  <a:ea typeface="Cambria Math" panose="02040503050406030204" pitchFamily="18" charset="0"/>
                                </a:rPr>
                                <m:t>𝑅𝑅𝑆</m:t>
                              </m:r>
                              <m:r>
                                <a:rPr lang="en-US" sz="1600" i="1" dirty="0">
                                  <a:solidFill>
                                    <a:schemeClr val="tx2"/>
                                  </a:solidFill>
                                  <a:latin typeface="Cambria Math" panose="02040503050406030204" pitchFamily="18" charset="0"/>
                                  <a:ea typeface="Cambria Math" panose="02040503050406030204" pitchFamily="18" charset="0"/>
                                </a:rPr>
                                <m:t>−</m:t>
                              </m:r>
                              <m:r>
                                <a:rPr lang="en-US" sz="1600" i="1" dirty="0">
                                  <a:solidFill>
                                    <a:schemeClr val="tx2"/>
                                  </a:solidFill>
                                  <a:latin typeface="Cambria Math" panose="02040503050406030204" pitchFamily="18" charset="0"/>
                                  <a:ea typeface="Cambria Math" panose="02040503050406030204" pitchFamily="18" charset="0"/>
                                </a:rPr>
                                <m:t>𝐵𝐿𝐾𝐴𝑤𝑎𝑟𝑑</m:t>
                              </m:r>
                            </m:sup>
                          </m:sSup>
                        </m:e>
                      </m:nary>
                      <m:r>
                        <m:rPr>
                          <m:nor/>
                        </m:rPr>
                        <a:rPr lang="en-US" sz="1600" i="1" dirty="0">
                          <a:solidFill>
                            <a:schemeClr val="tx2"/>
                          </a:solidFill>
                          <a:latin typeface="Cambria Math" panose="02040503050406030204" pitchFamily="18" charset="0"/>
                          <a:ea typeface="Cambria Math" panose="02040503050406030204" pitchFamily="18" charset="0"/>
                        </a:rPr>
                        <m:t>+</m:t>
                      </m:r>
                      <m:nary>
                        <m:naryPr>
                          <m:chr m:val="∑"/>
                          <m:subHide m:val="on"/>
                          <m:supHide m:val="on"/>
                          <m:ctrlPr>
                            <a:rPr lang="en-US" sz="1600" i="1" dirty="0">
                              <a:solidFill>
                                <a:schemeClr val="tx2"/>
                              </a:solidFill>
                              <a:latin typeface="Cambria Math" panose="02040503050406030204" pitchFamily="18" charset="0"/>
                              <a:ea typeface="Cambria Math" panose="02040503050406030204" pitchFamily="18" charset="0"/>
                            </a:rPr>
                          </m:ctrlPr>
                        </m:naryPr>
                        <m:sub/>
                        <m:sup/>
                        <m:e>
                          <m:sSup>
                            <m:sSupPr>
                              <m:ctrlPr>
                                <a:rPr lang="en-US" sz="1600" i="1" dirty="0">
                                  <a:solidFill>
                                    <a:schemeClr val="tx2"/>
                                  </a:solidFill>
                                  <a:latin typeface="Cambria Math" panose="02040503050406030204" pitchFamily="18" charset="0"/>
                                  <a:ea typeface="Cambria Math" panose="02040503050406030204" pitchFamily="18" charset="0"/>
                                </a:rPr>
                              </m:ctrlPr>
                            </m:sSupPr>
                            <m:e>
                              <m:r>
                                <a:rPr lang="en-US" sz="1600" i="1" dirty="0">
                                  <a:solidFill>
                                    <a:schemeClr val="tx2"/>
                                  </a:solidFill>
                                  <a:latin typeface="Cambria Math" panose="02040503050406030204" pitchFamily="18" charset="0"/>
                                  <a:ea typeface="Cambria Math" panose="02040503050406030204" pitchFamily="18" charset="0"/>
                                </a:rPr>
                                <m:t>𝑀𝑊</m:t>
                              </m:r>
                            </m:e>
                            <m:sup>
                              <m:r>
                                <a:rPr lang="en-US" sz="1600" i="1" dirty="0">
                                  <a:solidFill>
                                    <a:schemeClr val="tx2"/>
                                  </a:solidFill>
                                  <a:latin typeface="Cambria Math" panose="02040503050406030204" pitchFamily="18" charset="0"/>
                                  <a:ea typeface="Cambria Math" panose="02040503050406030204" pitchFamily="18" charset="0"/>
                                </a:rPr>
                                <m:t>𝑅𝑅𝑆</m:t>
                              </m:r>
                              <m:r>
                                <a:rPr lang="en-US" sz="1600" i="1" dirty="0">
                                  <a:solidFill>
                                    <a:schemeClr val="tx2"/>
                                  </a:solidFill>
                                  <a:latin typeface="Cambria Math" panose="02040503050406030204" pitchFamily="18" charset="0"/>
                                  <a:ea typeface="Cambria Math" panose="02040503050406030204" pitchFamily="18" charset="0"/>
                                </a:rPr>
                                <m:t>−</m:t>
                              </m:r>
                              <m:r>
                                <a:rPr lang="en-US" sz="1600" i="1" dirty="0">
                                  <a:solidFill>
                                    <a:schemeClr val="tx2"/>
                                  </a:solidFill>
                                  <a:latin typeface="Cambria Math" panose="02040503050406030204" pitchFamily="18" charset="0"/>
                                  <a:ea typeface="Cambria Math" panose="02040503050406030204" pitchFamily="18" charset="0"/>
                                </a:rPr>
                                <m:t>𝐹𝐹𝑅𝐴𝑤𝑎𝑟𝑑</m:t>
                              </m:r>
                            </m:sup>
                          </m:sSup>
                        </m:e>
                      </m:nary>
                      <m:r>
                        <m:rPr>
                          <m:nor/>
                        </m:rPr>
                        <a:rPr lang="en-US" sz="1600" i="1" dirty="0">
                          <a:solidFill>
                            <a:schemeClr val="tx2"/>
                          </a:solidFill>
                          <a:latin typeface="Cambria Math" panose="02040503050406030204" pitchFamily="18" charset="0"/>
                          <a:ea typeface="Cambria Math" panose="02040503050406030204" pitchFamily="18" charset="0"/>
                        </a:rPr>
                        <m:t>&lt;= </m:t>
                      </m:r>
                      <m:r>
                        <m:rPr>
                          <m:nor/>
                        </m:rPr>
                        <a:rPr lang="en-US" sz="1600" i="1" dirty="0">
                          <a:solidFill>
                            <a:schemeClr val="tx2"/>
                          </a:solidFill>
                          <a:latin typeface="Cambria Math" panose="02040503050406030204" pitchFamily="18" charset="0"/>
                          <a:ea typeface="Cambria Math" panose="02040503050406030204" pitchFamily="18" charset="0"/>
                        </a:rPr>
                        <m:t>MIN</m:t>
                      </m:r>
                      <m:r>
                        <m:rPr>
                          <m:nor/>
                        </m:rPr>
                        <a:rPr lang="en-US" sz="1600" i="1" dirty="0">
                          <a:solidFill>
                            <a:schemeClr val="tx2"/>
                          </a:solidFill>
                          <a:latin typeface="Cambria Math" panose="02040503050406030204" pitchFamily="18" charset="0"/>
                          <a:ea typeface="Cambria Math" panose="02040503050406030204" pitchFamily="18" charset="0"/>
                        </a:rPr>
                        <m:t>(0.6</m:t>
                      </m:r>
                      <m:r>
                        <a:rPr lang="en-US" sz="1600" b="0" i="1" dirty="0" smtClean="0">
                          <a:solidFill>
                            <a:schemeClr val="tx2"/>
                          </a:solidFill>
                          <a:latin typeface="Cambria Math" panose="02040503050406030204" pitchFamily="18" charset="0"/>
                          <a:ea typeface="Cambria Math" panose="02040503050406030204" pitchFamily="18" charset="0"/>
                        </a:rPr>
                        <m:t>×</m:t>
                      </m:r>
                      <m:r>
                        <m:rPr>
                          <m:nor/>
                        </m:rPr>
                        <a:rPr lang="en-US" sz="1600" i="1" dirty="0">
                          <a:solidFill>
                            <a:schemeClr val="tx2"/>
                          </a:solidFill>
                          <a:latin typeface="Cambria Math" panose="02040503050406030204" pitchFamily="18" charset="0"/>
                          <a:ea typeface="Cambria Math" panose="02040503050406030204" pitchFamily="18" charset="0"/>
                        </a:rPr>
                        <m:t>Total</m:t>
                      </m:r>
                      <m:r>
                        <m:rPr>
                          <m:nor/>
                        </m:rPr>
                        <a:rPr lang="en-US" sz="1600" i="1" dirty="0">
                          <a:solidFill>
                            <a:schemeClr val="tx2"/>
                          </a:solidFill>
                          <a:latin typeface="Cambria Math" panose="02040503050406030204" pitchFamily="18" charset="0"/>
                          <a:ea typeface="Cambria Math" panose="02040503050406030204" pitchFamily="18" charset="0"/>
                        </a:rPr>
                        <m:t>_</m:t>
                      </m:r>
                      <m:r>
                        <m:rPr>
                          <m:nor/>
                        </m:rPr>
                        <a:rPr lang="en-US" sz="1600" i="1" dirty="0">
                          <a:solidFill>
                            <a:schemeClr val="tx2"/>
                          </a:solidFill>
                          <a:latin typeface="Cambria Math" panose="02040503050406030204" pitchFamily="18" charset="0"/>
                          <a:ea typeface="Cambria Math" panose="02040503050406030204" pitchFamily="18" charset="0"/>
                        </a:rPr>
                        <m:t>RRS</m:t>
                      </m:r>
                      <m:r>
                        <m:rPr>
                          <m:nor/>
                        </m:rPr>
                        <a:rPr lang="en-US" sz="1600" i="1" dirty="0">
                          <a:solidFill>
                            <a:schemeClr val="tx2"/>
                          </a:solidFill>
                          <a:latin typeface="Cambria Math" panose="02040503050406030204" pitchFamily="18" charset="0"/>
                          <a:ea typeface="Cambria Math" panose="02040503050406030204" pitchFamily="18" charset="0"/>
                        </a:rPr>
                        <m:t>_</m:t>
                      </m:r>
                      <m:r>
                        <m:rPr>
                          <m:nor/>
                        </m:rPr>
                        <a:rPr lang="en-US" sz="1600" i="1" dirty="0">
                          <a:solidFill>
                            <a:schemeClr val="tx2"/>
                          </a:solidFill>
                          <a:latin typeface="Cambria Math" panose="02040503050406030204" pitchFamily="18" charset="0"/>
                          <a:ea typeface="Cambria Math" panose="02040503050406030204" pitchFamily="18" charset="0"/>
                        </a:rPr>
                        <m:t>Req</m:t>
                      </m:r>
                      <m:r>
                        <m:rPr>
                          <m:nor/>
                        </m:rPr>
                        <a:rPr lang="en-US" sz="1600" i="1" dirty="0">
                          <a:solidFill>
                            <a:schemeClr val="tx2"/>
                          </a:solidFill>
                          <a:latin typeface="Cambria Math" panose="02040503050406030204" pitchFamily="18" charset="0"/>
                          <a:ea typeface="Cambria Math" panose="02040503050406030204" pitchFamily="18" charset="0"/>
                        </a:rPr>
                        <m:t>, (</m:t>
                      </m:r>
                      <m:r>
                        <m:rPr>
                          <m:nor/>
                        </m:rPr>
                        <a:rPr lang="en-US" sz="1600" i="1" dirty="0">
                          <a:solidFill>
                            <a:schemeClr val="tx2"/>
                          </a:solidFill>
                          <a:latin typeface="Cambria Math" panose="02040503050406030204" pitchFamily="18" charset="0"/>
                          <a:ea typeface="Cambria Math" panose="02040503050406030204" pitchFamily="18" charset="0"/>
                        </a:rPr>
                        <m:t>Total</m:t>
                      </m:r>
                      <m:r>
                        <m:rPr>
                          <m:nor/>
                        </m:rPr>
                        <a:rPr lang="en-US" sz="1600" i="1" dirty="0">
                          <a:solidFill>
                            <a:schemeClr val="tx2"/>
                          </a:solidFill>
                          <a:latin typeface="Cambria Math" panose="02040503050406030204" pitchFamily="18" charset="0"/>
                          <a:ea typeface="Cambria Math" panose="02040503050406030204" pitchFamily="18" charset="0"/>
                        </a:rPr>
                        <m:t>_</m:t>
                      </m:r>
                      <m:r>
                        <m:rPr>
                          <m:nor/>
                        </m:rPr>
                        <a:rPr lang="en-US" sz="1600" i="1" dirty="0">
                          <a:solidFill>
                            <a:schemeClr val="tx2"/>
                          </a:solidFill>
                          <a:latin typeface="Cambria Math" panose="02040503050406030204" pitchFamily="18" charset="0"/>
                          <a:ea typeface="Cambria Math" panose="02040503050406030204" pitchFamily="18" charset="0"/>
                        </a:rPr>
                        <m:t>RRS</m:t>
                      </m:r>
                      <m:r>
                        <m:rPr>
                          <m:nor/>
                        </m:rPr>
                        <a:rPr lang="en-US" sz="1600" i="1" dirty="0">
                          <a:solidFill>
                            <a:schemeClr val="tx2"/>
                          </a:solidFill>
                          <a:latin typeface="Cambria Math" panose="02040503050406030204" pitchFamily="18" charset="0"/>
                          <a:ea typeface="Cambria Math" panose="02040503050406030204" pitchFamily="18" charset="0"/>
                        </a:rPr>
                        <m:t>_</m:t>
                      </m:r>
                      <m:r>
                        <m:rPr>
                          <m:nor/>
                        </m:rPr>
                        <a:rPr lang="en-US" sz="1600" i="1" dirty="0">
                          <a:solidFill>
                            <a:schemeClr val="tx2"/>
                          </a:solidFill>
                          <a:latin typeface="Cambria Math" panose="02040503050406030204" pitchFamily="18" charset="0"/>
                          <a:ea typeface="Cambria Math" panose="02040503050406030204" pitchFamily="18" charset="0"/>
                        </a:rPr>
                        <m:t>Req</m:t>
                      </m:r>
                      <m:r>
                        <m:rPr>
                          <m:nor/>
                        </m:rPr>
                        <a:rPr lang="en-US" sz="1600" i="1" dirty="0">
                          <a:solidFill>
                            <a:schemeClr val="tx2"/>
                          </a:solidFill>
                          <a:latin typeface="Cambria Math" panose="02040503050406030204" pitchFamily="18" charset="0"/>
                          <a:ea typeface="Cambria Math" panose="02040503050406030204" pitchFamily="18" charset="0"/>
                        </a:rPr>
                        <m:t> – 1150))</m:t>
                      </m:r>
                    </m:oMath>
                  </m:oMathPara>
                </a14:m>
                <a:endParaRPr lang="en-US" sz="1600" dirty="0" smtClean="0">
                  <a:solidFill>
                    <a:schemeClr val="tx2"/>
                  </a:solidFill>
                  <a:latin typeface="Cambria Math" panose="02040503050406030204" pitchFamily="18" charset="0"/>
                  <a:ea typeface="Cambria Math" panose="02040503050406030204" pitchFamily="18" charset="0"/>
                </a:endParaRPr>
              </a:p>
              <a:p>
                <a:pPr lvl="1">
                  <a:spcBef>
                    <a:spcPts val="400"/>
                  </a:spcBef>
                  <a:spcAft>
                    <a:spcPts val="400"/>
                  </a:spcAft>
                </a:pPr>
                <a:endParaRPr lang="en-US" sz="1600" dirty="0" smtClean="0">
                  <a:solidFill>
                    <a:schemeClr val="tx2"/>
                  </a:solidFill>
                </a:endParaRPr>
              </a:p>
              <a:p>
                <a:pPr lvl="1">
                  <a:spcBef>
                    <a:spcPts val="400"/>
                  </a:spcBef>
                  <a:spcAft>
                    <a:spcPts val="400"/>
                  </a:spcAft>
                </a:pPr>
                <a:endParaRPr lang="en-US" sz="1600" dirty="0" smtClean="0">
                  <a:solidFill>
                    <a:schemeClr val="tx2"/>
                  </a:solidFill>
                </a:endParaRPr>
              </a:p>
              <a:p>
                <a:pPr lvl="1">
                  <a:spcBef>
                    <a:spcPts val="400"/>
                  </a:spcBef>
                  <a:spcAft>
                    <a:spcPts val="400"/>
                  </a:spcAft>
                </a:pPr>
                <a:endParaRPr lang="en-US" sz="1600" dirty="0">
                  <a:solidFill>
                    <a:schemeClr val="tx2"/>
                  </a:solidFill>
                </a:endParaRPr>
              </a:p>
              <a:p>
                <a:pPr lvl="1">
                  <a:spcBef>
                    <a:spcPts val="400"/>
                  </a:spcBef>
                  <a:spcAft>
                    <a:spcPts val="400"/>
                  </a:spcAft>
                </a:pPr>
                <a:endParaRPr lang="en-US" sz="1600" dirty="0" smtClean="0">
                  <a:solidFill>
                    <a:schemeClr val="tx2"/>
                  </a:solidFill>
                </a:endParaRPr>
              </a:p>
              <a:p>
                <a:pPr lvl="1">
                  <a:spcBef>
                    <a:spcPts val="400"/>
                  </a:spcBef>
                  <a:spcAft>
                    <a:spcPts val="400"/>
                  </a:spcAft>
                </a:pPr>
                <a:endParaRPr lang="en-US" sz="1600" dirty="0">
                  <a:solidFill>
                    <a:schemeClr val="tx2"/>
                  </a:solidFill>
                </a:endParaRPr>
              </a:p>
              <a:p>
                <a:pPr lvl="1">
                  <a:spcBef>
                    <a:spcPts val="400"/>
                  </a:spcBef>
                  <a:spcAft>
                    <a:spcPts val="400"/>
                  </a:spcAft>
                </a:pPr>
                <a:endParaRPr lang="en-US" sz="1600" dirty="0" smtClean="0">
                  <a:solidFill>
                    <a:schemeClr val="tx2"/>
                  </a:solidFill>
                </a:endParaRPr>
              </a:p>
              <a:p>
                <a:pPr marL="800100" lvl="1" indent="-342900">
                  <a:spcBef>
                    <a:spcPts val="400"/>
                  </a:spcBef>
                  <a:spcAft>
                    <a:spcPts val="400"/>
                  </a:spcAft>
                  <a:buFont typeface="+mj-lt"/>
                  <a:buAutoNum type="arabicPeriod" startAt="3"/>
                </a:pPr>
                <a:r>
                  <a:rPr lang="en-US" sz="1600" dirty="0" smtClean="0">
                    <a:solidFill>
                      <a:schemeClr val="tx2"/>
                    </a:solidFill>
                  </a:rPr>
                  <a:t>The maximum allowable RRS of RRS-FFR type is MAX-RRS-FFR</a:t>
                </a:r>
              </a:p>
              <a:p>
                <a:pPr marL="457200" lvl="1" indent="0">
                  <a:spcBef>
                    <a:spcPts val="400"/>
                  </a:spcBef>
                  <a:spcAft>
                    <a:spcPts val="400"/>
                  </a:spcAft>
                  <a:buNone/>
                </a:pPr>
                <a14:m>
                  <m:oMathPara xmlns:m="http://schemas.openxmlformats.org/officeDocument/2006/math">
                    <m:oMathParaPr>
                      <m:jc m:val="centerGroup"/>
                    </m:oMathParaPr>
                    <m:oMath xmlns:m="http://schemas.openxmlformats.org/officeDocument/2006/math">
                      <m:nary>
                        <m:naryPr>
                          <m:chr m:val="∑"/>
                          <m:subHide m:val="on"/>
                          <m:supHide m:val="on"/>
                          <m:ctrlPr>
                            <a:rPr lang="en-US" sz="1600" i="1" dirty="0">
                              <a:solidFill>
                                <a:schemeClr val="tx2"/>
                              </a:solidFill>
                              <a:latin typeface="Cambria Math" panose="02040503050406030204" pitchFamily="18" charset="0"/>
                              <a:ea typeface="Cambria Math" panose="02040503050406030204" pitchFamily="18" charset="0"/>
                            </a:rPr>
                          </m:ctrlPr>
                        </m:naryPr>
                        <m:sub/>
                        <m:sup/>
                        <m:e>
                          <m:sSup>
                            <m:sSupPr>
                              <m:ctrlPr>
                                <a:rPr lang="en-US" sz="1600" i="1" dirty="0">
                                  <a:solidFill>
                                    <a:schemeClr val="tx2"/>
                                  </a:solidFill>
                                  <a:latin typeface="Cambria Math" panose="02040503050406030204" pitchFamily="18" charset="0"/>
                                  <a:ea typeface="Cambria Math" panose="02040503050406030204" pitchFamily="18" charset="0"/>
                                </a:rPr>
                              </m:ctrlPr>
                            </m:sSupPr>
                            <m:e>
                              <m:r>
                                <a:rPr lang="en-US" sz="1600" i="1" dirty="0">
                                  <a:solidFill>
                                    <a:schemeClr val="tx2"/>
                                  </a:solidFill>
                                  <a:latin typeface="Cambria Math" panose="02040503050406030204" pitchFamily="18" charset="0"/>
                                  <a:ea typeface="Cambria Math" panose="02040503050406030204" pitchFamily="18" charset="0"/>
                                </a:rPr>
                                <m:t>𝑀𝑊</m:t>
                              </m:r>
                            </m:e>
                            <m:sup>
                              <m:r>
                                <a:rPr lang="en-US" sz="1600" i="1" dirty="0">
                                  <a:solidFill>
                                    <a:schemeClr val="tx2"/>
                                  </a:solidFill>
                                  <a:latin typeface="Cambria Math" panose="02040503050406030204" pitchFamily="18" charset="0"/>
                                  <a:ea typeface="Cambria Math" panose="02040503050406030204" pitchFamily="18" charset="0"/>
                                </a:rPr>
                                <m:t>𝑅𝑅𝑆</m:t>
                              </m:r>
                              <m:r>
                                <a:rPr lang="en-US" sz="1600" i="1" dirty="0">
                                  <a:solidFill>
                                    <a:schemeClr val="tx2"/>
                                  </a:solidFill>
                                  <a:latin typeface="Cambria Math" panose="02040503050406030204" pitchFamily="18" charset="0"/>
                                  <a:ea typeface="Cambria Math" panose="02040503050406030204" pitchFamily="18" charset="0"/>
                                </a:rPr>
                                <m:t>−</m:t>
                              </m:r>
                              <m:r>
                                <a:rPr lang="en-US" sz="1600" i="1" dirty="0">
                                  <a:solidFill>
                                    <a:schemeClr val="tx2"/>
                                  </a:solidFill>
                                  <a:latin typeface="Cambria Math" panose="02040503050406030204" pitchFamily="18" charset="0"/>
                                  <a:ea typeface="Cambria Math" panose="02040503050406030204" pitchFamily="18" charset="0"/>
                                </a:rPr>
                                <m:t>𝐹𝐹𝑅𝐴𝑤𝑎𝑟𝑑</m:t>
                              </m:r>
                            </m:sup>
                          </m:sSup>
                        </m:e>
                      </m:nary>
                      <m:r>
                        <a:rPr lang="en-US" sz="1600" b="1" i="1" dirty="0" smtClean="0">
                          <a:solidFill>
                            <a:schemeClr val="tx2"/>
                          </a:solidFill>
                          <a:latin typeface="Cambria Math" panose="02040503050406030204" pitchFamily="18" charset="0"/>
                          <a:ea typeface="Cambria Math" panose="02040503050406030204" pitchFamily="18" charset="0"/>
                        </a:rPr>
                        <m:t>≤</m:t>
                      </m:r>
                      <m:r>
                        <m:rPr>
                          <m:nor/>
                        </m:rPr>
                        <a:rPr lang="en-US" sz="1600" i="1" dirty="0">
                          <a:solidFill>
                            <a:schemeClr val="tx2"/>
                          </a:solidFill>
                        </a:rPr>
                        <m:t>MAX</m:t>
                      </m:r>
                      <m:r>
                        <m:rPr>
                          <m:nor/>
                        </m:rPr>
                        <a:rPr lang="en-US" sz="1600" i="1" dirty="0">
                          <a:solidFill>
                            <a:schemeClr val="tx2"/>
                          </a:solidFill>
                        </a:rPr>
                        <m:t>−</m:t>
                      </m:r>
                      <m:r>
                        <m:rPr>
                          <m:nor/>
                        </m:rPr>
                        <a:rPr lang="en-US" sz="1600" i="1" dirty="0">
                          <a:solidFill>
                            <a:schemeClr val="tx2"/>
                          </a:solidFill>
                        </a:rPr>
                        <m:t>RRS</m:t>
                      </m:r>
                      <m:r>
                        <m:rPr>
                          <m:nor/>
                        </m:rPr>
                        <a:rPr lang="en-US" sz="1600" i="1" dirty="0">
                          <a:solidFill>
                            <a:schemeClr val="tx2"/>
                          </a:solidFill>
                        </a:rPr>
                        <m:t>−</m:t>
                      </m:r>
                      <m:r>
                        <m:rPr>
                          <m:nor/>
                        </m:rPr>
                        <a:rPr lang="en-US" sz="1600" i="1" dirty="0">
                          <a:solidFill>
                            <a:schemeClr val="tx2"/>
                          </a:solidFill>
                        </a:rPr>
                        <m:t>FFR</m:t>
                      </m:r>
                    </m:oMath>
                  </m:oMathPara>
                </a14:m>
                <a:endParaRPr lang="en-US" sz="1800" i="1" dirty="0" smtClean="0">
                  <a:solidFill>
                    <a:schemeClr val="tx2"/>
                  </a:solidFill>
                  <a:latin typeface="Cambria Math" panose="02040503050406030204" pitchFamily="18" charset="0"/>
                  <a:ea typeface="Cambria Math" panose="02040503050406030204" pitchFamily="18" charset="0"/>
                </a:endParaRPr>
              </a:p>
              <a:p>
                <a:pPr marL="0" indent="0">
                  <a:spcBef>
                    <a:spcPts val="400"/>
                  </a:spcBef>
                  <a:spcAft>
                    <a:spcPts val="400"/>
                  </a:spcAft>
                  <a:buNone/>
                </a:pPr>
                <a:endParaRPr lang="en-US" sz="2000" dirty="0">
                  <a:solidFill>
                    <a:schemeClr val="tx2"/>
                  </a:solidFill>
                </a:endParaRPr>
              </a:p>
              <a:p>
                <a:pPr>
                  <a:spcBef>
                    <a:spcPts val="400"/>
                  </a:spcBef>
                  <a:spcAft>
                    <a:spcPts val="400"/>
                  </a:spcAft>
                </a:pPr>
                <a:endParaRPr lang="en-US" sz="1800" dirty="0" smtClean="0">
                  <a:solidFill>
                    <a:schemeClr val="tx2"/>
                  </a:solidFill>
                </a:endParaRPr>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7864" y="1088740"/>
                <a:ext cx="8534400" cy="5292588"/>
              </a:xfrm>
              <a:blipFill rotWithShape="0">
                <a:blip r:embed="rId2"/>
                <a:stretch>
                  <a:fillRect l="-286" t="-346" b="-2304"/>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21004575"/>
              </p:ext>
            </p:extLst>
          </p:nvPr>
        </p:nvGraphicFramePr>
        <p:xfrm>
          <a:off x="341331" y="3735034"/>
          <a:ext cx="8461338" cy="1844040"/>
        </p:xfrm>
        <a:graphic>
          <a:graphicData uri="http://schemas.openxmlformats.org/drawingml/2006/table">
            <a:tbl>
              <a:tblPr firstRow="1" bandRow="1">
                <a:tableStyleId>{D7AC3CCA-C797-4891-BE02-D94E43425B78}</a:tableStyleId>
              </a:tblPr>
              <a:tblGrid>
                <a:gridCol w="665744"/>
                <a:gridCol w="1512168"/>
                <a:gridCol w="1332148"/>
                <a:gridCol w="1512168"/>
                <a:gridCol w="1476164"/>
                <a:gridCol w="1962946"/>
              </a:tblGrid>
              <a:tr h="370840">
                <a:tc>
                  <a:txBody>
                    <a:bodyPr/>
                    <a:lstStyle/>
                    <a:p>
                      <a:endParaRPr lang="en-US" dirty="0"/>
                    </a:p>
                  </a:txBody>
                  <a:tcPr/>
                </a:tc>
                <a:tc>
                  <a:txBody>
                    <a:bodyPr/>
                    <a:lstStyle/>
                    <a:p>
                      <a:r>
                        <a:rPr lang="en-US" sz="1400" b="0" dirty="0" err="1" smtClean="0"/>
                        <a:t>Total</a:t>
                      </a:r>
                      <a:r>
                        <a:rPr lang="en-US" sz="1400" b="0" baseline="0" dirty="0" err="1" smtClean="0"/>
                        <a:t>_RRS_Req</a:t>
                      </a:r>
                      <a:r>
                        <a:rPr lang="en-US" sz="1400" b="0" baseline="0" dirty="0" smtClean="0"/>
                        <a:t>.(a)</a:t>
                      </a:r>
                      <a:endParaRPr lang="en-US" sz="1400" b="0" dirty="0"/>
                    </a:p>
                  </a:txBody>
                  <a:tcPr/>
                </a:tc>
                <a:tc>
                  <a:txBody>
                    <a:bodyPr/>
                    <a:lstStyle/>
                    <a:p>
                      <a:r>
                        <a:rPr lang="en-US" sz="1400" b="0" dirty="0" smtClean="0"/>
                        <a:t>Min RRS-PFR</a:t>
                      </a:r>
                    </a:p>
                    <a:p>
                      <a:r>
                        <a:rPr lang="en-US" sz="1400" b="0" dirty="0" smtClean="0"/>
                        <a:t>(b)</a:t>
                      </a:r>
                      <a:endParaRPr lang="en-US" sz="1400" b="0" dirty="0"/>
                    </a:p>
                  </a:txBody>
                  <a:tcPr/>
                </a:tc>
                <a:tc>
                  <a:txBody>
                    <a:bodyPr/>
                    <a:lstStyle/>
                    <a:p>
                      <a:r>
                        <a:rPr lang="en-US" sz="1400" b="0" dirty="0" err="1" smtClean="0"/>
                        <a:t>Total_RRS_Req</a:t>
                      </a:r>
                      <a:r>
                        <a:rPr lang="en-US" sz="1400" b="0" baseline="0" dirty="0" smtClean="0"/>
                        <a:t> – RRS-PFR</a:t>
                      </a:r>
                    </a:p>
                    <a:p>
                      <a:r>
                        <a:rPr lang="en-US" sz="1400" b="0" baseline="0" dirty="0" smtClean="0"/>
                        <a:t>(c)</a:t>
                      </a:r>
                      <a:endParaRPr lang="en-US" sz="1400" b="0" dirty="0"/>
                    </a:p>
                  </a:txBody>
                  <a:tcPr/>
                </a:tc>
                <a:tc>
                  <a:txBody>
                    <a:bodyPr/>
                    <a:lstStyle/>
                    <a:p>
                      <a:r>
                        <a:rPr lang="en-US" sz="1400" b="0" dirty="0" smtClean="0"/>
                        <a:t>60% of </a:t>
                      </a:r>
                      <a:r>
                        <a:rPr lang="en-US" sz="1400" b="0" dirty="0" err="1" smtClean="0"/>
                        <a:t>Total_RRS_Req</a:t>
                      </a:r>
                      <a:endParaRPr lang="en-US" sz="1400" b="0" dirty="0" smtClean="0"/>
                    </a:p>
                    <a:p>
                      <a:r>
                        <a:rPr lang="en-US" sz="1400" b="0" dirty="0" smtClean="0"/>
                        <a:t>(d).</a:t>
                      </a:r>
                      <a:endParaRPr lang="en-US" sz="1400" b="0" dirty="0"/>
                    </a:p>
                  </a:txBody>
                  <a:tcPr/>
                </a:tc>
                <a:tc>
                  <a:txBody>
                    <a:bodyPr/>
                    <a:lstStyle/>
                    <a:p>
                      <a:r>
                        <a:rPr lang="en-US" sz="1400" b="0" dirty="0" smtClean="0"/>
                        <a:t>Min(</a:t>
                      </a:r>
                      <a:r>
                        <a:rPr lang="en-US" sz="1400" b="0" dirty="0" err="1" smtClean="0"/>
                        <a:t>c,d</a:t>
                      </a:r>
                      <a:r>
                        <a:rPr lang="en-US" sz="1400" b="0" dirty="0" smtClean="0"/>
                        <a:t>)</a:t>
                      </a:r>
                    </a:p>
                    <a:p>
                      <a:r>
                        <a:rPr lang="en-US" sz="1400" b="0" dirty="0" smtClean="0"/>
                        <a:t>RRS-BLK+RRS-FFR</a:t>
                      </a:r>
                      <a:r>
                        <a:rPr lang="en-US" sz="1400" b="0" baseline="0" dirty="0" smtClean="0"/>
                        <a:t> &lt;= Min(</a:t>
                      </a:r>
                      <a:r>
                        <a:rPr lang="en-US" sz="1400" b="0" baseline="0" dirty="0" err="1" smtClean="0"/>
                        <a:t>c,d</a:t>
                      </a:r>
                      <a:r>
                        <a:rPr lang="en-US" sz="1400" b="0" baseline="0" dirty="0" smtClean="0"/>
                        <a:t>)</a:t>
                      </a:r>
                      <a:endParaRPr lang="en-US" sz="1400" b="0" dirty="0"/>
                    </a:p>
                  </a:txBody>
                  <a:tcPr/>
                </a:tc>
              </a:tr>
              <a:tr h="370840">
                <a:tc>
                  <a:txBody>
                    <a:bodyPr/>
                    <a:lstStyle/>
                    <a:p>
                      <a:r>
                        <a:rPr lang="en-US" sz="1400" b="0" dirty="0" smtClean="0"/>
                        <a:t>Ex. 1</a:t>
                      </a:r>
                      <a:endParaRPr lang="en-US" sz="1400" b="0" dirty="0"/>
                    </a:p>
                  </a:txBody>
                  <a:tcPr/>
                </a:tc>
                <a:tc>
                  <a:txBody>
                    <a:bodyPr/>
                    <a:lstStyle/>
                    <a:p>
                      <a:r>
                        <a:rPr lang="en-US" sz="1400" dirty="0" smtClean="0"/>
                        <a:t>2300 MW</a:t>
                      </a:r>
                      <a:endParaRPr lang="en-US" sz="1400" dirty="0"/>
                    </a:p>
                  </a:txBody>
                  <a:tcPr/>
                </a:tc>
                <a:tc>
                  <a:txBody>
                    <a:bodyPr/>
                    <a:lstStyle/>
                    <a:p>
                      <a:r>
                        <a:rPr lang="en-US" sz="1400" dirty="0" smtClean="0"/>
                        <a:t>1150 MW</a:t>
                      </a:r>
                      <a:endParaRPr lang="en-US" sz="1400" dirty="0"/>
                    </a:p>
                  </a:txBody>
                  <a:tcPr/>
                </a:tc>
                <a:tc>
                  <a:txBody>
                    <a:bodyPr/>
                    <a:lstStyle/>
                    <a:p>
                      <a:r>
                        <a:rPr lang="en-US" sz="1400" dirty="0" smtClean="0"/>
                        <a:t>1150 MW</a:t>
                      </a:r>
                      <a:endParaRPr lang="en-US" sz="1400" dirty="0"/>
                    </a:p>
                  </a:txBody>
                  <a:tcPr/>
                </a:tc>
                <a:tc>
                  <a:txBody>
                    <a:bodyPr/>
                    <a:lstStyle/>
                    <a:p>
                      <a:r>
                        <a:rPr lang="en-US" sz="1400" dirty="0" smtClean="0"/>
                        <a:t>1380 MW</a:t>
                      </a:r>
                      <a:endParaRPr lang="en-US" sz="1400" dirty="0"/>
                    </a:p>
                  </a:txBody>
                  <a:tcPr/>
                </a:tc>
                <a:tc>
                  <a:txBody>
                    <a:bodyPr/>
                    <a:lstStyle/>
                    <a:p>
                      <a:r>
                        <a:rPr lang="en-US" sz="1400" dirty="0" smtClean="0"/>
                        <a:t>1150 MW</a:t>
                      </a:r>
                      <a:endParaRPr lang="en-US" sz="1400" dirty="0"/>
                    </a:p>
                  </a:txBody>
                  <a:tcPr/>
                </a:tc>
              </a:tr>
              <a:tr h="370840">
                <a:tc>
                  <a:txBody>
                    <a:bodyPr/>
                    <a:lstStyle/>
                    <a:p>
                      <a:r>
                        <a:rPr lang="en-US" sz="1400" dirty="0" smtClean="0"/>
                        <a:t>Ex. 2</a:t>
                      </a:r>
                      <a:endParaRPr lang="en-US" sz="1400" dirty="0"/>
                    </a:p>
                  </a:txBody>
                  <a:tcPr/>
                </a:tc>
                <a:tc>
                  <a:txBody>
                    <a:bodyPr/>
                    <a:lstStyle/>
                    <a:p>
                      <a:r>
                        <a:rPr lang="en-US" sz="1400" dirty="0" smtClean="0"/>
                        <a:t>2840 MW</a:t>
                      </a:r>
                      <a:endParaRPr lang="en-US" sz="1400" dirty="0"/>
                    </a:p>
                  </a:txBody>
                  <a:tcPr/>
                </a:tc>
                <a:tc>
                  <a:txBody>
                    <a:bodyPr/>
                    <a:lstStyle/>
                    <a:p>
                      <a:r>
                        <a:rPr lang="en-US" sz="1400" dirty="0" smtClean="0"/>
                        <a:t>1150 MW</a:t>
                      </a:r>
                      <a:endParaRPr lang="en-US" sz="1400" dirty="0"/>
                    </a:p>
                  </a:txBody>
                  <a:tcPr/>
                </a:tc>
                <a:tc>
                  <a:txBody>
                    <a:bodyPr/>
                    <a:lstStyle/>
                    <a:p>
                      <a:r>
                        <a:rPr lang="en-US" sz="1400" dirty="0" smtClean="0"/>
                        <a:t>1690 MW</a:t>
                      </a:r>
                      <a:endParaRPr lang="en-US" sz="1400" dirty="0"/>
                    </a:p>
                  </a:txBody>
                  <a:tcPr/>
                </a:tc>
                <a:tc>
                  <a:txBody>
                    <a:bodyPr/>
                    <a:lstStyle/>
                    <a:p>
                      <a:r>
                        <a:rPr lang="en-US" sz="1400" dirty="0" smtClean="0"/>
                        <a:t>1704 MW</a:t>
                      </a:r>
                      <a:endParaRPr lang="en-US" sz="1400" dirty="0"/>
                    </a:p>
                  </a:txBody>
                  <a:tcPr/>
                </a:tc>
                <a:tc>
                  <a:txBody>
                    <a:bodyPr/>
                    <a:lstStyle/>
                    <a:p>
                      <a:r>
                        <a:rPr lang="en-US" sz="1400" dirty="0" smtClean="0"/>
                        <a:t>1690 MW</a:t>
                      </a:r>
                      <a:endParaRPr lang="en-US" sz="1400" dirty="0"/>
                    </a:p>
                  </a:txBody>
                  <a:tcPr/>
                </a:tc>
              </a:tr>
              <a:tr h="370840">
                <a:tc>
                  <a:txBody>
                    <a:bodyPr/>
                    <a:lstStyle/>
                    <a:p>
                      <a:r>
                        <a:rPr lang="en-US" sz="1400" dirty="0" smtClean="0"/>
                        <a:t>Ex. 3</a:t>
                      </a:r>
                      <a:endParaRPr lang="en-US" sz="1400" dirty="0"/>
                    </a:p>
                  </a:txBody>
                  <a:tcPr/>
                </a:tc>
                <a:tc>
                  <a:txBody>
                    <a:bodyPr/>
                    <a:lstStyle/>
                    <a:p>
                      <a:r>
                        <a:rPr lang="en-US" sz="1400" dirty="0" smtClean="0"/>
                        <a:t>3000 MW</a:t>
                      </a:r>
                      <a:endParaRPr lang="en-US" sz="1400" dirty="0"/>
                    </a:p>
                  </a:txBody>
                  <a:tcPr/>
                </a:tc>
                <a:tc>
                  <a:txBody>
                    <a:bodyPr/>
                    <a:lstStyle/>
                    <a:p>
                      <a:r>
                        <a:rPr lang="en-US" sz="1400" dirty="0" smtClean="0"/>
                        <a:t>1150 MW</a:t>
                      </a:r>
                      <a:endParaRPr lang="en-US" sz="1400" dirty="0"/>
                    </a:p>
                  </a:txBody>
                  <a:tcPr/>
                </a:tc>
                <a:tc>
                  <a:txBody>
                    <a:bodyPr/>
                    <a:lstStyle/>
                    <a:p>
                      <a:r>
                        <a:rPr lang="en-US" sz="1400" dirty="0" smtClean="0"/>
                        <a:t>1850 MW</a:t>
                      </a:r>
                      <a:endParaRPr lang="en-US" sz="1400" dirty="0"/>
                    </a:p>
                  </a:txBody>
                  <a:tcPr/>
                </a:tc>
                <a:tc>
                  <a:txBody>
                    <a:bodyPr/>
                    <a:lstStyle/>
                    <a:p>
                      <a:r>
                        <a:rPr lang="en-US" sz="1400" dirty="0" smtClean="0"/>
                        <a:t>1800 MW</a:t>
                      </a:r>
                      <a:endParaRPr lang="en-US" sz="1400" dirty="0"/>
                    </a:p>
                  </a:txBody>
                  <a:tcPr/>
                </a:tc>
                <a:tc>
                  <a:txBody>
                    <a:bodyPr/>
                    <a:lstStyle/>
                    <a:p>
                      <a:r>
                        <a:rPr lang="en-US" sz="1400" dirty="0" smtClean="0"/>
                        <a:t>1800 MW</a:t>
                      </a:r>
                      <a:endParaRPr lang="en-US" sz="1400" dirty="0"/>
                    </a:p>
                  </a:txBody>
                  <a:tcPr/>
                </a:tc>
              </a:tr>
            </a:tbl>
          </a:graphicData>
        </a:graphic>
      </p:graphicFrame>
    </p:spTree>
    <p:extLst>
      <p:ext uri="{BB962C8B-B14F-4D97-AF65-F5344CB8AC3E}">
        <p14:creationId xmlns:p14="http://schemas.microsoft.com/office/powerpoint/2010/main" val="1929986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Wide Responsive Reserve Service (RRS)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7864" y="1088740"/>
                <a:ext cx="8534400" cy="5292588"/>
              </a:xfrm>
            </p:spPr>
            <p:txBody>
              <a:bodyPr/>
              <a:lstStyle/>
              <a:p>
                <a:pPr lvl="1"/>
                <a:r>
                  <a:rPr lang="en-US" dirty="0" smtClean="0">
                    <a:solidFill>
                      <a:schemeClr val="tx2"/>
                    </a:solidFill>
                  </a:rPr>
                  <a:t>For each UFR Load Resource, the total RRS award is</a:t>
                </a:r>
              </a:p>
              <a:p>
                <a:pPr marL="857250" lvl="2" indent="0">
                  <a:buNone/>
                </a:pPr>
                <a:r>
                  <a:rPr lang="en-US" dirty="0" smtClean="0">
                    <a:solidFill>
                      <a:schemeClr val="tx2"/>
                    </a:solidFill>
                  </a:rPr>
                  <a:t> </a:t>
                </a:r>
                <a14:m>
                  <m:oMath xmlns:m="http://schemas.openxmlformats.org/officeDocument/2006/math">
                    <m:sSubSup>
                      <m:sSubSupPr>
                        <m:ctrlPr>
                          <a:rPr lang="en-US" i="1">
                            <a:solidFill>
                              <a:schemeClr val="tx2"/>
                            </a:solidFill>
                            <a:latin typeface="Cambria Math" panose="02040503050406030204" pitchFamily="18" charset="0"/>
                          </a:rPr>
                        </m:ctrlPr>
                      </m:sSubSupPr>
                      <m:e>
                        <m:r>
                          <a:rPr lang="en-US" i="1">
                            <a:solidFill>
                              <a:schemeClr val="tx2"/>
                            </a:solidFill>
                            <a:latin typeface="Cambria Math" panose="02040503050406030204" pitchFamily="18" charset="0"/>
                          </a:rPr>
                          <m:t>𝑀𝑊</m:t>
                        </m:r>
                      </m:e>
                      <m:sub>
                        <m:r>
                          <a:rPr lang="en-US" i="1">
                            <a:solidFill>
                              <a:schemeClr val="tx2"/>
                            </a:solidFill>
                            <a:latin typeface="Cambria Math" panose="02040503050406030204" pitchFamily="18" charset="0"/>
                          </a:rPr>
                          <m:t>𝑖</m:t>
                        </m:r>
                      </m:sub>
                      <m:sup>
                        <m:r>
                          <a:rPr lang="en-US" i="1">
                            <a:solidFill>
                              <a:schemeClr val="tx2"/>
                            </a:solidFill>
                            <a:latin typeface="Cambria Math" panose="02040503050406030204" pitchFamily="18" charset="0"/>
                          </a:rPr>
                          <m:t>𝑅𝑅𝑆</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𝐵𝐿𝐾</m:t>
                        </m:r>
                      </m:sup>
                    </m:sSubSup>
                    <m:r>
                      <a:rPr lang="en-US" i="1">
                        <a:solidFill>
                          <a:schemeClr val="tx2"/>
                        </a:solidFill>
                        <a:latin typeface="Cambria Math" panose="02040503050406030204" pitchFamily="18" charset="0"/>
                      </a:rPr>
                      <m:t>=</m:t>
                    </m:r>
                    <m:sSubSup>
                      <m:sSubSupPr>
                        <m:ctrlPr>
                          <a:rPr lang="en-US" i="1">
                            <a:solidFill>
                              <a:schemeClr val="tx2"/>
                            </a:solidFill>
                            <a:latin typeface="Cambria Math" panose="02040503050406030204" pitchFamily="18" charset="0"/>
                          </a:rPr>
                        </m:ctrlPr>
                      </m:sSubSupPr>
                      <m:e>
                        <m:r>
                          <a:rPr lang="en-US" i="1">
                            <a:solidFill>
                              <a:schemeClr val="tx2"/>
                            </a:solidFill>
                            <a:latin typeface="Cambria Math" panose="02040503050406030204" pitchFamily="18" charset="0"/>
                          </a:rPr>
                          <m:t>𝑀𝑊</m:t>
                        </m:r>
                      </m:e>
                      <m:sub>
                        <m:r>
                          <a:rPr lang="en-US" i="1">
                            <a:solidFill>
                              <a:schemeClr val="tx2"/>
                            </a:solidFill>
                            <a:latin typeface="Cambria Math" panose="02040503050406030204" pitchFamily="18" charset="0"/>
                          </a:rPr>
                          <m:t>𝑖</m:t>
                        </m:r>
                      </m:sub>
                      <m:sup>
                        <m:r>
                          <a:rPr lang="en-US" i="1">
                            <a:solidFill>
                              <a:schemeClr val="tx2"/>
                            </a:solidFill>
                            <a:latin typeface="Cambria Math" panose="02040503050406030204" pitchFamily="18" charset="0"/>
                          </a:rPr>
                          <m:t>𝑅𝑅𝑆</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𝐵𝐿𝐾𝑂𝑓𝑓𝑒𝑟𝐴𝑤𝑎𝑟𝑑</m:t>
                        </m:r>
                      </m:sup>
                    </m:sSubSup>
                    <m:r>
                      <a:rPr lang="en-US" i="1">
                        <a:solidFill>
                          <a:schemeClr val="tx2"/>
                        </a:solidFill>
                        <a:latin typeface="Cambria Math" panose="02040503050406030204" pitchFamily="18" charset="0"/>
                      </a:rPr>
                      <m:t>+</m:t>
                    </m:r>
                    <m:sSubSup>
                      <m:sSubSupPr>
                        <m:ctrlPr>
                          <a:rPr lang="en-US" i="1">
                            <a:solidFill>
                              <a:schemeClr val="tx2"/>
                            </a:solidFill>
                            <a:latin typeface="Cambria Math" panose="02040503050406030204" pitchFamily="18" charset="0"/>
                          </a:rPr>
                        </m:ctrlPr>
                      </m:sSubSupPr>
                      <m:e>
                        <m:r>
                          <a:rPr lang="en-US" i="1">
                            <a:solidFill>
                              <a:schemeClr val="tx2"/>
                            </a:solidFill>
                            <a:latin typeface="Cambria Math" panose="02040503050406030204" pitchFamily="18" charset="0"/>
                          </a:rPr>
                          <m:t>𝑀𝑊</m:t>
                        </m:r>
                      </m:e>
                      <m:sub>
                        <m:r>
                          <a:rPr lang="en-US" i="1">
                            <a:solidFill>
                              <a:schemeClr val="tx2"/>
                            </a:solidFill>
                            <a:latin typeface="Cambria Math" panose="02040503050406030204" pitchFamily="18" charset="0"/>
                          </a:rPr>
                          <m:t>𝑖</m:t>
                        </m:r>
                      </m:sub>
                      <m:sup>
                        <m:r>
                          <a:rPr lang="en-US" i="1">
                            <a:solidFill>
                              <a:schemeClr val="tx2"/>
                            </a:solidFill>
                            <a:latin typeface="Cambria Math" panose="02040503050406030204" pitchFamily="18" charset="0"/>
                          </a:rPr>
                          <m:t>𝑅𝑅𝑆</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𝐵𝐿𝐾𝑆𝑒𝑙𝑓</m:t>
                        </m:r>
                      </m:sup>
                    </m:sSubSup>
                  </m:oMath>
                </a14:m>
                <a:endParaRPr lang="en-US" dirty="0" smtClean="0">
                  <a:solidFill>
                    <a:schemeClr val="tx2"/>
                  </a:solidFill>
                </a:endParaRPr>
              </a:p>
              <a:p>
                <a:pPr lvl="2"/>
                <a:r>
                  <a:rPr lang="en-US" dirty="0" smtClean="0">
                    <a:solidFill>
                      <a:schemeClr val="tx2"/>
                    </a:solidFill>
                  </a:rPr>
                  <a:t>Note </a:t>
                </a:r>
                <a:r>
                  <a:rPr lang="en-US" dirty="0">
                    <a:solidFill>
                      <a:schemeClr val="tx2"/>
                    </a:solidFill>
                  </a:rPr>
                  <a:t>1: For every RTC run, a UFR Load Resource </a:t>
                </a:r>
                <a:r>
                  <a:rPr lang="en-US" dirty="0" smtClean="0">
                    <a:solidFill>
                      <a:schemeClr val="tx2"/>
                    </a:solidFill>
                  </a:rPr>
                  <a:t>RRS-BLK </a:t>
                </a:r>
                <a:r>
                  <a:rPr lang="en-US" dirty="0">
                    <a:solidFill>
                      <a:schemeClr val="tx2"/>
                    </a:solidFill>
                  </a:rPr>
                  <a:t>award is the sum of the validated self-provided </a:t>
                </a:r>
                <a:r>
                  <a:rPr lang="en-US" dirty="0" smtClean="0">
                    <a:solidFill>
                      <a:schemeClr val="tx2"/>
                    </a:solidFill>
                  </a:rPr>
                  <a:t>RRS-BLK </a:t>
                </a:r>
                <a:r>
                  <a:rPr lang="en-US" dirty="0">
                    <a:solidFill>
                      <a:schemeClr val="tx2"/>
                    </a:solidFill>
                  </a:rPr>
                  <a:t>and </a:t>
                </a:r>
                <a:r>
                  <a:rPr lang="en-US" dirty="0" smtClean="0">
                    <a:solidFill>
                      <a:schemeClr val="tx2"/>
                    </a:solidFill>
                  </a:rPr>
                  <a:t>additional RRS-BLK </a:t>
                </a:r>
                <a:r>
                  <a:rPr lang="en-US" dirty="0">
                    <a:solidFill>
                      <a:schemeClr val="tx2"/>
                    </a:solidFill>
                  </a:rPr>
                  <a:t>award</a:t>
                </a:r>
              </a:p>
              <a:p>
                <a:pPr lvl="2"/>
                <a:r>
                  <a:rPr lang="en-US" dirty="0">
                    <a:solidFill>
                      <a:schemeClr val="tx2"/>
                    </a:solidFill>
                  </a:rPr>
                  <a:t>Note 2: AS Imbalance settlement process for UFR Load Resource, will use the </a:t>
                </a:r>
                <a:r>
                  <a:rPr lang="en-US" dirty="0" smtClean="0">
                    <a:solidFill>
                      <a:schemeClr val="tx2"/>
                    </a:solidFill>
                  </a:rPr>
                  <a:t>RRS-BLK Award </a:t>
                </a:r>
                <a:r>
                  <a:rPr lang="en-US" dirty="0">
                    <a:solidFill>
                      <a:schemeClr val="tx2"/>
                    </a:solidFill>
                  </a:rPr>
                  <a:t>output from each RTC run</a:t>
                </a:r>
              </a:p>
              <a:p>
                <a:pPr lvl="1"/>
                <a:endParaRPr lang="en-US" dirty="0" smtClean="0"/>
              </a:p>
              <a:p>
                <a:endParaRPr lang="en-US"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7864" y="1088740"/>
                <a:ext cx="8534400" cy="5292588"/>
              </a:xfrm>
              <a:blipFill rotWithShape="0">
                <a:blip r:embed="rId2"/>
                <a:stretch>
                  <a:fillRect t="-576" r="-500"/>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spTree>
    <p:extLst>
      <p:ext uri="{BB962C8B-B14F-4D97-AF65-F5344CB8AC3E}">
        <p14:creationId xmlns:p14="http://schemas.microsoft.com/office/powerpoint/2010/main" val="1533490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Wide Responsive Reserve Service (RRS) Constraints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cxnSp>
        <p:nvCxnSpPr>
          <p:cNvPr id="8" name="Straight Arrow Connector 7"/>
          <p:cNvCxnSpPr/>
          <p:nvPr/>
        </p:nvCxnSpPr>
        <p:spPr>
          <a:xfrm>
            <a:off x="971600" y="5229200"/>
            <a:ext cx="72008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71600" y="1628800"/>
            <a:ext cx="0" cy="3600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971600" y="2528900"/>
            <a:ext cx="4500500" cy="2700300"/>
            <a:chOff x="971600" y="2528900"/>
            <a:chExt cx="4500500" cy="2700300"/>
          </a:xfrm>
        </p:grpSpPr>
        <p:cxnSp>
          <p:nvCxnSpPr>
            <p:cNvPr id="12" name="Straight Connector 11"/>
            <p:cNvCxnSpPr/>
            <p:nvPr/>
          </p:nvCxnSpPr>
          <p:spPr>
            <a:xfrm>
              <a:off x="971600" y="2528900"/>
              <a:ext cx="2568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39690" y="2528900"/>
              <a:ext cx="0" cy="900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39690" y="3426646"/>
              <a:ext cx="1788394" cy="9016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28084" y="4329101"/>
              <a:ext cx="144016" cy="90009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830362" y="5301208"/>
            <a:ext cx="684076" cy="369332"/>
          </a:xfrm>
          <a:prstGeom prst="rect">
            <a:avLst/>
          </a:prstGeom>
          <a:noFill/>
        </p:spPr>
        <p:txBody>
          <a:bodyPr wrap="square" rtlCol="0">
            <a:spAutoFit/>
          </a:bodyPr>
          <a:lstStyle/>
          <a:p>
            <a:r>
              <a:rPr lang="en-US" dirty="0" smtClean="0"/>
              <a:t>MW</a:t>
            </a:r>
            <a:endParaRPr lang="en-US" dirty="0"/>
          </a:p>
        </p:txBody>
      </p:sp>
      <p:sp>
        <p:nvSpPr>
          <p:cNvPr id="26" name="TextBox 25"/>
          <p:cNvSpPr txBox="1"/>
          <p:nvPr/>
        </p:nvSpPr>
        <p:spPr>
          <a:xfrm>
            <a:off x="755576" y="1323075"/>
            <a:ext cx="1008112" cy="369332"/>
          </a:xfrm>
          <a:prstGeom prst="rect">
            <a:avLst/>
          </a:prstGeom>
          <a:noFill/>
        </p:spPr>
        <p:txBody>
          <a:bodyPr wrap="square" rtlCol="0">
            <a:spAutoFit/>
          </a:bodyPr>
          <a:lstStyle/>
          <a:p>
            <a:r>
              <a:rPr lang="en-US" dirty="0" smtClean="0"/>
              <a:t>$/MW/h</a:t>
            </a:r>
            <a:endParaRPr lang="en-US" dirty="0"/>
          </a:p>
        </p:txBody>
      </p:sp>
      <p:sp>
        <p:nvSpPr>
          <p:cNvPr id="27" name="TextBox 26"/>
          <p:cNvSpPr txBox="1"/>
          <p:nvPr/>
        </p:nvSpPr>
        <p:spPr>
          <a:xfrm>
            <a:off x="5040052" y="1467792"/>
            <a:ext cx="1440160" cy="369332"/>
          </a:xfrm>
          <a:prstGeom prst="rect">
            <a:avLst/>
          </a:prstGeom>
          <a:noFill/>
        </p:spPr>
        <p:txBody>
          <a:bodyPr wrap="square" rtlCol="0">
            <a:spAutoFit/>
          </a:bodyPr>
          <a:lstStyle/>
          <a:p>
            <a:r>
              <a:rPr lang="en-US" dirty="0" smtClean="0"/>
              <a:t>RRS ASDC</a:t>
            </a:r>
            <a:endParaRPr lang="en-US" dirty="0"/>
          </a:p>
        </p:txBody>
      </p:sp>
      <p:cxnSp>
        <p:nvCxnSpPr>
          <p:cNvPr id="29" name="Straight Arrow Connector 28"/>
          <p:cNvCxnSpPr>
            <a:stCxn id="27" idx="2"/>
          </p:cNvCxnSpPr>
          <p:nvPr/>
        </p:nvCxnSpPr>
        <p:spPr>
          <a:xfrm flipH="1">
            <a:off x="3539690" y="1837124"/>
            <a:ext cx="2220442" cy="112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71600" y="5121188"/>
            <a:ext cx="4500500"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15716" y="4815084"/>
            <a:ext cx="1962218" cy="369332"/>
          </a:xfrm>
          <a:prstGeom prst="rect">
            <a:avLst/>
          </a:prstGeom>
          <a:solidFill>
            <a:schemeClr val="bg1"/>
          </a:solidFill>
        </p:spPr>
        <p:txBody>
          <a:bodyPr wrap="square" rtlCol="0">
            <a:spAutoFit/>
          </a:bodyPr>
          <a:lstStyle/>
          <a:p>
            <a:r>
              <a:rPr lang="en-US" dirty="0" err="1" smtClean="0"/>
              <a:t>Total_RRS_Req</a:t>
            </a:r>
            <a:r>
              <a:rPr lang="en-US" dirty="0" smtClean="0"/>
              <a:t>.</a:t>
            </a:r>
            <a:endParaRPr lang="en-US" dirty="0"/>
          </a:p>
        </p:txBody>
      </p:sp>
      <p:sp>
        <p:nvSpPr>
          <p:cNvPr id="33" name="TextBox 32"/>
          <p:cNvSpPr txBox="1"/>
          <p:nvPr/>
        </p:nvSpPr>
        <p:spPr>
          <a:xfrm>
            <a:off x="5220072" y="5226287"/>
            <a:ext cx="767283" cy="369332"/>
          </a:xfrm>
          <a:prstGeom prst="rect">
            <a:avLst/>
          </a:prstGeom>
          <a:noFill/>
        </p:spPr>
        <p:txBody>
          <a:bodyPr wrap="square" rtlCol="0">
            <a:spAutoFit/>
          </a:bodyPr>
          <a:lstStyle/>
          <a:p>
            <a:r>
              <a:rPr lang="en-US" dirty="0" smtClean="0"/>
              <a:t>100%</a:t>
            </a:r>
            <a:endParaRPr lang="en-US" dirty="0"/>
          </a:p>
        </p:txBody>
      </p:sp>
      <p:sp>
        <p:nvSpPr>
          <p:cNvPr id="34" name="TextBox 33"/>
          <p:cNvSpPr txBox="1"/>
          <p:nvPr/>
        </p:nvSpPr>
        <p:spPr>
          <a:xfrm>
            <a:off x="3383868" y="5145884"/>
            <a:ext cx="767283" cy="369332"/>
          </a:xfrm>
          <a:prstGeom prst="rect">
            <a:avLst/>
          </a:prstGeom>
          <a:noFill/>
        </p:spPr>
        <p:txBody>
          <a:bodyPr wrap="square" rtlCol="0">
            <a:spAutoFit/>
          </a:bodyPr>
          <a:lstStyle/>
          <a:p>
            <a:r>
              <a:rPr lang="en-US" dirty="0"/>
              <a:t>6</a:t>
            </a:r>
            <a:r>
              <a:rPr lang="en-US" dirty="0" smtClean="0"/>
              <a:t>0%</a:t>
            </a:r>
            <a:endParaRPr lang="en-US" dirty="0"/>
          </a:p>
        </p:txBody>
      </p:sp>
      <p:sp>
        <p:nvSpPr>
          <p:cNvPr id="35" name="TextBox 34"/>
          <p:cNvSpPr txBox="1"/>
          <p:nvPr/>
        </p:nvSpPr>
        <p:spPr>
          <a:xfrm>
            <a:off x="217186" y="5648884"/>
            <a:ext cx="7163126" cy="646331"/>
          </a:xfrm>
          <a:prstGeom prst="rect">
            <a:avLst/>
          </a:prstGeom>
          <a:noFill/>
        </p:spPr>
        <p:txBody>
          <a:bodyPr wrap="square" rtlCol="0">
            <a:spAutoFit/>
          </a:bodyPr>
          <a:lstStyle/>
          <a:p>
            <a:r>
              <a:rPr lang="en-US" dirty="0" smtClean="0"/>
              <a:t>Total awards for RRS-BLK+RRS-FFR capped at lesser of 60% of </a:t>
            </a:r>
            <a:r>
              <a:rPr lang="en-US" dirty="0" err="1" smtClean="0"/>
              <a:t>Total_RRS_Req</a:t>
            </a:r>
            <a:r>
              <a:rPr lang="en-US" dirty="0" smtClean="0"/>
              <a:t> or Total_RRS_Req-1150</a:t>
            </a:r>
            <a:endParaRPr lang="en-US" dirty="0"/>
          </a:p>
        </p:txBody>
      </p:sp>
      <p:cxnSp>
        <p:nvCxnSpPr>
          <p:cNvPr id="37" name="Straight Arrow Connector 36"/>
          <p:cNvCxnSpPr>
            <a:endCxn id="34" idx="1"/>
          </p:cNvCxnSpPr>
          <p:nvPr/>
        </p:nvCxnSpPr>
        <p:spPr>
          <a:xfrm flipV="1">
            <a:off x="2314947" y="5330550"/>
            <a:ext cx="1068921" cy="474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074107" y="4653136"/>
            <a:ext cx="1433997"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72100" y="3426646"/>
            <a:ext cx="0" cy="17996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433887" y="4475482"/>
            <a:ext cx="718077" cy="369332"/>
          </a:xfrm>
          <a:prstGeom prst="rect">
            <a:avLst/>
          </a:prstGeom>
          <a:solidFill>
            <a:schemeClr val="bg1"/>
          </a:solidFill>
        </p:spPr>
        <p:txBody>
          <a:bodyPr wrap="square" rtlCol="0">
            <a:spAutoFit/>
          </a:bodyPr>
          <a:lstStyle/>
          <a:p>
            <a:r>
              <a:rPr lang="en-US" dirty="0" smtClean="0"/>
              <a:t>1150</a:t>
            </a:r>
            <a:endParaRPr lang="en-US" dirty="0"/>
          </a:p>
        </p:txBody>
      </p:sp>
      <p:cxnSp>
        <p:nvCxnSpPr>
          <p:cNvPr id="43" name="Straight Connector 42"/>
          <p:cNvCxnSpPr/>
          <p:nvPr/>
        </p:nvCxnSpPr>
        <p:spPr>
          <a:xfrm>
            <a:off x="4088382" y="3429000"/>
            <a:ext cx="0" cy="17996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34" idx="1"/>
          </p:cNvCxnSpPr>
          <p:nvPr/>
        </p:nvCxnSpPr>
        <p:spPr>
          <a:xfrm>
            <a:off x="3383868" y="5125710"/>
            <a:ext cx="0" cy="20484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115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Wide ERCOT Contingency Reserve Service (ECRS)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7864" y="1088740"/>
                <a:ext cx="8534400" cy="5292588"/>
              </a:xfrm>
            </p:spPr>
            <p:txBody>
              <a:bodyPr/>
              <a:lstStyle/>
              <a:p>
                <a:pPr>
                  <a:spcBef>
                    <a:spcPts val="400"/>
                  </a:spcBef>
                  <a:spcAft>
                    <a:spcPts val="400"/>
                  </a:spcAft>
                </a:pPr>
                <a:r>
                  <a:rPr lang="en-US" sz="2000" dirty="0" smtClean="0">
                    <a:solidFill>
                      <a:schemeClr val="tx2"/>
                    </a:solidFill>
                  </a:rPr>
                  <a:t>ERCOT Contingency Reserve Service (ECRS) has two (2) sub-types</a:t>
                </a:r>
              </a:p>
              <a:p>
                <a:pPr lvl="1">
                  <a:spcBef>
                    <a:spcPts val="400"/>
                  </a:spcBef>
                  <a:spcAft>
                    <a:spcPts val="400"/>
                  </a:spcAft>
                </a:pPr>
                <a:r>
                  <a:rPr lang="en-US" sz="1800" dirty="0" smtClean="0">
                    <a:solidFill>
                      <a:schemeClr val="tx2"/>
                    </a:solidFill>
                  </a:rPr>
                  <a:t>ECRS: Conventional ECRS, i.e., RTC </a:t>
                </a:r>
                <a:r>
                  <a:rPr lang="en-US" sz="1800" dirty="0" err="1" smtClean="0">
                    <a:solidFill>
                      <a:schemeClr val="tx2"/>
                    </a:solidFill>
                  </a:rPr>
                  <a:t>Dispatchable</a:t>
                </a:r>
                <a:r>
                  <a:rPr lang="en-US" sz="1800" dirty="0" smtClean="0">
                    <a:solidFill>
                      <a:schemeClr val="tx2"/>
                    </a:solidFill>
                  </a:rPr>
                  <a:t> (On-Line or OFFQS Generation Resource, On-Line Controllable Load Resource)</a:t>
                </a:r>
              </a:p>
              <a:p>
                <a:pPr lvl="1">
                  <a:spcBef>
                    <a:spcPts val="400"/>
                  </a:spcBef>
                  <a:spcAft>
                    <a:spcPts val="400"/>
                  </a:spcAft>
                </a:pPr>
                <a:r>
                  <a:rPr lang="en-US" sz="1800" dirty="0" smtClean="0">
                    <a:solidFill>
                      <a:schemeClr val="tx2"/>
                    </a:solidFill>
                  </a:rPr>
                  <a:t>ECRS-BLK: Manually Dispatched (On-Line UFR type Load Resource)</a:t>
                </a:r>
              </a:p>
              <a:p>
                <a:pPr>
                  <a:spcBef>
                    <a:spcPts val="400"/>
                  </a:spcBef>
                  <a:spcAft>
                    <a:spcPts val="400"/>
                  </a:spcAft>
                </a:pPr>
                <a:r>
                  <a:rPr lang="en-US" sz="2000" dirty="0" smtClean="0">
                    <a:solidFill>
                      <a:schemeClr val="tx2"/>
                    </a:solidFill>
                  </a:rPr>
                  <a:t>Rules on awarding RRS</a:t>
                </a:r>
              </a:p>
              <a:p>
                <a:pPr lvl="1">
                  <a:spcBef>
                    <a:spcPts val="400"/>
                  </a:spcBef>
                  <a:spcAft>
                    <a:spcPts val="400"/>
                  </a:spcAft>
                </a:pPr>
                <a:r>
                  <a:rPr lang="en-US" sz="1800" dirty="0" smtClean="0">
                    <a:solidFill>
                      <a:schemeClr val="tx2"/>
                    </a:solidFill>
                  </a:rPr>
                  <a:t>No more than 50% of total ECRS requirements can be procured from On-Line UFR type Load Resources</a:t>
                </a:r>
              </a:p>
              <a:p>
                <a:pPr lvl="1">
                  <a:spcBef>
                    <a:spcPts val="400"/>
                  </a:spcBef>
                  <a:spcAft>
                    <a:spcPts val="400"/>
                  </a:spcAft>
                </a:pPr>
                <a:endParaRPr lang="en-US" sz="1800" dirty="0">
                  <a:solidFill>
                    <a:schemeClr val="tx2"/>
                  </a:solidFill>
                </a:endParaRPr>
              </a:p>
              <a:p>
                <a:pPr lvl="1">
                  <a:spcBef>
                    <a:spcPts val="400"/>
                  </a:spcBef>
                  <a:spcAft>
                    <a:spcPts val="400"/>
                  </a:spcAft>
                </a:pPr>
                <a:endParaRPr lang="en-US" sz="1800" dirty="0" smtClean="0">
                  <a:solidFill>
                    <a:schemeClr val="tx2"/>
                  </a:solidFill>
                </a:endParaRPr>
              </a:p>
              <a:p>
                <a:pPr>
                  <a:spcBef>
                    <a:spcPts val="400"/>
                  </a:spcBef>
                  <a:spcAft>
                    <a:spcPts val="400"/>
                  </a:spcAft>
                </a:pPr>
                <a:r>
                  <a:rPr lang="en-US" sz="2000" b="1" u="sng" dirty="0" smtClean="0">
                    <a:solidFill>
                      <a:schemeClr val="tx2"/>
                    </a:solidFill>
                  </a:rPr>
                  <a:t>Two </a:t>
                </a:r>
                <a:r>
                  <a:rPr lang="en-US" sz="2000" b="1" u="sng" dirty="0">
                    <a:solidFill>
                      <a:schemeClr val="tx2"/>
                    </a:solidFill>
                  </a:rPr>
                  <a:t>constraints </a:t>
                </a:r>
                <a:r>
                  <a:rPr lang="en-US" sz="2000" dirty="0">
                    <a:solidFill>
                      <a:schemeClr val="tx2"/>
                    </a:solidFill>
                  </a:rPr>
                  <a:t>for implementing the Rules for awarding </a:t>
                </a:r>
                <a:r>
                  <a:rPr lang="en-US" sz="2000" dirty="0" smtClean="0">
                    <a:solidFill>
                      <a:schemeClr val="tx2"/>
                    </a:solidFill>
                  </a:rPr>
                  <a:t>ECRS</a:t>
                </a:r>
                <a:endParaRPr lang="en-US" sz="2000" dirty="0">
                  <a:solidFill>
                    <a:schemeClr val="tx2"/>
                  </a:solidFill>
                </a:endParaRPr>
              </a:p>
              <a:p>
                <a:pPr marL="800100" lvl="1" indent="-342900">
                  <a:spcBef>
                    <a:spcPts val="400"/>
                  </a:spcBef>
                  <a:spcAft>
                    <a:spcPts val="400"/>
                  </a:spcAft>
                  <a:buFont typeface="+mj-lt"/>
                  <a:buAutoNum type="arabicPeriod"/>
                </a:pPr>
                <a14:m>
                  <m:oMath xmlns:m="http://schemas.openxmlformats.org/officeDocument/2006/math">
                    <m:nary>
                      <m:naryPr>
                        <m:chr m:val="∑"/>
                        <m:limLoc m:val="undOvr"/>
                        <m:ctrlPr>
                          <a:rPr lang="en-US" sz="1800" i="1" smtClean="0">
                            <a:solidFill>
                              <a:schemeClr val="tx2"/>
                            </a:solidFill>
                            <a:latin typeface="Cambria Math" panose="02040503050406030204" pitchFamily="18" charset="0"/>
                          </a:rPr>
                        </m:ctrlPr>
                      </m:naryPr>
                      <m:sub>
                        <m:r>
                          <a:rPr lang="en-US" sz="1800" i="1">
                            <a:solidFill>
                              <a:schemeClr val="tx2"/>
                            </a:solidFill>
                            <a:latin typeface="Cambria Math" panose="02040503050406030204" pitchFamily="18" charset="0"/>
                          </a:rPr>
                          <m:t>𝑖</m:t>
                        </m:r>
                        <m:r>
                          <a:rPr lang="en-US" sz="1800" i="1">
                            <a:solidFill>
                              <a:schemeClr val="tx2"/>
                            </a:solidFill>
                            <a:latin typeface="Cambria Math" panose="02040503050406030204" pitchFamily="18" charset="0"/>
                          </a:rPr>
                          <m:t>=1</m:t>
                        </m:r>
                      </m:sub>
                      <m:sup>
                        <m:r>
                          <a:rPr lang="en-US" sz="1800" i="1">
                            <a:solidFill>
                              <a:schemeClr val="tx2"/>
                            </a:solidFill>
                            <a:latin typeface="Cambria Math" panose="02040503050406030204" pitchFamily="18" charset="0"/>
                          </a:rPr>
                          <m:t>𝑁𝑔</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𝑁𝑐𝑙𝑟</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𝑁𝑜𝑓𝑓𝑞𝑠</m:t>
                        </m:r>
                      </m:sup>
                      <m:e>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𝑀𝑊</m:t>
                            </m:r>
                          </m:e>
                          <m:sub>
                            <m:r>
                              <a:rPr lang="en-US" sz="1800" i="1">
                                <a:solidFill>
                                  <a:schemeClr val="tx2"/>
                                </a:solidFill>
                                <a:latin typeface="Cambria Math" panose="02040503050406030204" pitchFamily="18" charset="0"/>
                              </a:rPr>
                              <m:t>𝑖</m:t>
                            </m:r>
                          </m:sub>
                          <m:sup>
                            <m:r>
                              <a:rPr lang="en-US" sz="1800" i="1">
                                <a:solidFill>
                                  <a:schemeClr val="tx2"/>
                                </a:solidFill>
                                <a:latin typeface="Cambria Math" panose="02040503050406030204" pitchFamily="18" charset="0"/>
                              </a:rPr>
                              <m:t>𝐸𝐶𝑅𝑆𝐴𝑤𝑎𝑟𝑑</m:t>
                            </m:r>
                          </m:sup>
                        </m:sSubSup>
                      </m:e>
                    </m:nary>
                    <m:r>
                      <m:rPr>
                        <m:nor/>
                      </m:rPr>
                      <a:rPr lang="en-US" sz="1800" b="1" i="1" dirty="0" smtClean="0">
                        <a:solidFill>
                          <a:schemeClr val="tx2"/>
                        </a:solidFill>
                        <a:latin typeface="Cambria Math" panose="02040503050406030204" pitchFamily="18" charset="0"/>
                      </a:rPr>
                      <m:t> + </m:t>
                    </m:r>
                    <m:nary>
                      <m:naryPr>
                        <m:chr m:val="∑"/>
                        <m:limLoc m:val="undOvr"/>
                        <m:ctrlPr>
                          <a:rPr lang="en-US" sz="1800" i="1">
                            <a:solidFill>
                              <a:schemeClr val="tx2"/>
                            </a:solidFill>
                            <a:latin typeface="Cambria Math" panose="02040503050406030204" pitchFamily="18" charset="0"/>
                          </a:rPr>
                        </m:ctrlPr>
                      </m:naryPr>
                      <m:sub>
                        <m:r>
                          <a:rPr lang="en-US" sz="1800" i="1">
                            <a:solidFill>
                              <a:schemeClr val="tx2"/>
                            </a:solidFill>
                            <a:latin typeface="Cambria Math" panose="02040503050406030204" pitchFamily="18" charset="0"/>
                          </a:rPr>
                          <m:t>𝑖</m:t>
                        </m:r>
                        <m:r>
                          <a:rPr lang="en-US" sz="1800" i="1">
                            <a:solidFill>
                              <a:schemeClr val="tx2"/>
                            </a:solidFill>
                            <a:latin typeface="Cambria Math" panose="02040503050406030204" pitchFamily="18" charset="0"/>
                          </a:rPr>
                          <m:t>=1</m:t>
                        </m:r>
                      </m:sub>
                      <m:sup>
                        <m:r>
                          <a:rPr lang="en-US" sz="1800" i="1">
                            <a:solidFill>
                              <a:schemeClr val="tx2"/>
                            </a:solidFill>
                            <a:latin typeface="Cambria Math" panose="02040503050406030204" pitchFamily="18" charset="0"/>
                          </a:rPr>
                          <m:t>𝑁𝑢𝑓𝑟</m:t>
                        </m:r>
                      </m:sup>
                      <m:e>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𝑀𝑊</m:t>
                            </m:r>
                          </m:e>
                          <m:sub>
                            <m:r>
                              <a:rPr lang="en-US" sz="1800" i="1">
                                <a:solidFill>
                                  <a:schemeClr val="tx2"/>
                                </a:solidFill>
                                <a:latin typeface="Cambria Math" panose="02040503050406030204" pitchFamily="18" charset="0"/>
                              </a:rPr>
                              <m:t>𝑖</m:t>
                            </m:r>
                          </m:sub>
                          <m:sup>
                            <m:r>
                              <a:rPr lang="en-US" sz="1800" i="1">
                                <a:solidFill>
                                  <a:schemeClr val="tx2"/>
                                </a:solidFill>
                                <a:latin typeface="Cambria Math" panose="02040503050406030204" pitchFamily="18" charset="0"/>
                              </a:rPr>
                              <m:t>𝐸𝐶𝑅𝑆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𝐵𝐿𝐾𝐴𝑤𝑎𝑟𝑑</m:t>
                            </m:r>
                          </m:sup>
                        </m:sSubSup>
                      </m:e>
                    </m:nary>
                    <m:r>
                      <m:rPr>
                        <m:nor/>
                      </m:rPr>
                      <a:rPr lang="en-US" sz="1800" b="1" i="1" dirty="0" smtClean="0">
                        <a:solidFill>
                          <a:schemeClr val="tx2"/>
                        </a:solidFill>
                        <a:latin typeface="Cambria Math" panose="02040503050406030204" pitchFamily="18" charset="0"/>
                      </a:rPr>
                      <m:t>= </m:t>
                    </m:r>
                    <m:sSubSup>
                      <m:sSubSupPr>
                        <m:ctrlPr>
                          <a:rPr lang="en-US" sz="1800" i="1" dirty="0" smtClean="0">
                            <a:solidFill>
                              <a:schemeClr val="tx2"/>
                            </a:solidFill>
                            <a:latin typeface="Cambria Math" panose="02040503050406030204" pitchFamily="18" charset="0"/>
                          </a:rPr>
                        </m:ctrlPr>
                      </m:sSubSupPr>
                      <m:e>
                        <m:r>
                          <a:rPr lang="en-US" sz="1800" b="0" i="1" dirty="0" smtClean="0">
                            <a:solidFill>
                              <a:schemeClr val="tx2"/>
                            </a:solidFill>
                            <a:latin typeface="Cambria Math" panose="02040503050406030204" pitchFamily="18" charset="0"/>
                          </a:rPr>
                          <m:t>𝐸𝐶𝑅𝑆</m:t>
                        </m:r>
                      </m:e>
                      <m:sub>
                        <m:r>
                          <a:rPr lang="en-US" sz="1800" b="0" i="1" dirty="0" smtClean="0">
                            <a:solidFill>
                              <a:schemeClr val="tx2"/>
                            </a:solidFill>
                            <a:latin typeface="Cambria Math" panose="02040503050406030204" pitchFamily="18" charset="0"/>
                          </a:rPr>
                          <m:t>𝐴𝑆𝐷𝐶</m:t>
                        </m:r>
                      </m:sub>
                      <m:sup>
                        <m:r>
                          <a:rPr lang="en-US" sz="1800" b="0" i="1" dirty="0" smtClean="0">
                            <a:solidFill>
                              <a:schemeClr val="tx2"/>
                            </a:solidFill>
                            <a:latin typeface="Cambria Math" panose="02040503050406030204" pitchFamily="18" charset="0"/>
                          </a:rPr>
                          <m:t>𝑎𝑤𝑎𝑟𝑑𝑒𝑑</m:t>
                        </m:r>
                      </m:sup>
                    </m:sSubSup>
                  </m:oMath>
                </a14:m>
                <a:endParaRPr lang="en-US" sz="1800" dirty="0" smtClean="0">
                  <a:solidFill>
                    <a:schemeClr val="tx2"/>
                  </a:solidFill>
                </a:endParaRPr>
              </a:p>
              <a:p>
                <a:pPr marL="800100" lvl="1" indent="-342900">
                  <a:spcBef>
                    <a:spcPts val="400"/>
                  </a:spcBef>
                  <a:spcAft>
                    <a:spcPts val="400"/>
                  </a:spcAft>
                  <a:buFont typeface="+mj-lt"/>
                  <a:buAutoNum type="arabicPeriod"/>
                </a:pPr>
                <a14:m>
                  <m:oMath xmlns:m="http://schemas.openxmlformats.org/officeDocument/2006/math">
                    <m:nary>
                      <m:naryPr>
                        <m:chr m:val="∑"/>
                        <m:limLoc m:val="undOvr"/>
                        <m:ctrlPr>
                          <a:rPr lang="en-US" sz="1800" i="1">
                            <a:solidFill>
                              <a:schemeClr val="tx2"/>
                            </a:solidFill>
                            <a:latin typeface="Cambria Math" panose="02040503050406030204" pitchFamily="18" charset="0"/>
                          </a:rPr>
                        </m:ctrlPr>
                      </m:naryPr>
                      <m:sub>
                        <m:r>
                          <a:rPr lang="en-US" sz="1800" i="1">
                            <a:solidFill>
                              <a:schemeClr val="tx2"/>
                            </a:solidFill>
                            <a:latin typeface="Cambria Math" panose="02040503050406030204" pitchFamily="18" charset="0"/>
                          </a:rPr>
                          <m:t>𝑖</m:t>
                        </m:r>
                        <m:r>
                          <a:rPr lang="en-US" sz="1800" i="1">
                            <a:solidFill>
                              <a:schemeClr val="tx2"/>
                            </a:solidFill>
                            <a:latin typeface="Cambria Math" panose="02040503050406030204" pitchFamily="18" charset="0"/>
                          </a:rPr>
                          <m:t>=1</m:t>
                        </m:r>
                      </m:sub>
                      <m:sup>
                        <m:r>
                          <a:rPr lang="en-US" sz="1800" i="1">
                            <a:solidFill>
                              <a:schemeClr val="tx2"/>
                            </a:solidFill>
                            <a:latin typeface="Cambria Math" panose="02040503050406030204" pitchFamily="18" charset="0"/>
                          </a:rPr>
                          <m:t>𝑁𝑢𝑓𝑟</m:t>
                        </m:r>
                      </m:sup>
                      <m:e>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𝑀𝑊</m:t>
                            </m:r>
                          </m:e>
                          <m:sub>
                            <m:r>
                              <a:rPr lang="en-US" sz="1800" i="1">
                                <a:solidFill>
                                  <a:schemeClr val="tx2"/>
                                </a:solidFill>
                                <a:latin typeface="Cambria Math" panose="02040503050406030204" pitchFamily="18" charset="0"/>
                              </a:rPr>
                              <m:t>𝑖</m:t>
                            </m:r>
                          </m:sub>
                          <m:sup>
                            <m:r>
                              <a:rPr lang="en-US" sz="1800" i="1">
                                <a:solidFill>
                                  <a:schemeClr val="tx2"/>
                                </a:solidFill>
                                <a:latin typeface="Cambria Math" panose="02040503050406030204" pitchFamily="18" charset="0"/>
                              </a:rPr>
                              <m:t>𝐸𝐶𝑅𝑆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𝐵𝐿𝐾𝐴𝑤𝑎𝑟𝑑</m:t>
                            </m:r>
                          </m:sup>
                        </m:sSubSup>
                      </m:e>
                    </m:nary>
                    <m:r>
                      <a:rPr lang="en-US" sz="1800" b="1" i="1" dirty="0" smtClean="0">
                        <a:solidFill>
                          <a:schemeClr val="tx2"/>
                        </a:solidFill>
                        <a:latin typeface="Cambria Math" panose="02040503050406030204" pitchFamily="18" charset="0"/>
                        <a:ea typeface="Cambria Math" panose="02040503050406030204" pitchFamily="18" charset="0"/>
                      </a:rPr>
                      <m:t>≤</m:t>
                    </m:r>
                    <m:r>
                      <a:rPr lang="en-US" sz="1800" b="0" i="1" dirty="0" smtClean="0">
                        <a:solidFill>
                          <a:schemeClr val="tx2"/>
                        </a:solidFill>
                        <a:latin typeface="Cambria Math" panose="02040503050406030204" pitchFamily="18" charset="0"/>
                        <a:ea typeface="Cambria Math" panose="02040503050406030204" pitchFamily="18" charset="0"/>
                      </a:rPr>
                      <m:t>0.5×</m:t>
                    </m:r>
                    <m:r>
                      <a:rPr lang="en-US" sz="1800" b="0" i="1" dirty="0">
                        <a:solidFill>
                          <a:schemeClr val="tx2"/>
                        </a:solidFill>
                        <a:latin typeface="Cambria Math" panose="02040503050406030204" pitchFamily="18" charset="0"/>
                      </a:rPr>
                      <m:t>𝑇𝑜𝑡𝑎𝑙</m:t>
                    </m:r>
                    <m:r>
                      <a:rPr lang="en-US" sz="1800" b="0" i="1" dirty="0">
                        <a:solidFill>
                          <a:schemeClr val="tx2"/>
                        </a:solidFill>
                        <a:latin typeface="Cambria Math" panose="02040503050406030204" pitchFamily="18" charset="0"/>
                      </a:rPr>
                      <m:t> </m:t>
                    </m:r>
                    <m:r>
                      <a:rPr lang="en-US" sz="1800" b="0" i="1" dirty="0">
                        <a:solidFill>
                          <a:schemeClr val="tx2"/>
                        </a:solidFill>
                        <a:latin typeface="Cambria Math" panose="02040503050406030204" pitchFamily="18" charset="0"/>
                      </a:rPr>
                      <m:t>𝐸𝐶𝑅𝑆</m:t>
                    </m:r>
                    <m:r>
                      <a:rPr lang="en-US" sz="1800" b="0" i="1" dirty="0">
                        <a:solidFill>
                          <a:schemeClr val="tx2"/>
                        </a:solidFill>
                        <a:latin typeface="Cambria Math" panose="02040503050406030204" pitchFamily="18" charset="0"/>
                      </a:rPr>
                      <m:t>_</m:t>
                    </m:r>
                    <m:r>
                      <a:rPr lang="en-US" sz="1800" b="0" i="1" dirty="0">
                        <a:solidFill>
                          <a:schemeClr val="tx2"/>
                        </a:solidFill>
                        <a:latin typeface="Cambria Math" panose="02040503050406030204" pitchFamily="18" charset="0"/>
                      </a:rPr>
                      <m:t>𝑅𝑒𝑞</m:t>
                    </m:r>
                  </m:oMath>
                </a14:m>
                <a:endParaRPr lang="en-US" sz="1800" dirty="0">
                  <a:solidFill>
                    <a:schemeClr val="tx2"/>
                  </a:solidFill>
                </a:endParaRPr>
              </a:p>
              <a:p>
                <a:pPr>
                  <a:spcBef>
                    <a:spcPts val="400"/>
                  </a:spcBef>
                  <a:spcAft>
                    <a:spcPts val="400"/>
                  </a:spcAft>
                </a:pPr>
                <a:endParaRPr lang="en-US" dirty="0">
                  <a:solidFill>
                    <a:schemeClr val="tx2"/>
                  </a:solidFill>
                </a:endParaRPr>
              </a:p>
              <a:p>
                <a:pPr>
                  <a:spcBef>
                    <a:spcPts val="400"/>
                  </a:spcBef>
                  <a:spcAft>
                    <a:spcPts val="400"/>
                  </a:spcAft>
                </a:pPr>
                <a:endParaRPr lang="en-US" dirty="0">
                  <a:solidFill>
                    <a:schemeClr val="tx2"/>
                  </a:solidFill>
                </a:endParaRPr>
              </a:p>
              <a:p>
                <a:pPr>
                  <a:spcBef>
                    <a:spcPts val="400"/>
                  </a:spcBef>
                  <a:spcAft>
                    <a:spcPts val="400"/>
                  </a:spcAft>
                </a:pPr>
                <a:endParaRPr lang="en-US" sz="2000" dirty="0" smtClean="0">
                  <a:solidFill>
                    <a:schemeClr val="tx2"/>
                  </a:solidFill>
                </a:endParaRPr>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7864" y="1088740"/>
                <a:ext cx="8534400" cy="5292588"/>
              </a:xfrm>
              <a:blipFill rotWithShape="0">
                <a:blip r:embed="rId2"/>
                <a:stretch>
                  <a:fillRect l="-643" t="-57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Tree>
    <p:extLst>
      <p:ext uri="{BB962C8B-B14F-4D97-AF65-F5344CB8AC3E}">
        <p14:creationId xmlns:p14="http://schemas.microsoft.com/office/powerpoint/2010/main" val="316037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Wide ERCOT Contingency Reserve Service (ECRS) Constraints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7864" y="1088740"/>
                <a:ext cx="8534400" cy="5292588"/>
              </a:xfrm>
            </p:spPr>
            <p:txBody>
              <a:bodyPr/>
              <a:lstStyle/>
              <a:p>
                <a:pPr>
                  <a:spcBef>
                    <a:spcPts val="400"/>
                  </a:spcBef>
                  <a:spcAft>
                    <a:spcPts val="400"/>
                  </a:spcAft>
                </a:pPr>
                <a:endParaRPr lang="en-US" dirty="0" smtClean="0">
                  <a:solidFill>
                    <a:schemeClr val="tx2"/>
                  </a:solidFill>
                </a:endParaRPr>
              </a:p>
              <a:p>
                <a:pPr>
                  <a:spcBef>
                    <a:spcPts val="400"/>
                  </a:spcBef>
                  <a:spcAft>
                    <a:spcPts val="400"/>
                  </a:spcAft>
                </a:pPr>
                <a:endParaRPr lang="en-US" sz="2000" dirty="0" smtClean="0">
                  <a:solidFill>
                    <a:schemeClr val="tx2"/>
                  </a:solidFill>
                </a:endParaRPr>
              </a:p>
              <a:p>
                <a:pPr lvl="1"/>
                <a:r>
                  <a:rPr lang="en-US" dirty="0" smtClean="0">
                    <a:solidFill>
                      <a:schemeClr val="tx2"/>
                    </a:solidFill>
                  </a:rPr>
                  <a:t>For each UFR Load Resource, the total ECRS award is</a:t>
                </a:r>
              </a:p>
              <a:p>
                <a:pPr marL="857250" lvl="2" indent="0">
                  <a:buNone/>
                </a:pPr>
                <a:endParaRPr lang="en-US" i="1" dirty="0" smtClean="0">
                  <a:solidFill>
                    <a:schemeClr val="tx2"/>
                  </a:solidFill>
                </a:endParaRPr>
              </a:p>
              <a:p>
                <a:pPr marL="857250" lvl="2" indent="0">
                  <a:buNone/>
                </a:pPr>
                <a14:m>
                  <m:oMathPara xmlns:m="http://schemas.openxmlformats.org/officeDocument/2006/math">
                    <m:oMathParaPr>
                      <m:jc m:val="centerGroup"/>
                    </m:oMathParaPr>
                    <m:oMath xmlns:m="http://schemas.openxmlformats.org/officeDocument/2006/math">
                      <m:sSubSup>
                        <m:sSubSupPr>
                          <m:ctrlPr>
                            <a:rPr lang="en-US" i="1">
                              <a:solidFill>
                                <a:schemeClr val="tx2"/>
                              </a:solidFill>
                              <a:latin typeface="Cambria Math" panose="02040503050406030204" pitchFamily="18" charset="0"/>
                            </a:rPr>
                          </m:ctrlPr>
                        </m:sSubSupPr>
                        <m:e>
                          <m:r>
                            <a:rPr lang="en-US" i="1">
                              <a:solidFill>
                                <a:schemeClr val="tx2"/>
                              </a:solidFill>
                              <a:latin typeface="Cambria Math" panose="02040503050406030204" pitchFamily="18" charset="0"/>
                            </a:rPr>
                            <m:t>𝑀𝑊</m:t>
                          </m:r>
                        </m:e>
                        <m:sub>
                          <m:r>
                            <a:rPr lang="en-US" i="1">
                              <a:solidFill>
                                <a:schemeClr val="tx2"/>
                              </a:solidFill>
                              <a:latin typeface="Cambria Math" panose="02040503050406030204" pitchFamily="18" charset="0"/>
                            </a:rPr>
                            <m:t>𝑖</m:t>
                          </m:r>
                        </m:sub>
                        <m:sup>
                          <m:r>
                            <a:rPr lang="en-US" i="1">
                              <a:solidFill>
                                <a:schemeClr val="tx2"/>
                              </a:solidFill>
                              <a:latin typeface="Cambria Math" panose="02040503050406030204" pitchFamily="18" charset="0"/>
                            </a:rPr>
                            <m:t>𝐸𝐶𝑅𝑆</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𝐵𝐿𝐾</m:t>
                          </m:r>
                        </m:sup>
                      </m:sSubSup>
                      <m:r>
                        <a:rPr lang="en-US" i="1">
                          <a:solidFill>
                            <a:schemeClr val="tx2"/>
                          </a:solidFill>
                          <a:latin typeface="Cambria Math" panose="02040503050406030204" pitchFamily="18" charset="0"/>
                        </a:rPr>
                        <m:t>=</m:t>
                      </m:r>
                      <m:sSubSup>
                        <m:sSubSupPr>
                          <m:ctrlPr>
                            <a:rPr lang="en-US" i="1">
                              <a:solidFill>
                                <a:schemeClr val="tx2"/>
                              </a:solidFill>
                              <a:latin typeface="Cambria Math" panose="02040503050406030204" pitchFamily="18" charset="0"/>
                            </a:rPr>
                          </m:ctrlPr>
                        </m:sSubSupPr>
                        <m:e>
                          <m:r>
                            <a:rPr lang="en-US" i="1">
                              <a:solidFill>
                                <a:schemeClr val="tx2"/>
                              </a:solidFill>
                              <a:latin typeface="Cambria Math" panose="02040503050406030204" pitchFamily="18" charset="0"/>
                            </a:rPr>
                            <m:t>𝑀𝑊</m:t>
                          </m:r>
                        </m:e>
                        <m:sub>
                          <m:r>
                            <a:rPr lang="en-US" i="1">
                              <a:solidFill>
                                <a:schemeClr val="tx2"/>
                              </a:solidFill>
                              <a:latin typeface="Cambria Math" panose="02040503050406030204" pitchFamily="18" charset="0"/>
                            </a:rPr>
                            <m:t>𝑖</m:t>
                          </m:r>
                        </m:sub>
                        <m:sup>
                          <m:r>
                            <a:rPr lang="en-US" b="0" i="1" smtClean="0">
                              <a:solidFill>
                                <a:schemeClr val="tx2"/>
                              </a:solidFill>
                              <a:latin typeface="Cambria Math" panose="02040503050406030204" pitchFamily="18" charset="0"/>
                            </a:rPr>
                            <m:t>𝐸𝐶</m:t>
                          </m:r>
                          <m:r>
                            <a:rPr lang="en-US" i="1">
                              <a:solidFill>
                                <a:schemeClr val="tx2"/>
                              </a:solidFill>
                              <a:latin typeface="Cambria Math" panose="02040503050406030204" pitchFamily="18" charset="0"/>
                            </a:rPr>
                            <m:t>𝑅𝑆</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𝐵𝐿𝐾𝑂𝑓𝑓𝑒𝑟𝐴𝑤𝑎𝑟𝑑</m:t>
                          </m:r>
                        </m:sup>
                      </m:sSubSup>
                      <m:r>
                        <a:rPr lang="en-US" i="1">
                          <a:solidFill>
                            <a:schemeClr val="tx2"/>
                          </a:solidFill>
                          <a:latin typeface="Cambria Math" panose="02040503050406030204" pitchFamily="18" charset="0"/>
                        </a:rPr>
                        <m:t>+</m:t>
                      </m:r>
                      <m:sSubSup>
                        <m:sSubSupPr>
                          <m:ctrlPr>
                            <a:rPr lang="en-US" i="1">
                              <a:solidFill>
                                <a:schemeClr val="tx2"/>
                              </a:solidFill>
                              <a:latin typeface="Cambria Math" panose="02040503050406030204" pitchFamily="18" charset="0"/>
                            </a:rPr>
                          </m:ctrlPr>
                        </m:sSubSupPr>
                        <m:e>
                          <m:r>
                            <a:rPr lang="en-US" i="1">
                              <a:solidFill>
                                <a:schemeClr val="tx2"/>
                              </a:solidFill>
                              <a:latin typeface="Cambria Math" panose="02040503050406030204" pitchFamily="18" charset="0"/>
                            </a:rPr>
                            <m:t>𝑀𝑊</m:t>
                          </m:r>
                        </m:e>
                        <m:sub>
                          <m:r>
                            <a:rPr lang="en-US" i="1">
                              <a:solidFill>
                                <a:schemeClr val="tx2"/>
                              </a:solidFill>
                              <a:latin typeface="Cambria Math" panose="02040503050406030204" pitchFamily="18" charset="0"/>
                            </a:rPr>
                            <m:t>𝑖</m:t>
                          </m:r>
                        </m:sub>
                        <m:sup>
                          <m:r>
                            <a:rPr lang="en-US" b="0" i="1" smtClean="0">
                              <a:solidFill>
                                <a:schemeClr val="tx2"/>
                              </a:solidFill>
                              <a:latin typeface="Cambria Math" panose="02040503050406030204" pitchFamily="18" charset="0"/>
                            </a:rPr>
                            <m:t>𝐸𝐶</m:t>
                          </m:r>
                          <m:r>
                            <a:rPr lang="en-US" i="1">
                              <a:solidFill>
                                <a:schemeClr val="tx2"/>
                              </a:solidFill>
                              <a:latin typeface="Cambria Math" panose="02040503050406030204" pitchFamily="18" charset="0"/>
                            </a:rPr>
                            <m:t>𝑅𝑆</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𝐵𝐿𝐾𝑆𝑒𝑙𝑓</m:t>
                          </m:r>
                        </m:sup>
                      </m:sSubSup>
                    </m:oMath>
                  </m:oMathPara>
                </a14:m>
                <a:endParaRPr lang="en-US" dirty="0" smtClean="0">
                  <a:solidFill>
                    <a:schemeClr val="tx2"/>
                  </a:solidFill>
                </a:endParaRPr>
              </a:p>
              <a:p>
                <a:pPr marL="457200" lvl="1" indent="0">
                  <a:buNone/>
                </a:pPr>
                <a:endParaRPr lang="en-US" dirty="0" smtClean="0">
                  <a:solidFill>
                    <a:schemeClr val="tx2"/>
                  </a:solidFill>
                </a:endParaRPr>
              </a:p>
              <a:p>
                <a:pPr lvl="2"/>
                <a:r>
                  <a:rPr lang="en-US" dirty="0" smtClean="0">
                    <a:solidFill>
                      <a:schemeClr val="tx2"/>
                    </a:solidFill>
                  </a:rPr>
                  <a:t>Note 1: For every RTC run, a UFR Load Resource ECRS-BLK award </a:t>
                </a:r>
                <a:r>
                  <a:rPr lang="en-US" dirty="0">
                    <a:solidFill>
                      <a:schemeClr val="tx2"/>
                    </a:solidFill>
                  </a:rPr>
                  <a:t>(</a:t>
                </a:r>
                <a14:m>
                  <m:oMath xmlns:m="http://schemas.openxmlformats.org/officeDocument/2006/math">
                    <m:sSubSup>
                      <m:sSubSupPr>
                        <m:ctrlPr>
                          <a:rPr lang="en-US" i="1">
                            <a:solidFill>
                              <a:schemeClr val="tx2"/>
                            </a:solidFill>
                            <a:latin typeface="Cambria Math" panose="02040503050406030204" pitchFamily="18" charset="0"/>
                          </a:rPr>
                        </m:ctrlPr>
                      </m:sSubSupPr>
                      <m:e>
                        <m:r>
                          <a:rPr lang="en-US" i="1">
                            <a:solidFill>
                              <a:schemeClr val="tx2"/>
                            </a:solidFill>
                            <a:latin typeface="Cambria Math" panose="02040503050406030204" pitchFamily="18" charset="0"/>
                          </a:rPr>
                          <m:t>𝑀𝑊</m:t>
                        </m:r>
                      </m:e>
                      <m:sub>
                        <m:r>
                          <a:rPr lang="en-US" i="1">
                            <a:solidFill>
                              <a:schemeClr val="tx2"/>
                            </a:solidFill>
                            <a:latin typeface="Cambria Math" panose="02040503050406030204" pitchFamily="18" charset="0"/>
                          </a:rPr>
                          <m:t>𝑖</m:t>
                        </m:r>
                      </m:sub>
                      <m:sup>
                        <m:r>
                          <a:rPr lang="en-US" i="1">
                            <a:solidFill>
                              <a:schemeClr val="tx2"/>
                            </a:solidFill>
                            <a:latin typeface="Cambria Math" panose="02040503050406030204" pitchFamily="18" charset="0"/>
                          </a:rPr>
                          <m:t>𝐸𝐶𝑅𝑆</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𝐵𝐿𝐾</m:t>
                        </m:r>
                      </m:sup>
                    </m:sSubSup>
                  </m:oMath>
                </a14:m>
                <a:r>
                  <a:rPr lang="en-US" dirty="0">
                    <a:solidFill>
                      <a:schemeClr val="tx2"/>
                    </a:solidFill>
                  </a:rPr>
                  <a:t>) is the sum of the validated self-provided ECRS-BLK and </a:t>
                </a:r>
                <a:r>
                  <a:rPr lang="en-US" dirty="0" smtClean="0">
                    <a:solidFill>
                      <a:schemeClr val="tx2"/>
                    </a:solidFill>
                  </a:rPr>
                  <a:t>additional ECRS-BLK award</a:t>
                </a:r>
                <a:endParaRPr lang="en-US" dirty="0">
                  <a:solidFill>
                    <a:schemeClr val="tx2"/>
                  </a:solidFill>
                </a:endParaRPr>
              </a:p>
              <a:p>
                <a:pPr lvl="2"/>
                <a:r>
                  <a:rPr lang="en-US" dirty="0" smtClean="0">
                    <a:solidFill>
                      <a:schemeClr val="tx2"/>
                    </a:solidFill>
                  </a:rPr>
                  <a:t>Note 2: AS Imbalance settlement process for UFR Load Resource, will use the total ECRS-BLK Award (</a:t>
                </a:r>
                <a14:m>
                  <m:oMath xmlns:m="http://schemas.openxmlformats.org/officeDocument/2006/math">
                    <m:sSubSup>
                      <m:sSubSupPr>
                        <m:ctrlPr>
                          <a:rPr lang="en-US" i="1">
                            <a:solidFill>
                              <a:schemeClr val="tx2"/>
                            </a:solidFill>
                            <a:latin typeface="Cambria Math" panose="02040503050406030204" pitchFamily="18" charset="0"/>
                          </a:rPr>
                        </m:ctrlPr>
                      </m:sSubSupPr>
                      <m:e>
                        <m:r>
                          <a:rPr lang="en-US" i="1">
                            <a:solidFill>
                              <a:schemeClr val="tx2"/>
                            </a:solidFill>
                            <a:latin typeface="Cambria Math" panose="02040503050406030204" pitchFamily="18" charset="0"/>
                          </a:rPr>
                          <m:t>𝑀𝑊</m:t>
                        </m:r>
                      </m:e>
                      <m:sub>
                        <m:r>
                          <a:rPr lang="en-US" i="1">
                            <a:solidFill>
                              <a:schemeClr val="tx2"/>
                            </a:solidFill>
                            <a:latin typeface="Cambria Math" panose="02040503050406030204" pitchFamily="18" charset="0"/>
                          </a:rPr>
                          <m:t>𝑖</m:t>
                        </m:r>
                      </m:sub>
                      <m:sup>
                        <m:r>
                          <a:rPr lang="en-US" i="1">
                            <a:solidFill>
                              <a:schemeClr val="tx2"/>
                            </a:solidFill>
                            <a:latin typeface="Cambria Math" panose="02040503050406030204" pitchFamily="18" charset="0"/>
                          </a:rPr>
                          <m:t>𝐸𝐶𝑅𝑆</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𝐵𝐿𝐾</m:t>
                        </m:r>
                      </m:sup>
                    </m:sSubSup>
                  </m:oMath>
                </a14:m>
                <a:r>
                  <a:rPr lang="en-US" dirty="0" smtClean="0">
                    <a:solidFill>
                      <a:schemeClr val="tx2"/>
                    </a:solidFill>
                  </a:rPr>
                  <a:t>) output from each RTC run</a:t>
                </a:r>
                <a:endParaRPr lang="en-US" dirty="0">
                  <a:solidFill>
                    <a:schemeClr val="tx2"/>
                  </a:solidFill>
                </a:endParaRPr>
              </a:p>
              <a:p>
                <a:pPr marL="457200" lvl="1" indent="0">
                  <a:buNone/>
                </a:pPr>
                <a:endParaRPr lang="en-US" dirty="0"/>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7864" y="1088740"/>
                <a:ext cx="8534400" cy="5292588"/>
              </a:xfrm>
              <a:blipFill rotWithShape="0">
                <a:blip r:embed="rId2"/>
                <a:stretch>
                  <a:fillRect r="-500"/>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Tree>
    <p:extLst>
      <p:ext uri="{BB962C8B-B14F-4D97-AF65-F5344CB8AC3E}">
        <p14:creationId xmlns:p14="http://schemas.microsoft.com/office/powerpoint/2010/main" val="3906581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Wide Non-Spin Reserve Service (Non-Spin)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7864" y="1088740"/>
                <a:ext cx="8534400" cy="5292588"/>
              </a:xfrm>
            </p:spPr>
            <p:txBody>
              <a:bodyPr/>
              <a:lstStyle/>
              <a:p>
                <a:pPr>
                  <a:spcBef>
                    <a:spcPts val="400"/>
                  </a:spcBef>
                  <a:spcAft>
                    <a:spcPts val="400"/>
                  </a:spcAft>
                </a:pPr>
                <a:r>
                  <a:rPr lang="en-US" sz="2000" dirty="0" smtClean="0">
                    <a:solidFill>
                      <a:schemeClr val="tx2"/>
                    </a:solidFill>
                  </a:rPr>
                  <a:t>Non-Spin Reserve Service (Non-Spin) can be provided by:</a:t>
                </a:r>
              </a:p>
              <a:p>
                <a:pPr lvl="1">
                  <a:spcBef>
                    <a:spcPts val="400"/>
                  </a:spcBef>
                  <a:spcAft>
                    <a:spcPts val="400"/>
                  </a:spcAft>
                </a:pPr>
                <a:r>
                  <a:rPr lang="en-US" sz="1800" dirty="0" smtClean="0">
                    <a:solidFill>
                      <a:schemeClr val="tx2"/>
                    </a:solidFill>
                  </a:rPr>
                  <a:t>On-Line and OFFQS Generation Resource</a:t>
                </a:r>
                <a:r>
                  <a:rPr lang="en-US" sz="1800" dirty="0">
                    <a:solidFill>
                      <a:schemeClr val="tx2"/>
                    </a:solidFill>
                  </a:rPr>
                  <a:t>, </a:t>
                </a:r>
                <a:endParaRPr lang="en-US" sz="1800" dirty="0" smtClean="0">
                  <a:solidFill>
                    <a:schemeClr val="tx2"/>
                  </a:solidFill>
                </a:endParaRPr>
              </a:p>
              <a:p>
                <a:pPr lvl="1">
                  <a:spcBef>
                    <a:spcPts val="400"/>
                  </a:spcBef>
                  <a:spcAft>
                    <a:spcPts val="400"/>
                  </a:spcAft>
                </a:pPr>
                <a:r>
                  <a:rPr lang="en-US" sz="1800" dirty="0" smtClean="0">
                    <a:solidFill>
                      <a:schemeClr val="tx2"/>
                    </a:solidFill>
                  </a:rPr>
                  <a:t>Off-Line Non-Spin Qualified </a:t>
                </a:r>
                <a:r>
                  <a:rPr lang="en-US" sz="1800" dirty="0">
                    <a:solidFill>
                      <a:schemeClr val="tx2"/>
                    </a:solidFill>
                  </a:rPr>
                  <a:t>Generation Resource </a:t>
                </a:r>
                <a:r>
                  <a:rPr lang="en-US" sz="1800" dirty="0" smtClean="0">
                    <a:solidFill>
                      <a:schemeClr val="tx2"/>
                    </a:solidFill>
                  </a:rPr>
                  <a:t>, </a:t>
                </a:r>
              </a:p>
              <a:p>
                <a:pPr lvl="1">
                  <a:spcBef>
                    <a:spcPts val="400"/>
                  </a:spcBef>
                  <a:spcAft>
                    <a:spcPts val="400"/>
                  </a:spcAft>
                </a:pPr>
                <a:r>
                  <a:rPr lang="en-US" sz="1800" dirty="0" smtClean="0">
                    <a:solidFill>
                      <a:schemeClr val="tx2"/>
                    </a:solidFill>
                  </a:rPr>
                  <a:t>On-Line Controllable Load Resource, </a:t>
                </a:r>
              </a:p>
              <a:p>
                <a:pPr lvl="1">
                  <a:spcBef>
                    <a:spcPts val="400"/>
                  </a:spcBef>
                  <a:spcAft>
                    <a:spcPts val="400"/>
                  </a:spcAft>
                </a:pPr>
                <a:endParaRPr lang="en-US" sz="1800" dirty="0" smtClean="0">
                  <a:solidFill>
                    <a:schemeClr val="tx2"/>
                  </a:solidFill>
                </a:endParaRPr>
              </a:p>
              <a:p>
                <a:pPr>
                  <a:spcBef>
                    <a:spcPts val="400"/>
                  </a:spcBef>
                  <a:spcAft>
                    <a:spcPts val="400"/>
                  </a:spcAft>
                </a:pPr>
                <a:r>
                  <a:rPr lang="en-US" sz="2000" b="1" u="sng" dirty="0" smtClean="0">
                    <a:solidFill>
                      <a:schemeClr val="tx2"/>
                    </a:solidFill>
                  </a:rPr>
                  <a:t>One constraint </a:t>
                </a:r>
                <a:r>
                  <a:rPr lang="en-US" sz="2000" dirty="0">
                    <a:solidFill>
                      <a:schemeClr val="tx2"/>
                    </a:solidFill>
                  </a:rPr>
                  <a:t>for implementing the Rules for awarding </a:t>
                </a:r>
                <a:r>
                  <a:rPr lang="en-US" sz="2000" dirty="0" smtClean="0">
                    <a:solidFill>
                      <a:schemeClr val="tx2"/>
                    </a:solidFill>
                  </a:rPr>
                  <a:t>Non-Spin</a:t>
                </a:r>
                <a:endParaRPr lang="en-US" sz="2000" dirty="0">
                  <a:solidFill>
                    <a:schemeClr val="tx2"/>
                  </a:solidFill>
                </a:endParaRPr>
              </a:p>
              <a:p>
                <a:pPr marL="800100" lvl="1" indent="-342900">
                  <a:spcBef>
                    <a:spcPts val="400"/>
                  </a:spcBef>
                  <a:spcAft>
                    <a:spcPts val="400"/>
                  </a:spcAft>
                  <a:buFont typeface="+mj-lt"/>
                  <a:buAutoNum type="arabicPeriod"/>
                </a:pPr>
                <a14:m>
                  <m:oMath xmlns:m="http://schemas.openxmlformats.org/officeDocument/2006/math">
                    <m:nary>
                      <m:naryPr>
                        <m:chr m:val="∑"/>
                        <m:limLoc m:val="undOvr"/>
                        <m:ctrlPr>
                          <a:rPr lang="en-US" sz="1800" i="1">
                            <a:latin typeface="Cambria Math" panose="02040503050406030204" pitchFamily="18" charset="0"/>
                          </a:rPr>
                        </m:ctrlPr>
                      </m:naryPr>
                      <m:sub>
                        <m: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𝑁𝑔</m:t>
                        </m:r>
                        <m:r>
                          <a:rPr lang="en-US" sz="1800" i="1">
                            <a:latin typeface="Cambria Math" panose="02040503050406030204" pitchFamily="18" charset="0"/>
                          </a:rPr>
                          <m:t>+</m:t>
                        </m:r>
                        <m:r>
                          <a:rPr lang="en-US" sz="1800" i="1">
                            <a:latin typeface="Cambria Math" panose="02040503050406030204" pitchFamily="18" charset="0"/>
                          </a:rPr>
                          <m:t>𝑁𝑐𝑙𝑟</m:t>
                        </m:r>
                        <m:r>
                          <a:rPr lang="en-US" sz="1800" i="1">
                            <a:latin typeface="Cambria Math" panose="02040503050406030204" pitchFamily="18" charset="0"/>
                          </a:rPr>
                          <m:t>+</m:t>
                        </m:r>
                        <m:r>
                          <a:rPr lang="en-US" sz="1800" i="1">
                            <a:latin typeface="Cambria Math" panose="02040503050406030204" pitchFamily="18" charset="0"/>
                          </a:rPr>
                          <m:t>𝑁𝑜𝑓𝑓𝑞𝑠</m:t>
                        </m:r>
                        <m:r>
                          <a:rPr lang="en-US" sz="1800" i="1">
                            <a:latin typeface="Cambria Math" panose="02040503050406030204" pitchFamily="18" charset="0"/>
                          </a:rPr>
                          <m:t>+</m:t>
                        </m:r>
                        <m:r>
                          <a:rPr lang="en-US" sz="1800" i="1">
                            <a:latin typeface="Cambria Math" panose="02040503050406030204" pitchFamily="18" charset="0"/>
                          </a:rPr>
                          <m:t>𝑁𝑜𝑓𝑓</m:t>
                        </m:r>
                      </m:sup>
                      <m:e>
                        <m:sSubSup>
                          <m:sSubSupPr>
                            <m:ctrlPr>
                              <a:rPr lang="en-US" sz="1800" i="1">
                                <a:latin typeface="Cambria Math" panose="02040503050406030204" pitchFamily="18" charset="0"/>
                              </a:rPr>
                            </m:ctrlPr>
                          </m:sSubSupPr>
                          <m:e>
                            <m:r>
                              <a:rPr lang="en-US" sz="1800" i="1">
                                <a:latin typeface="Cambria Math" panose="02040503050406030204" pitchFamily="18" charset="0"/>
                              </a:rPr>
                              <m:t>𝑀𝑊</m:t>
                            </m:r>
                          </m:e>
                          <m:sub>
                            <m:r>
                              <a:rPr lang="en-US" sz="1800" i="1">
                                <a:latin typeface="Cambria Math" panose="02040503050406030204" pitchFamily="18" charset="0"/>
                              </a:rPr>
                              <m:t>𝑖</m:t>
                            </m:r>
                          </m:sub>
                          <m:sup>
                            <m:r>
                              <a:rPr lang="en-US" sz="1800" i="1">
                                <a:latin typeface="Cambria Math" panose="02040503050406030204" pitchFamily="18" charset="0"/>
                              </a:rPr>
                              <m:t>𝑁𝑆𝑃𝐼𝑁𝐴𝑤𝑎𝑟𝑑</m:t>
                            </m:r>
                          </m:sup>
                        </m:sSubSup>
                      </m:e>
                    </m:nary>
                    <m:r>
                      <m:rPr>
                        <m:nor/>
                      </m:rPr>
                      <a:rPr lang="en-US" sz="1800" b="1" i="1" dirty="0" smtClean="0">
                        <a:solidFill>
                          <a:schemeClr val="tx2"/>
                        </a:solidFill>
                        <a:latin typeface="Cambria Math" panose="02040503050406030204" pitchFamily="18" charset="0"/>
                      </a:rPr>
                      <m:t>= </m:t>
                    </m:r>
                    <m:sSubSup>
                      <m:sSubSupPr>
                        <m:ctrlPr>
                          <a:rPr lang="en-US" sz="1800" i="1" dirty="0" smtClean="0">
                            <a:solidFill>
                              <a:schemeClr val="tx1"/>
                            </a:solidFill>
                            <a:latin typeface="Cambria Math" panose="02040503050406030204" pitchFamily="18" charset="0"/>
                          </a:rPr>
                        </m:ctrlPr>
                      </m:sSubSupPr>
                      <m:e>
                        <m:r>
                          <a:rPr lang="en-US" sz="1800" b="0" i="1" dirty="0" smtClean="0">
                            <a:solidFill>
                              <a:schemeClr val="tx1"/>
                            </a:solidFill>
                            <a:latin typeface="Cambria Math" panose="02040503050406030204" pitchFamily="18" charset="0"/>
                          </a:rPr>
                          <m:t>𝑁𝑆𝑃𝐼𝑁</m:t>
                        </m:r>
                      </m:e>
                      <m:sub>
                        <m:r>
                          <a:rPr lang="en-US" sz="1800" b="0" i="1" dirty="0" smtClean="0">
                            <a:solidFill>
                              <a:schemeClr val="tx1"/>
                            </a:solidFill>
                            <a:latin typeface="Cambria Math" panose="02040503050406030204" pitchFamily="18" charset="0"/>
                          </a:rPr>
                          <m:t>𝐴𝑆𝐷𝐶</m:t>
                        </m:r>
                      </m:sub>
                      <m:sup>
                        <m:r>
                          <a:rPr lang="en-US" sz="1800" b="0" i="1" dirty="0" smtClean="0">
                            <a:solidFill>
                              <a:schemeClr val="tx1"/>
                            </a:solidFill>
                            <a:latin typeface="Cambria Math" panose="02040503050406030204" pitchFamily="18" charset="0"/>
                          </a:rPr>
                          <m:t>𝑎𝑤𝑎𝑟𝑑𝑒𝑑</m:t>
                        </m:r>
                      </m:sup>
                    </m:sSubSup>
                  </m:oMath>
                </a14:m>
                <a:endParaRPr lang="en-US" sz="1800" dirty="0" smtClean="0">
                  <a:solidFill>
                    <a:schemeClr val="tx2"/>
                  </a:solidFill>
                </a:endParaRPr>
              </a:p>
              <a:p>
                <a:pPr marL="800100" lvl="1" indent="-342900">
                  <a:spcBef>
                    <a:spcPts val="400"/>
                  </a:spcBef>
                  <a:spcAft>
                    <a:spcPts val="400"/>
                  </a:spcAft>
                  <a:buFont typeface="+mj-lt"/>
                  <a:buAutoNum type="arabicPeriod"/>
                </a:pPr>
                <a:endParaRPr lang="en-US" sz="1800" dirty="0">
                  <a:solidFill>
                    <a:schemeClr val="tx2"/>
                  </a:solidFill>
                </a:endParaRPr>
              </a:p>
              <a:p>
                <a:pPr>
                  <a:spcBef>
                    <a:spcPts val="400"/>
                  </a:spcBef>
                  <a:spcAft>
                    <a:spcPts val="400"/>
                  </a:spcAft>
                </a:pPr>
                <a:endParaRPr lang="en-US" dirty="0">
                  <a:solidFill>
                    <a:schemeClr val="tx2"/>
                  </a:solidFill>
                </a:endParaRPr>
              </a:p>
              <a:p>
                <a:pPr>
                  <a:spcBef>
                    <a:spcPts val="400"/>
                  </a:spcBef>
                  <a:spcAft>
                    <a:spcPts val="400"/>
                  </a:spcAft>
                </a:pPr>
                <a:endParaRPr lang="en-US" dirty="0">
                  <a:solidFill>
                    <a:schemeClr val="tx2"/>
                  </a:solidFill>
                </a:endParaRPr>
              </a:p>
              <a:p>
                <a:pPr>
                  <a:spcBef>
                    <a:spcPts val="400"/>
                  </a:spcBef>
                  <a:spcAft>
                    <a:spcPts val="400"/>
                  </a:spcAft>
                </a:pPr>
                <a:endParaRPr lang="en-US" sz="2000" dirty="0" smtClean="0">
                  <a:solidFill>
                    <a:schemeClr val="tx2"/>
                  </a:solidFill>
                </a:endParaRPr>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7864" y="1088740"/>
                <a:ext cx="8534400" cy="5292588"/>
              </a:xfrm>
              <a:blipFill rotWithShape="0">
                <a:blip r:embed="rId2"/>
                <a:stretch>
                  <a:fillRect l="-643" t="-57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Tree>
    <p:extLst>
      <p:ext uri="{BB962C8B-B14F-4D97-AF65-F5344CB8AC3E}">
        <p14:creationId xmlns:p14="http://schemas.microsoft.com/office/powerpoint/2010/main" val="2013552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Review Use of Generation Resource Statuses under RTC</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
        <p:nvSpPr>
          <p:cNvPr id="3" name="Content Placeholder 2"/>
          <p:cNvSpPr>
            <a:spLocks noGrp="1"/>
          </p:cNvSpPr>
          <p:nvPr>
            <p:ph idx="1"/>
          </p:nvPr>
        </p:nvSpPr>
        <p:spPr>
          <a:xfrm>
            <a:off x="304800" y="872716"/>
            <a:ext cx="8534400" cy="5047317"/>
          </a:xfrm>
        </p:spPr>
        <p:txBody>
          <a:bodyPr/>
          <a:lstStyle/>
          <a:p>
            <a:pPr marL="0" indent="0">
              <a:buNone/>
            </a:pPr>
            <a:r>
              <a:rPr lang="en-US" u="sng" dirty="0" smtClean="0">
                <a:solidFill>
                  <a:schemeClr val="tx2"/>
                </a:solidFill>
              </a:rPr>
              <a:t>Some feedback provided so far:</a:t>
            </a:r>
          </a:p>
          <a:p>
            <a:pPr lvl="1"/>
            <a:endParaRPr lang="en-US" sz="1800" dirty="0" smtClean="0">
              <a:solidFill>
                <a:schemeClr val="tx2"/>
              </a:solidFill>
            </a:endParaRPr>
          </a:p>
          <a:p>
            <a:pPr lvl="1"/>
            <a:r>
              <a:rPr lang="en-US" sz="1800" dirty="0" smtClean="0">
                <a:solidFill>
                  <a:schemeClr val="tx2"/>
                </a:solidFill>
              </a:rPr>
              <a:t>Need to ensure that RTC has a check that estimation of PRC from available AS Offers is greater than the actual PRC, otherwise RTC dispatch is invalid </a:t>
            </a:r>
            <a:r>
              <a:rPr lang="en-US" sz="1800" dirty="0" smtClean="0">
                <a:solidFill>
                  <a:schemeClr val="accent1"/>
                </a:solidFill>
              </a:rPr>
              <a:t>– related to AS participation rules/Proxy AS Offer</a:t>
            </a:r>
          </a:p>
          <a:p>
            <a:pPr lvl="1"/>
            <a:r>
              <a:rPr lang="en-US" sz="1800" dirty="0" smtClean="0">
                <a:solidFill>
                  <a:schemeClr val="tx2"/>
                </a:solidFill>
              </a:rPr>
              <a:t>Consider use of existing status telemetry of Raise Block Status (RBST) and Lower Block Status (LBST) in RTC to limit Base Point and AS awards</a:t>
            </a:r>
          </a:p>
          <a:p>
            <a:pPr lvl="2"/>
            <a:r>
              <a:rPr lang="en-US" sz="1800" dirty="0" smtClean="0">
                <a:solidFill>
                  <a:schemeClr val="tx2"/>
                </a:solidFill>
              </a:rPr>
              <a:t>Currently, used only in LFC for the intra 5 minute period to freeze UDBP</a:t>
            </a:r>
          </a:p>
          <a:p>
            <a:pPr lvl="1"/>
            <a:r>
              <a:rPr lang="en-US" sz="1800" dirty="0" smtClean="0">
                <a:solidFill>
                  <a:schemeClr val="tx2"/>
                </a:solidFill>
              </a:rPr>
              <a:t>On proposed new telemetry to limit AS awards by RTC, are all of them required?</a:t>
            </a:r>
          </a:p>
          <a:p>
            <a:pPr lvl="2"/>
            <a:r>
              <a:rPr lang="en-US" sz="1800" dirty="0">
                <a:solidFill>
                  <a:schemeClr val="tx2"/>
                </a:solidFill>
              </a:rPr>
              <a:t>W</a:t>
            </a:r>
            <a:r>
              <a:rPr lang="en-US" sz="1800" dirty="0" smtClean="0">
                <a:solidFill>
                  <a:schemeClr val="tx2"/>
                </a:solidFill>
              </a:rPr>
              <a:t>hy </a:t>
            </a:r>
            <a:r>
              <a:rPr lang="en-US" sz="1800" dirty="0">
                <a:solidFill>
                  <a:schemeClr val="tx2"/>
                </a:solidFill>
              </a:rPr>
              <a:t>would a QSE provide a Resource specific telemetry limiting awards for ECRS but the HDL for Resource indicates it can receive a Base Point higher than its current output level </a:t>
            </a:r>
            <a:r>
              <a:rPr lang="en-US" sz="1800" dirty="0" smtClean="0">
                <a:solidFill>
                  <a:schemeClr val="tx2"/>
                </a:solidFill>
              </a:rPr>
              <a:t>?</a:t>
            </a:r>
          </a:p>
          <a:p>
            <a:pPr lvl="1"/>
            <a:r>
              <a:rPr lang="en-US" sz="1800" dirty="0" smtClean="0">
                <a:solidFill>
                  <a:schemeClr val="tx2"/>
                </a:solidFill>
              </a:rPr>
              <a:t>Before finalizing list of Resource Statuses and proposed new telemetry – a combined review of interactions required</a:t>
            </a:r>
          </a:p>
          <a:p>
            <a:pPr lvl="1"/>
            <a:r>
              <a:rPr lang="en-US" sz="1800" dirty="0" smtClean="0">
                <a:solidFill>
                  <a:schemeClr val="tx2"/>
                </a:solidFill>
              </a:rPr>
              <a:t>Consider a new Resource Status indicating transition (ONTR). For this status RTC will not award any AS and Base Point = telemetered output</a:t>
            </a:r>
            <a:endParaRPr lang="en-US" sz="1800" dirty="0">
              <a:solidFill>
                <a:schemeClr val="tx2"/>
              </a:solidFill>
            </a:endParaRPr>
          </a:p>
        </p:txBody>
      </p:sp>
    </p:spTree>
    <p:extLst>
      <p:ext uri="{BB962C8B-B14F-4D97-AF65-F5344CB8AC3E}">
        <p14:creationId xmlns:p14="http://schemas.microsoft.com/office/powerpoint/2010/main" val="1235943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Review Use of Generation Resource Statuses under RTC</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411018113"/>
              </p:ext>
            </p:extLst>
          </p:nvPr>
        </p:nvGraphicFramePr>
        <p:xfrm>
          <a:off x="251520" y="1088740"/>
          <a:ext cx="8458200" cy="4427108"/>
        </p:xfrm>
        <a:graphic>
          <a:graphicData uri="http://schemas.openxmlformats.org/drawingml/2006/table">
            <a:tbl>
              <a:tblPr firstRow="1" firstCol="1" bandRow="1">
                <a:tableStyleId>{5C22544A-7EE6-4342-B048-85BDC9FD1C3A}</a:tableStyleId>
              </a:tblPr>
              <a:tblGrid>
                <a:gridCol w="1416257"/>
                <a:gridCol w="7041943"/>
              </a:tblGrid>
              <a:tr h="205625">
                <a:tc>
                  <a:txBody>
                    <a:bodyPr/>
                    <a:lstStyle/>
                    <a:p>
                      <a:pPr marL="0" marR="0">
                        <a:lnSpc>
                          <a:spcPct val="107000"/>
                        </a:lnSpc>
                        <a:spcBef>
                          <a:spcPts val="0"/>
                        </a:spcBef>
                        <a:spcAft>
                          <a:spcPts val="0"/>
                        </a:spcAft>
                      </a:pPr>
                      <a:r>
                        <a:rPr lang="en-US" sz="1400" dirty="0">
                          <a:effectLst/>
                        </a:rPr>
                        <a:t>Resource 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800" dirty="0" smtClean="0">
                          <a:solidFill>
                            <a:srgbClr val="FFD100"/>
                          </a:solidFill>
                          <a:effectLst/>
                          <a:latin typeface="+mn-lt"/>
                          <a:ea typeface="+mn-ea"/>
                          <a:cs typeface="+mn-cs"/>
                        </a:rPr>
                        <a:t>Proposed</a:t>
                      </a:r>
                      <a:r>
                        <a:rPr lang="en-US" sz="1800" baseline="0" dirty="0" smtClean="0">
                          <a:solidFill>
                            <a:srgbClr val="FFD100"/>
                          </a:solidFill>
                          <a:effectLst/>
                          <a:latin typeface="+mn-lt"/>
                          <a:ea typeface="+mn-ea"/>
                          <a:cs typeface="+mn-cs"/>
                        </a:rPr>
                        <a:t> use of Generation Resource Status under RTC</a:t>
                      </a:r>
                      <a:endParaRPr lang="en-US" sz="1400" dirty="0">
                        <a:solidFill>
                          <a:srgbClr val="FFD1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46023">
                <a:tc>
                  <a:txBody>
                    <a:bodyPr/>
                    <a:lstStyle/>
                    <a:p>
                      <a:pPr marL="0" marR="0">
                        <a:lnSpc>
                          <a:spcPct val="107000"/>
                        </a:lnSpc>
                        <a:spcBef>
                          <a:spcPts val="0"/>
                        </a:spcBef>
                        <a:spcAft>
                          <a:spcPts val="0"/>
                        </a:spcAft>
                      </a:pPr>
                      <a:r>
                        <a:rPr lang="en-US" sz="1400" dirty="0">
                          <a:effectLst/>
                        </a:rPr>
                        <a: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Available for energy and AS awards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308596">
                <a:tc>
                  <a:txBody>
                    <a:bodyPr/>
                    <a:lstStyle/>
                    <a:p>
                      <a:pPr marL="0" marR="0">
                        <a:lnSpc>
                          <a:spcPct val="107000"/>
                        </a:lnSpc>
                        <a:spcBef>
                          <a:spcPts val="0"/>
                        </a:spcBef>
                        <a:spcAft>
                          <a:spcPts val="0"/>
                        </a:spcAft>
                      </a:pPr>
                      <a:r>
                        <a:rPr lang="en-US" sz="1400" dirty="0">
                          <a:effectLst/>
                        </a:rPr>
                        <a:t>ONOPTOUT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Considered to be same as 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67964">
                <a:tc>
                  <a:txBody>
                    <a:bodyPr/>
                    <a:lstStyle/>
                    <a:p>
                      <a:pPr marL="0" marR="0">
                        <a:lnSpc>
                          <a:spcPct val="107000"/>
                        </a:lnSpc>
                        <a:spcBef>
                          <a:spcPts val="0"/>
                        </a:spcBef>
                        <a:spcAft>
                          <a:spcPts val="0"/>
                        </a:spcAft>
                      </a:pPr>
                      <a:r>
                        <a:rPr lang="en-US" sz="1400" dirty="0">
                          <a:effectLst/>
                        </a:rPr>
                        <a:t>ONRUC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Considered to be same as ON </a:t>
                      </a:r>
                      <a:r>
                        <a:rPr lang="en-US" sz="1400" dirty="0" smtClean="0">
                          <a:effectLst/>
                        </a:rPr>
                        <a:t>(may </a:t>
                      </a:r>
                      <a:r>
                        <a:rPr lang="en-US" sz="1400" dirty="0">
                          <a:effectLst/>
                        </a:rPr>
                        <a:t>have special treatment, e.g., AS offer floors)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411248">
                <a:tc>
                  <a:txBody>
                    <a:bodyPr/>
                    <a:lstStyle/>
                    <a:p>
                      <a:pPr marL="0" marR="0">
                        <a:lnSpc>
                          <a:spcPct val="107000"/>
                        </a:lnSpc>
                        <a:spcBef>
                          <a:spcPts val="0"/>
                        </a:spcBef>
                        <a:spcAft>
                          <a:spcPts val="0"/>
                        </a:spcAft>
                      </a:pPr>
                      <a:r>
                        <a:rPr lang="en-US" sz="1400" dirty="0">
                          <a:effectLst/>
                        </a:rPr>
                        <a:t>OFFQS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Considered to be same as ON for energy, ECRS and NSPIN. </a:t>
                      </a:r>
                      <a:endParaRPr lang="en-US" sz="1100" dirty="0">
                        <a:effectLst/>
                      </a:endParaRPr>
                    </a:p>
                    <a:p>
                      <a:pPr marL="0" marR="0">
                        <a:lnSpc>
                          <a:spcPct val="107000"/>
                        </a:lnSpc>
                        <a:spcBef>
                          <a:spcPts val="0"/>
                        </a:spcBef>
                        <a:spcAft>
                          <a:spcPts val="0"/>
                        </a:spcAft>
                      </a:pPr>
                      <a:r>
                        <a:rPr lang="en-US" sz="1400" dirty="0">
                          <a:effectLst/>
                        </a:rPr>
                        <a:t>Cannot be awarded Regulation or </a:t>
                      </a:r>
                      <a:r>
                        <a:rPr lang="en-US" sz="1400" dirty="0" smtClean="0">
                          <a:effectLst/>
                        </a:rPr>
                        <a:t>Responsive Reserve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483349">
                <a:tc>
                  <a:txBody>
                    <a:bodyPr/>
                    <a:lstStyle/>
                    <a:p>
                      <a:pPr marL="0" marR="0">
                        <a:lnSpc>
                          <a:spcPct val="107000"/>
                        </a:lnSpc>
                        <a:spcBef>
                          <a:spcPts val="0"/>
                        </a:spcBef>
                        <a:spcAft>
                          <a:spcPts val="0"/>
                        </a:spcAft>
                      </a:pPr>
                      <a:r>
                        <a:rPr lang="en-US" sz="1400">
                          <a:effectLst/>
                        </a:rPr>
                        <a:t>OFF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Not available to for energy, Regulation, </a:t>
                      </a:r>
                      <a:r>
                        <a:rPr lang="en-US" sz="1400" dirty="0" smtClean="0">
                          <a:effectLst/>
                        </a:rPr>
                        <a:t>Responsive Reserve, </a:t>
                      </a:r>
                      <a:r>
                        <a:rPr lang="en-US" sz="1400" dirty="0">
                          <a:effectLst/>
                        </a:rPr>
                        <a:t>or ECRS awards</a:t>
                      </a:r>
                      <a:endParaRPr lang="en-US" sz="1100" dirty="0">
                        <a:effectLst/>
                      </a:endParaRPr>
                    </a:p>
                    <a:p>
                      <a:pPr marL="0" marR="0">
                        <a:lnSpc>
                          <a:spcPct val="107000"/>
                        </a:lnSpc>
                        <a:spcBef>
                          <a:spcPts val="0"/>
                        </a:spcBef>
                        <a:spcAft>
                          <a:spcPts val="0"/>
                        </a:spcAft>
                      </a:pPr>
                      <a:r>
                        <a:rPr lang="en-US" sz="1400" dirty="0" smtClean="0">
                          <a:effectLst/>
                        </a:rPr>
                        <a:t>Available </a:t>
                      </a:r>
                      <a:r>
                        <a:rPr lang="en-US" sz="1400" dirty="0">
                          <a:effectLst/>
                        </a:rPr>
                        <a:t>for NSPIN if qualified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318524">
                <a:tc>
                  <a:txBody>
                    <a:bodyPr/>
                    <a:lstStyle/>
                    <a:p>
                      <a:pPr marL="0" marR="0">
                        <a:lnSpc>
                          <a:spcPct val="107000"/>
                        </a:lnSpc>
                        <a:spcBef>
                          <a:spcPts val="0"/>
                        </a:spcBef>
                        <a:spcAft>
                          <a:spcPts val="0"/>
                        </a:spcAft>
                      </a:pPr>
                      <a:r>
                        <a:rPr lang="en-US" sz="1400" dirty="0">
                          <a:effectLst/>
                        </a:rPr>
                        <a:t>ONTEST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Energy participation same as today. Cannot be awarded </a:t>
                      </a:r>
                      <a:r>
                        <a:rPr lang="en-US" sz="1400" dirty="0" smtClean="0">
                          <a:effectLst/>
                        </a:rPr>
                        <a:t>AS</a:t>
                      </a:r>
                      <a:r>
                        <a:rPr lang="en-US" sz="1400" baseline="0" dirty="0" smtClean="0">
                          <a:effectLst/>
                        </a:rPr>
                        <a:t> by RTC.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05625">
                <a:tc>
                  <a:txBody>
                    <a:bodyPr/>
                    <a:lstStyle/>
                    <a:p>
                      <a:pPr marL="0" marR="0">
                        <a:lnSpc>
                          <a:spcPct val="107000"/>
                        </a:lnSpc>
                        <a:spcBef>
                          <a:spcPts val="0"/>
                        </a:spcBef>
                        <a:spcAft>
                          <a:spcPts val="0"/>
                        </a:spcAft>
                      </a:pPr>
                      <a:r>
                        <a:rPr lang="en-US" sz="1400" dirty="0">
                          <a:effectLst/>
                        </a:rPr>
                        <a:t>ONEMR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Considered to be same as ON,</a:t>
                      </a:r>
                      <a:r>
                        <a:rPr lang="en-US" sz="1100" dirty="0">
                          <a:effectLst/>
                        </a:rPr>
                        <a:t> </a:t>
                      </a:r>
                      <a:r>
                        <a:rPr lang="en-US" sz="1400" dirty="0" smtClean="0">
                          <a:effectLst/>
                        </a:rPr>
                        <a:t>Not eligible for AS award</a:t>
                      </a:r>
                    </a:p>
                    <a:p>
                      <a:pPr marL="0" marR="0">
                        <a:lnSpc>
                          <a:spcPct val="107000"/>
                        </a:lnSpc>
                        <a:spcBef>
                          <a:spcPts val="0"/>
                        </a:spcBef>
                        <a:spcAft>
                          <a:spcPts val="0"/>
                        </a:spcAft>
                      </a:pPr>
                      <a:r>
                        <a:rPr lang="en-US" sz="1400" kern="1200" dirty="0" smtClean="0">
                          <a:solidFill>
                            <a:schemeClr val="dk1"/>
                          </a:solidFill>
                          <a:effectLst/>
                          <a:latin typeface="+mn-lt"/>
                          <a:ea typeface="+mn-ea"/>
                          <a:cs typeface="+mn-cs"/>
                        </a:rPr>
                        <a:t>QSE may appropriately set LSL and HSL to reflect operating limits</a:t>
                      </a:r>
                      <a:endParaRPr lang="en-US" sz="1400" kern="1200" dirty="0">
                        <a:solidFill>
                          <a:schemeClr val="dk1"/>
                        </a:solidFill>
                        <a:effectLst/>
                        <a:latin typeface="+mn-lt"/>
                        <a:ea typeface="+mn-ea"/>
                        <a:cs typeface="+mn-cs"/>
                      </a:endParaRPr>
                    </a:p>
                  </a:txBody>
                  <a:tcPr marL="61359" marR="61359" marT="0" marB="0"/>
                </a:tc>
              </a:tr>
              <a:tr h="205625">
                <a:tc>
                  <a:txBody>
                    <a:bodyPr/>
                    <a:lstStyle/>
                    <a:p>
                      <a:pPr marL="0" marR="0">
                        <a:lnSpc>
                          <a:spcPct val="107000"/>
                        </a:lnSpc>
                        <a:spcBef>
                          <a:spcPts val="0"/>
                        </a:spcBef>
                        <a:spcAft>
                          <a:spcPts val="0"/>
                        </a:spcAft>
                      </a:pPr>
                      <a:r>
                        <a:rPr lang="en-US" sz="1400" dirty="0">
                          <a:effectLst/>
                        </a:rPr>
                        <a:t>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Not available for energy or AS awards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91543">
                <a:tc>
                  <a:txBody>
                    <a:bodyPr/>
                    <a:lstStyle/>
                    <a:p>
                      <a:pPr marL="0" marR="0">
                        <a:lnSpc>
                          <a:spcPct val="107000"/>
                        </a:lnSpc>
                        <a:spcBef>
                          <a:spcPts val="0"/>
                        </a:spcBef>
                        <a:spcAft>
                          <a:spcPts val="0"/>
                        </a:spcAft>
                      </a:pPr>
                      <a:r>
                        <a:rPr lang="en-US" sz="1400">
                          <a:effectLst/>
                        </a:rPr>
                        <a:t>EMR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Not available for energy or AS awards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340550">
                <a:tc>
                  <a:txBody>
                    <a:bodyPr/>
                    <a:lstStyle/>
                    <a:p>
                      <a:pPr marL="0" marR="0">
                        <a:lnSpc>
                          <a:spcPct val="107000"/>
                        </a:lnSpc>
                        <a:spcBef>
                          <a:spcPts val="0"/>
                        </a:spcBef>
                        <a:spcAft>
                          <a:spcPts val="0"/>
                        </a:spcAft>
                      </a:pPr>
                      <a:r>
                        <a:rPr lang="en-US" sz="1400">
                          <a:effectLst/>
                        </a:rPr>
                        <a:t>STARTUP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smtClean="0">
                          <a:effectLst/>
                        </a:rPr>
                        <a:t>Energy participation same as today.  Cannot be awarded AS (BP=telMW+5*</a:t>
                      </a:r>
                      <a:r>
                        <a:rPr lang="en-US" sz="1400" dirty="0" err="1" smtClean="0">
                          <a:effectLst/>
                        </a:rPr>
                        <a:t>RRup</a:t>
                      </a:r>
                      <a:r>
                        <a:rPr lang="en-US" sz="1400" dirty="0" smtClean="0">
                          <a:effectLst/>
                        </a:rPr>
                        <a:t>)</a:t>
                      </a:r>
                    </a:p>
                    <a:p>
                      <a:pPr marL="0" marR="0">
                        <a:lnSpc>
                          <a:spcPct val="107000"/>
                        </a:lnSpc>
                        <a:spcBef>
                          <a:spcPts val="0"/>
                        </a:spcBef>
                        <a:spcAft>
                          <a:spcPts val="0"/>
                        </a:spcAft>
                      </a:pPr>
                      <a:r>
                        <a:rPr lang="en-US" sz="1400" dirty="0" smtClean="0">
                          <a:effectLst/>
                          <a:latin typeface="+mn-lt"/>
                          <a:ea typeface="Calibri" panose="020F0502020204030204" pitchFamily="34" charset="0"/>
                          <a:cs typeface="Times New Roman" panose="02020603050405020304" pitchFamily="18" charset="0"/>
                        </a:rPr>
                        <a:t>Exception is when OFF Resource deployed for Non-Spin and OFFQS awarded BP&gt;0</a:t>
                      </a:r>
                      <a:endParaRPr lang="en-US" sz="1100" dirty="0">
                        <a:effectLst/>
                        <a:latin typeface="+mn-lt"/>
                        <a:ea typeface="Calibri" panose="020F0502020204030204" pitchFamily="34" charset="0"/>
                        <a:cs typeface="Times New Roman" panose="02020603050405020304" pitchFamily="18" charset="0"/>
                      </a:endParaRPr>
                    </a:p>
                  </a:txBody>
                  <a:tcPr marL="61359" marR="61359" marT="0" marB="0"/>
                </a:tc>
              </a:tr>
              <a:tr h="205625">
                <a:tc>
                  <a:txBody>
                    <a:bodyPr/>
                    <a:lstStyle/>
                    <a:p>
                      <a:pPr marL="0" marR="0">
                        <a:lnSpc>
                          <a:spcPct val="107000"/>
                        </a:lnSpc>
                        <a:spcBef>
                          <a:spcPts val="0"/>
                        </a:spcBef>
                        <a:spcAft>
                          <a:spcPts val="0"/>
                        </a:spcAft>
                      </a:pPr>
                      <a:r>
                        <a:rPr lang="en-US" sz="1400">
                          <a:effectLst/>
                        </a:rPr>
                        <a:t>SHUTDOWN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mn-lt"/>
                        </a:rPr>
                        <a:t>Energy participation same as today.  Cannot be awarded </a:t>
                      </a:r>
                      <a:r>
                        <a:rPr lang="en-US" sz="1400" dirty="0" smtClean="0">
                          <a:effectLst/>
                          <a:latin typeface="+mn-lt"/>
                        </a:rPr>
                        <a:t>AS (BP=telMW-5*</a:t>
                      </a:r>
                      <a:r>
                        <a:rPr lang="en-US" sz="1400" dirty="0" err="1" smtClean="0">
                          <a:effectLst/>
                          <a:latin typeface="+mn-lt"/>
                        </a:rPr>
                        <a:t>RRdn</a:t>
                      </a:r>
                      <a:r>
                        <a:rPr lang="en-US" sz="1400" dirty="0" smtClean="0">
                          <a:effectLst/>
                          <a:latin typeface="+mn-lt"/>
                        </a:rPr>
                        <a:t>)</a:t>
                      </a:r>
                      <a:endParaRPr lang="en-US" sz="1400" dirty="0" smtClean="0">
                        <a:effectLst/>
                        <a:latin typeface="+mn-lt"/>
                        <a:ea typeface="Calibri" panose="020F0502020204030204" pitchFamily="34" charset="0"/>
                        <a:cs typeface="Times New Roman" panose="02020603050405020304" pitchFamily="18" charset="0"/>
                      </a:endParaRPr>
                    </a:p>
                  </a:txBody>
                  <a:tcPr marL="61359" marR="61359" marT="0" marB="0"/>
                </a:tc>
              </a:tr>
              <a:tr h="205625">
                <a:tc>
                  <a:txBody>
                    <a:bodyPr/>
                    <a:lstStyle/>
                    <a:p>
                      <a:pPr marL="0" marR="0">
                        <a:lnSpc>
                          <a:spcPct val="107000"/>
                        </a:lnSpc>
                        <a:spcBef>
                          <a:spcPts val="0"/>
                        </a:spcBef>
                        <a:spcAft>
                          <a:spcPts val="0"/>
                        </a:spcAft>
                      </a:pPr>
                      <a:r>
                        <a:rPr lang="en-US" sz="1400">
                          <a:effectLst/>
                        </a:rPr>
                        <a:t>EMRSWGR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Not available for energy or AS awards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bl>
          </a:graphicData>
        </a:graphic>
      </p:graphicFrame>
    </p:spTree>
    <p:extLst>
      <p:ext uri="{BB962C8B-B14F-4D97-AF65-F5344CB8AC3E}">
        <p14:creationId xmlns:p14="http://schemas.microsoft.com/office/powerpoint/2010/main" val="2941848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ERRATA: July 12</a:t>
            </a:r>
            <a:r>
              <a:rPr lang="en-US" baseline="30000" dirty="0" smtClean="0"/>
              <a:t>th</a:t>
            </a:r>
            <a:r>
              <a:rPr lang="en-US" dirty="0" smtClean="0"/>
              <a:t> Posting of KP1.3 Constraint Examples</a:t>
            </a:r>
            <a:endParaRPr lang="en-US" dirty="0"/>
          </a:p>
        </p:txBody>
      </p:sp>
      <p:sp>
        <p:nvSpPr>
          <p:cNvPr id="3" name="Content Placeholder 2"/>
          <p:cNvSpPr>
            <a:spLocks noGrp="1"/>
          </p:cNvSpPr>
          <p:nvPr>
            <p:ph idx="1"/>
          </p:nvPr>
        </p:nvSpPr>
        <p:spPr>
          <a:xfrm>
            <a:off x="342900" y="872716"/>
            <a:ext cx="8534400" cy="5292588"/>
          </a:xfrm>
        </p:spPr>
        <p:txBody>
          <a:bodyPr/>
          <a:lstStyle/>
          <a:p>
            <a:pPr>
              <a:spcBef>
                <a:spcPts val="400"/>
              </a:spcBef>
              <a:spcAft>
                <a:spcPts val="400"/>
              </a:spcAft>
            </a:pPr>
            <a:r>
              <a:rPr lang="en-US" sz="1800" dirty="0">
                <a:solidFill>
                  <a:schemeClr val="tx2"/>
                </a:solidFill>
              </a:rPr>
              <a:t>KP1.3 PowerPoint presentation </a:t>
            </a:r>
            <a:r>
              <a:rPr lang="en-US" sz="1800" dirty="0" smtClean="0">
                <a:solidFill>
                  <a:schemeClr val="tx2"/>
                </a:solidFill>
              </a:rPr>
              <a:t>corrected </a:t>
            </a:r>
            <a:r>
              <a:rPr lang="en-US" sz="1800" dirty="0">
                <a:solidFill>
                  <a:schemeClr val="tx2"/>
                </a:solidFill>
              </a:rPr>
              <a:t>and reposted to </a:t>
            </a:r>
            <a:r>
              <a:rPr lang="en-US" sz="1800" dirty="0" smtClean="0">
                <a:solidFill>
                  <a:schemeClr val="tx2"/>
                </a:solidFill>
              </a:rPr>
              <a:t>July 12</a:t>
            </a:r>
            <a:r>
              <a:rPr lang="en-US" sz="1800" baseline="30000" dirty="0" smtClean="0">
                <a:solidFill>
                  <a:schemeClr val="tx2"/>
                </a:solidFill>
              </a:rPr>
              <a:t>th</a:t>
            </a:r>
            <a:r>
              <a:rPr lang="en-US" sz="1800" dirty="0" smtClean="0">
                <a:solidFill>
                  <a:schemeClr val="tx2"/>
                </a:solidFill>
              </a:rPr>
              <a:t> RTCTF meeting page:</a:t>
            </a:r>
          </a:p>
          <a:p>
            <a:pPr marL="0" indent="0">
              <a:spcBef>
                <a:spcPts val="400"/>
              </a:spcBef>
              <a:spcAft>
                <a:spcPts val="400"/>
              </a:spcAft>
              <a:buNone/>
            </a:pPr>
            <a:r>
              <a:rPr lang="en-US" sz="1800" dirty="0" smtClean="0">
                <a:solidFill>
                  <a:schemeClr val="tx2"/>
                </a:solidFill>
              </a:rPr>
              <a:t> </a:t>
            </a:r>
          </a:p>
          <a:p>
            <a:pPr marL="0" indent="0">
              <a:spcBef>
                <a:spcPts val="400"/>
              </a:spcBef>
              <a:spcAft>
                <a:spcPts val="400"/>
              </a:spcAft>
              <a:buNone/>
            </a:pPr>
            <a:r>
              <a:rPr lang="en-US" sz="1800" dirty="0">
                <a:solidFill>
                  <a:schemeClr val="tx2"/>
                </a:solidFill>
                <a:hlinkClick r:id="rId2"/>
              </a:rPr>
              <a:t>http://</a:t>
            </a:r>
            <a:r>
              <a:rPr lang="en-US" sz="1800" dirty="0" smtClean="0">
                <a:solidFill>
                  <a:schemeClr val="tx2"/>
                </a:solidFill>
                <a:hlinkClick r:id="rId2"/>
              </a:rPr>
              <a:t>www.ercot.com/content/wcm/key_documents_lists/180266/KP_1.3_Contraints_Examples-corrected_examples.pptx</a:t>
            </a:r>
            <a:endParaRPr lang="en-US" sz="1800" dirty="0" smtClean="0">
              <a:solidFill>
                <a:schemeClr val="tx2"/>
              </a:solidFill>
            </a:endParaRPr>
          </a:p>
          <a:p>
            <a:pPr marL="0" indent="0">
              <a:spcBef>
                <a:spcPts val="400"/>
              </a:spcBef>
              <a:spcAft>
                <a:spcPts val="400"/>
              </a:spcAft>
              <a:buNone/>
            </a:pPr>
            <a:endParaRPr lang="en-US" sz="1800" dirty="0">
              <a:solidFill>
                <a:schemeClr val="tx2"/>
              </a:solidFill>
            </a:endParaRPr>
          </a:p>
          <a:p>
            <a:pPr lvl="1">
              <a:spcBef>
                <a:spcPts val="400"/>
              </a:spcBef>
              <a:spcAft>
                <a:spcPts val="400"/>
              </a:spcAft>
            </a:pPr>
            <a:r>
              <a:rPr lang="en-US" sz="1600" dirty="0" smtClean="0">
                <a:solidFill>
                  <a:schemeClr val="tx2"/>
                </a:solidFill>
              </a:rPr>
              <a:t>Example 3 and Example 6 results corrected</a:t>
            </a:r>
            <a:endParaRPr lang="en-US" sz="16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780275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1500"/>
          </a:xfrm>
        </p:spPr>
        <p:txBody>
          <a:bodyPr/>
          <a:lstStyle/>
          <a:p>
            <a:r>
              <a:rPr lang="en-US" dirty="0" smtClean="0"/>
              <a:t>Review Use of Generation Resource Statuses under RTC</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3398632832"/>
              </p:ext>
            </p:extLst>
          </p:nvPr>
        </p:nvGraphicFramePr>
        <p:xfrm>
          <a:off x="156029" y="1589759"/>
          <a:ext cx="8458200" cy="1728409"/>
        </p:xfrm>
        <a:graphic>
          <a:graphicData uri="http://schemas.openxmlformats.org/drawingml/2006/table">
            <a:tbl>
              <a:tblPr firstRow="1" firstCol="1" bandRow="1">
                <a:tableStyleId>{5C22544A-7EE6-4342-B048-85BDC9FD1C3A}</a:tableStyleId>
              </a:tblPr>
              <a:tblGrid>
                <a:gridCol w="1416257"/>
                <a:gridCol w="7041943"/>
              </a:tblGrid>
              <a:tr h="205625">
                <a:tc>
                  <a:txBody>
                    <a:bodyPr/>
                    <a:lstStyle/>
                    <a:p>
                      <a:pPr marL="0" marR="0">
                        <a:lnSpc>
                          <a:spcPct val="107000"/>
                        </a:lnSpc>
                        <a:spcBef>
                          <a:spcPts val="0"/>
                        </a:spcBef>
                        <a:spcAft>
                          <a:spcPts val="0"/>
                        </a:spcAft>
                      </a:pPr>
                      <a:r>
                        <a:rPr lang="en-US" sz="1400" dirty="0">
                          <a:effectLst/>
                        </a:rPr>
                        <a:t>Resource 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800" dirty="0" smtClean="0">
                          <a:solidFill>
                            <a:srgbClr val="FFD100"/>
                          </a:solidFill>
                          <a:effectLst/>
                        </a:rPr>
                        <a:t>Proposal to remove</a:t>
                      </a:r>
                      <a:r>
                        <a:rPr lang="en-US" sz="1800" baseline="0" dirty="0" smtClean="0">
                          <a:solidFill>
                            <a:srgbClr val="FFD100"/>
                          </a:solidFill>
                          <a:effectLst/>
                        </a:rPr>
                        <a:t> the following Generation Resource Status under RTC</a:t>
                      </a:r>
                      <a:endParaRPr lang="en-US" sz="1400" dirty="0">
                        <a:solidFill>
                          <a:srgbClr val="FFD1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05625">
                <a:tc>
                  <a:txBody>
                    <a:bodyPr/>
                    <a:lstStyle/>
                    <a:p>
                      <a:pPr marL="0" marR="0">
                        <a:lnSpc>
                          <a:spcPct val="107000"/>
                        </a:lnSpc>
                        <a:spcBef>
                          <a:spcPts val="0"/>
                        </a:spcBef>
                        <a:spcAft>
                          <a:spcPts val="0"/>
                        </a:spcAft>
                      </a:pPr>
                      <a:r>
                        <a:rPr lang="en-US" sz="1400" dirty="0">
                          <a:effectLst/>
                        </a:rPr>
                        <a:t>ONREG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Status no longer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05625">
                <a:tc>
                  <a:txBody>
                    <a:bodyPr/>
                    <a:lstStyle/>
                    <a:p>
                      <a:pPr marL="0" marR="0">
                        <a:lnSpc>
                          <a:spcPct val="107000"/>
                        </a:lnSpc>
                        <a:spcBef>
                          <a:spcPts val="0"/>
                        </a:spcBef>
                        <a:spcAft>
                          <a:spcPts val="0"/>
                        </a:spcAft>
                      </a:pPr>
                      <a:r>
                        <a:rPr lang="en-US" sz="1400" dirty="0">
                          <a:effectLst/>
                        </a:rPr>
                        <a:t>FRRSUP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a:effectLst/>
                        </a:rPr>
                        <a:t>Status no longer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05625">
                <a:tc>
                  <a:txBody>
                    <a:bodyPr/>
                    <a:lstStyle/>
                    <a:p>
                      <a:pPr marL="0" marR="0">
                        <a:lnSpc>
                          <a:spcPct val="107000"/>
                        </a:lnSpc>
                        <a:spcBef>
                          <a:spcPts val="0"/>
                        </a:spcBef>
                        <a:spcAft>
                          <a:spcPts val="0"/>
                        </a:spcAft>
                      </a:pPr>
                      <a:r>
                        <a:rPr lang="en-US" sz="1400" dirty="0">
                          <a:effectLst/>
                        </a:rPr>
                        <a:t>ONOSREG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Status no longer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05625">
                <a:tc>
                  <a:txBody>
                    <a:bodyPr/>
                    <a:lstStyle/>
                    <a:p>
                      <a:pPr marL="0" marR="0">
                        <a:lnSpc>
                          <a:spcPct val="107000"/>
                        </a:lnSpc>
                        <a:spcBef>
                          <a:spcPts val="0"/>
                        </a:spcBef>
                        <a:spcAft>
                          <a:spcPts val="0"/>
                        </a:spcAft>
                      </a:pPr>
                      <a:r>
                        <a:rPr lang="en-US" sz="1400">
                          <a:effectLst/>
                        </a:rPr>
                        <a:t>ONDSRREG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Status no longer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05625">
                <a:tc>
                  <a:txBody>
                    <a:bodyPr/>
                    <a:lstStyle/>
                    <a:p>
                      <a:pPr marL="0" marR="0">
                        <a:lnSpc>
                          <a:spcPct val="107000"/>
                        </a:lnSpc>
                        <a:spcBef>
                          <a:spcPts val="0"/>
                        </a:spcBef>
                        <a:spcAft>
                          <a:spcPts val="0"/>
                        </a:spcAft>
                      </a:pPr>
                      <a:r>
                        <a:rPr lang="en-US" sz="1400">
                          <a:effectLst/>
                        </a:rPr>
                        <a:t>OFFNS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400" dirty="0">
                          <a:effectLst/>
                        </a:rPr>
                        <a:t>Status no longer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bl>
          </a:graphicData>
        </a:graphic>
      </p:graphicFrame>
    </p:spTree>
    <p:extLst>
      <p:ext uri="{BB962C8B-B14F-4D97-AF65-F5344CB8AC3E}">
        <p14:creationId xmlns:p14="http://schemas.microsoft.com/office/powerpoint/2010/main" val="3159232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1500"/>
          </a:xfrm>
        </p:spPr>
        <p:txBody>
          <a:bodyPr/>
          <a:lstStyle/>
          <a:p>
            <a:r>
              <a:rPr lang="en-US" dirty="0" smtClean="0"/>
              <a:t>Review Use of Generation Resource Statuses under RTC</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7617477"/>
              </p:ext>
            </p:extLst>
          </p:nvPr>
        </p:nvGraphicFramePr>
        <p:xfrm>
          <a:off x="306196" y="815182"/>
          <a:ext cx="8458200" cy="4479545"/>
        </p:xfrm>
        <a:graphic>
          <a:graphicData uri="http://schemas.openxmlformats.org/drawingml/2006/table">
            <a:tbl>
              <a:tblPr firstRow="1" firstCol="1" bandRow="1">
                <a:tableStyleId>{5C22544A-7EE6-4342-B048-85BDC9FD1C3A}</a:tableStyleId>
              </a:tblPr>
              <a:tblGrid>
                <a:gridCol w="1519721"/>
                <a:gridCol w="6938479"/>
              </a:tblGrid>
              <a:tr h="205625">
                <a:tc>
                  <a:txBody>
                    <a:bodyPr/>
                    <a:lstStyle/>
                    <a:p>
                      <a:pPr marL="0" marR="0">
                        <a:lnSpc>
                          <a:spcPct val="107000"/>
                        </a:lnSpc>
                        <a:spcBef>
                          <a:spcPts val="0"/>
                        </a:spcBef>
                        <a:spcAft>
                          <a:spcPts val="0"/>
                        </a:spcAft>
                      </a:pPr>
                      <a:r>
                        <a:rPr lang="en-US" sz="1400" dirty="0">
                          <a:effectLst/>
                        </a:rPr>
                        <a:t>Resource 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nSpc>
                          <a:spcPct val="107000"/>
                        </a:lnSpc>
                        <a:spcBef>
                          <a:spcPts val="0"/>
                        </a:spcBef>
                        <a:spcAft>
                          <a:spcPts val="0"/>
                        </a:spcAft>
                      </a:pPr>
                      <a:r>
                        <a:rPr lang="en-US" sz="1800" dirty="0" smtClean="0">
                          <a:solidFill>
                            <a:srgbClr val="FFD100"/>
                          </a:solidFill>
                          <a:effectLst/>
                        </a:rPr>
                        <a:t>Needs more discussion:</a:t>
                      </a:r>
                      <a:endParaRPr lang="en-US" sz="1400" dirty="0">
                        <a:solidFill>
                          <a:srgbClr val="FFD1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436348">
                <a:tc>
                  <a:txBody>
                    <a:bodyPr/>
                    <a:lstStyle/>
                    <a:p>
                      <a:pPr marL="0" marR="0">
                        <a:lnSpc>
                          <a:spcPct val="107000"/>
                        </a:lnSpc>
                        <a:spcBef>
                          <a:spcPts val="0"/>
                        </a:spcBef>
                        <a:spcAft>
                          <a:spcPts val="0"/>
                        </a:spcAft>
                      </a:pPr>
                      <a:r>
                        <a:rPr lang="en-US" sz="1400" dirty="0">
                          <a:effectLst/>
                        </a:rPr>
                        <a:t>ONOS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gn="l">
                        <a:lnSpc>
                          <a:spcPct val="107000"/>
                        </a:lnSpc>
                        <a:spcBef>
                          <a:spcPts val="0"/>
                        </a:spcBef>
                        <a:spcAft>
                          <a:spcPts val="0"/>
                        </a:spcAft>
                      </a:pPr>
                      <a:r>
                        <a:rPr lang="en-US" sz="1400" dirty="0">
                          <a:effectLst/>
                        </a:rPr>
                        <a:t>Energy participation same as today. </a:t>
                      </a:r>
                      <a:r>
                        <a:rPr lang="en-US" sz="1400" dirty="0" smtClean="0">
                          <a:effectLst/>
                        </a:rPr>
                        <a:t>Today, </a:t>
                      </a:r>
                      <a:r>
                        <a:rPr lang="en-US" sz="1400" dirty="0" smtClean="0">
                          <a:effectLst/>
                        </a:rPr>
                        <a:t>can carry all AS products.</a:t>
                      </a:r>
                      <a:r>
                        <a:rPr lang="en-US" sz="1400" baseline="0" dirty="0" smtClean="0">
                          <a:effectLst/>
                        </a:rPr>
                        <a:t> What should be the case with RTC?</a:t>
                      </a:r>
                    </a:p>
                    <a:p>
                      <a:r>
                        <a:rPr lang="en-US" sz="1400" kern="1200" dirty="0" smtClean="0">
                          <a:solidFill>
                            <a:schemeClr val="dk1"/>
                          </a:solidFill>
                          <a:effectLst/>
                          <a:latin typeface="+mn-lt"/>
                          <a:ea typeface="+mn-ea"/>
                          <a:cs typeface="+mn-cs"/>
                        </a:rPr>
                        <a:t>Today, Resource with status of ONOS generally do not submit </a:t>
                      </a:r>
                      <a:r>
                        <a:rPr lang="en-US" sz="1400" kern="1200" dirty="0" err="1" smtClean="0">
                          <a:solidFill>
                            <a:schemeClr val="dk1"/>
                          </a:solidFill>
                          <a:effectLst/>
                          <a:latin typeface="+mn-lt"/>
                          <a:ea typeface="+mn-ea"/>
                          <a:cs typeface="+mn-cs"/>
                        </a:rPr>
                        <a:t>Inc</a:t>
                      </a:r>
                      <a:r>
                        <a:rPr lang="en-US" sz="1400" kern="1200" dirty="0" smtClean="0">
                          <a:solidFill>
                            <a:schemeClr val="dk1"/>
                          </a:solidFill>
                          <a:effectLst/>
                          <a:latin typeface="+mn-lt"/>
                          <a:ea typeface="+mn-ea"/>
                          <a:cs typeface="+mn-cs"/>
                        </a:rPr>
                        <a:t>/Dec EOC.</a:t>
                      </a:r>
                    </a:p>
                    <a:p>
                      <a:r>
                        <a:rPr lang="en-US" sz="1400" kern="1200" dirty="0" smtClean="0">
                          <a:solidFill>
                            <a:schemeClr val="dk1"/>
                          </a:solidFill>
                          <a:effectLst/>
                          <a:latin typeface="+mn-lt"/>
                          <a:ea typeface="+mn-ea"/>
                          <a:cs typeface="+mn-cs"/>
                        </a:rPr>
                        <a:t>Under RTC, if awarded ECRS, Non-Spin, RTC will hardly ever convert this capacity to energy due to economics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358660">
                <a:tc>
                  <a:txBody>
                    <a:bodyPr/>
                    <a:lstStyle/>
                    <a:p>
                      <a:pPr marL="0" marR="0">
                        <a:lnSpc>
                          <a:spcPct val="107000"/>
                        </a:lnSpc>
                        <a:spcBef>
                          <a:spcPts val="0"/>
                        </a:spcBef>
                        <a:spcAft>
                          <a:spcPts val="0"/>
                        </a:spcAft>
                      </a:pPr>
                      <a:r>
                        <a:rPr lang="en-US" sz="1400" dirty="0">
                          <a:effectLst/>
                        </a:rPr>
                        <a:t>ONDSR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gn="l">
                        <a:lnSpc>
                          <a:spcPct val="107000"/>
                        </a:lnSpc>
                        <a:spcBef>
                          <a:spcPts val="0"/>
                        </a:spcBef>
                        <a:spcAft>
                          <a:spcPts val="0"/>
                        </a:spcAft>
                      </a:pPr>
                      <a:r>
                        <a:rPr lang="en-US" sz="1400" dirty="0">
                          <a:effectLst/>
                        </a:rPr>
                        <a:t>Energy participation same as today. </a:t>
                      </a:r>
                      <a:r>
                        <a:rPr lang="en-US" sz="1400" dirty="0" smtClean="0">
                          <a:effectLst/>
                        </a:rPr>
                        <a:t>Todays can carry all AS products.</a:t>
                      </a:r>
                      <a:r>
                        <a:rPr lang="en-US" sz="1400" baseline="0" dirty="0" smtClean="0">
                          <a:effectLst/>
                        </a:rPr>
                        <a:t> What should be the case with RTC?</a:t>
                      </a:r>
                    </a:p>
                    <a:p>
                      <a:r>
                        <a:rPr lang="en-US" sz="1400" kern="1200" dirty="0" smtClean="0">
                          <a:solidFill>
                            <a:schemeClr val="dk1"/>
                          </a:solidFill>
                          <a:effectLst/>
                          <a:latin typeface="+mn-lt"/>
                          <a:ea typeface="+mn-ea"/>
                          <a:cs typeface="+mn-cs"/>
                        </a:rPr>
                        <a:t>There does not seem to be any Resource using this status</a:t>
                      </a:r>
                    </a:p>
                    <a:p>
                      <a:r>
                        <a:rPr lang="en-US" sz="1400" kern="1200" dirty="0" smtClean="0">
                          <a:solidFill>
                            <a:schemeClr val="dk1"/>
                          </a:solidFill>
                          <a:effectLst/>
                          <a:latin typeface="+mn-lt"/>
                          <a:ea typeface="+mn-ea"/>
                          <a:cs typeface="+mn-cs"/>
                        </a:rPr>
                        <a:t>Status no longer needed?</a:t>
                      </a:r>
                    </a:p>
                  </a:txBody>
                  <a:tcPr marL="61359" marR="61359" marT="0" marB="0"/>
                </a:tc>
              </a:tr>
              <a:tr h="205625">
                <a:tc>
                  <a:txBody>
                    <a:bodyPr/>
                    <a:lstStyle/>
                    <a:p>
                      <a:pPr marL="0" marR="0">
                        <a:lnSpc>
                          <a:spcPct val="107000"/>
                        </a:lnSpc>
                        <a:spcBef>
                          <a:spcPts val="0"/>
                        </a:spcBef>
                        <a:spcAft>
                          <a:spcPts val="0"/>
                        </a:spcAft>
                      </a:pPr>
                      <a:r>
                        <a:rPr lang="en-US" sz="1400" dirty="0">
                          <a:effectLst/>
                        </a:rPr>
                        <a:t>ONRR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gn="l">
                        <a:lnSpc>
                          <a:spcPct val="107000"/>
                        </a:lnSpc>
                        <a:spcBef>
                          <a:spcPts val="0"/>
                        </a:spcBef>
                        <a:spcAft>
                          <a:spcPts val="0"/>
                        </a:spcAft>
                      </a:pPr>
                      <a:r>
                        <a:rPr lang="en-US" sz="1400" kern="1200" dirty="0" smtClean="0">
                          <a:solidFill>
                            <a:schemeClr val="dk1"/>
                          </a:solidFill>
                          <a:effectLst/>
                          <a:latin typeface="+mn-lt"/>
                          <a:ea typeface="+mn-ea"/>
                          <a:cs typeface="+mn-cs"/>
                        </a:rPr>
                        <a:t>Hydro in Synchronous Condenser mode. Today, BP=</a:t>
                      </a:r>
                      <a:r>
                        <a:rPr lang="en-US" sz="1400" kern="1200" dirty="0" err="1" smtClean="0">
                          <a:solidFill>
                            <a:schemeClr val="dk1"/>
                          </a:solidFill>
                          <a:effectLst/>
                          <a:latin typeface="+mn-lt"/>
                          <a:ea typeface="+mn-ea"/>
                          <a:cs typeface="+mn-cs"/>
                        </a:rPr>
                        <a:t>telMW</a:t>
                      </a:r>
                      <a:r>
                        <a:rPr lang="en-US" sz="1400" kern="1200" dirty="0" smtClean="0">
                          <a:solidFill>
                            <a:schemeClr val="dk1"/>
                          </a:solidFill>
                          <a:effectLst/>
                          <a:latin typeface="+mn-lt"/>
                          <a:ea typeface="+mn-ea"/>
                          <a:cs typeface="+mn-cs"/>
                        </a:rPr>
                        <a:t>. Under RTC, setting BP=</a:t>
                      </a:r>
                      <a:r>
                        <a:rPr lang="en-US" sz="1400" kern="1200" dirty="0" err="1" smtClean="0">
                          <a:solidFill>
                            <a:schemeClr val="dk1"/>
                          </a:solidFill>
                          <a:effectLst/>
                          <a:latin typeface="+mn-lt"/>
                          <a:ea typeface="+mn-ea"/>
                          <a:cs typeface="+mn-cs"/>
                        </a:rPr>
                        <a:t>telMW</a:t>
                      </a:r>
                      <a:r>
                        <a:rPr lang="en-US" sz="1400" kern="1200" dirty="0" smtClean="0">
                          <a:solidFill>
                            <a:schemeClr val="dk1"/>
                          </a:solidFill>
                          <a:effectLst/>
                          <a:latin typeface="+mn-lt"/>
                          <a:ea typeface="+mn-ea"/>
                          <a:cs typeface="+mn-cs"/>
                        </a:rPr>
                        <a:t>, i.e.; RTC does not dispatch Resource for energy, allows for Resource </a:t>
                      </a:r>
                      <a:r>
                        <a:rPr lang="en-US" sz="1400" kern="1200" dirty="0" smtClean="0">
                          <a:solidFill>
                            <a:schemeClr val="dk1"/>
                          </a:solidFill>
                          <a:effectLst/>
                          <a:latin typeface="+mn-lt"/>
                          <a:ea typeface="+mn-ea"/>
                          <a:cs typeface="+mn-cs"/>
                        </a:rPr>
                        <a:t>to </a:t>
                      </a:r>
                      <a:r>
                        <a:rPr lang="en-US" sz="1400" kern="1200" dirty="0" smtClean="0">
                          <a:solidFill>
                            <a:schemeClr val="dk1"/>
                          </a:solidFill>
                          <a:effectLst/>
                          <a:latin typeface="+mn-lt"/>
                          <a:ea typeface="+mn-ea"/>
                          <a:cs typeface="+mn-cs"/>
                        </a:rPr>
                        <a:t>be awarded RRS-PFR, however more discussion required if Resource wishes to participate in ECRS to determine how capacity awarded ECRS will be converted to energy if RTC cannot dispatch.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83095">
                <a:tc>
                  <a:txBody>
                    <a:bodyPr/>
                    <a:lstStyle/>
                    <a:p>
                      <a:pPr marL="0" marR="0">
                        <a:lnSpc>
                          <a:spcPct val="107000"/>
                        </a:lnSpc>
                        <a:spcBef>
                          <a:spcPts val="0"/>
                        </a:spcBef>
                        <a:spcAft>
                          <a:spcPts val="0"/>
                        </a:spcAft>
                      </a:pPr>
                      <a:r>
                        <a:rPr lang="en-US" sz="1400" dirty="0">
                          <a:effectLst/>
                        </a:rPr>
                        <a:t>ONECRS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gn="l">
                        <a:lnSpc>
                          <a:spcPct val="107000"/>
                        </a:lnSpc>
                        <a:spcBef>
                          <a:spcPts val="0"/>
                        </a:spcBef>
                        <a:spcAft>
                          <a:spcPts val="0"/>
                        </a:spcAft>
                      </a:pPr>
                      <a:r>
                        <a:rPr lang="en-US" sz="1400" kern="1200" dirty="0" smtClean="0">
                          <a:solidFill>
                            <a:schemeClr val="dk1"/>
                          </a:solidFill>
                          <a:effectLst/>
                          <a:latin typeface="+mn-lt"/>
                          <a:ea typeface="+mn-ea"/>
                          <a:cs typeface="+mn-cs"/>
                        </a:rPr>
                        <a:t>Hydro in Synchronous Condenser mode. See notes on ONRR. More discussion required on both energy and AS participation. How is ECRS awarded capacity converted to energy?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205625">
                <a:tc>
                  <a:txBody>
                    <a:bodyPr/>
                    <a:lstStyle/>
                    <a:p>
                      <a:pPr marL="0" marR="0">
                        <a:lnSpc>
                          <a:spcPct val="107000"/>
                        </a:lnSpc>
                        <a:spcBef>
                          <a:spcPts val="0"/>
                        </a:spcBef>
                        <a:spcAft>
                          <a:spcPts val="0"/>
                        </a:spcAft>
                      </a:pPr>
                      <a:r>
                        <a:rPr lang="en-US" sz="1400" dirty="0">
                          <a:effectLst/>
                        </a:rPr>
                        <a:t>ONFFRRRS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algn="l">
                        <a:lnSpc>
                          <a:spcPct val="107000"/>
                        </a:lnSpc>
                        <a:spcBef>
                          <a:spcPts val="0"/>
                        </a:spcBef>
                        <a:spcAft>
                          <a:spcPts val="0"/>
                        </a:spcAft>
                      </a:pPr>
                      <a:r>
                        <a:rPr lang="en-US" sz="1400" kern="1200" dirty="0" smtClean="0">
                          <a:solidFill>
                            <a:schemeClr val="dk1"/>
                          </a:solidFill>
                          <a:effectLst/>
                          <a:latin typeface="+mn-lt"/>
                          <a:ea typeface="+mn-ea"/>
                          <a:cs typeface="+mn-cs"/>
                        </a:rPr>
                        <a:t>Status no longer needed ? Replace with 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bl>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spTree>
    <p:extLst>
      <p:ext uri="{BB962C8B-B14F-4D97-AF65-F5344CB8AC3E}">
        <p14:creationId xmlns:p14="http://schemas.microsoft.com/office/powerpoint/2010/main" val="725267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1500"/>
          </a:xfrm>
        </p:spPr>
        <p:txBody>
          <a:bodyPr/>
          <a:lstStyle/>
          <a:p>
            <a:r>
              <a:rPr lang="en-US" dirty="0" smtClean="0"/>
              <a:t>Review Use of Load Resource Statuses under RTC</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3263597"/>
              </p:ext>
            </p:extLst>
          </p:nvPr>
        </p:nvGraphicFramePr>
        <p:xfrm>
          <a:off x="381000" y="1052736"/>
          <a:ext cx="7416824" cy="3272282"/>
        </p:xfrm>
        <a:graphic>
          <a:graphicData uri="http://schemas.openxmlformats.org/drawingml/2006/table">
            <a:tbl>
              <a:tblPr firstRow="1" firstCol="1" bandRow="1">
                <a:tableStyleId>{5C22544A-7EE6-4342-B048-85BDC9FD1C3A}</a:tableStyleId>
              </a:tblPr>
              <a:tblGrid>
                <a:gridCol w="1674767"/>
                <a:gridCol w="5742057"/>
              </a:tblGrid>
              <a:tr h="369229">
                <a:tc>
                  <a:txBody>
                    <a:bodyPr/>
                    <a:lstStyle/>
                    <a:p>
                      <a:pPr marL="0" marR="0">
                        <a:lnSpc>
                          <a:spcPct val="107000"/>
                        </a:lnSpc>
                        <a:spcBef>
                          <a:spcPts val="0"/>
                        </a:spcBef>
                        <a:spcAft>
                          <a:spcPts val="0"/>
                        </a:spcAft>
                      </a:pPr>
                      <a:r>
                        <a:rPr lang="en-US" sz="1400" dirty="0">
                          <a:effectLst/>
                        </a:rPr>
                        <a:t>Resource 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smtClean="0">
                          <a:solidFill>
                            <a:srgbClr val="FFD100"/>
                          </a:solidFill>
                          <a:effectLst/>
                          <a:latin typeface="+mn-lt"/>
                          <a:ea typeface="+mn-ea"/>
                          <a:cs typeface="+mn-cs"/>
                        </a:rPr>
                        <a:t>Proposed</a:t>
                      </a:r>
                      <a:r>
                        <a:rPr lang="en-US" sz="1800" baseline="0" dirty="0" smtClean="0">
                          <a:solidFill>
                            <a:srgbClr val="FFD100"/>
                          </a:solidFill>
                          <a:effectLst/>
                          <a:latin typeface="+mn-lt"/>
                          <a:ea typeface="+mn-ea"/>
                          <a:cs typeface="+mn-cs"/>
                        </a:rPr>
                        <a:t> use of Load Resource Status under RTC</a:t>
                      </a:r>
                      <a:endParaRPr lang="en-US" sz="1400" dirty="0" smtClean="0">
                        <a:solidFill>
                          <a:srgbClr val="FFD1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59" marR="61359" marT="0" marB="0"/>
                </a:tc>
              </a:tr>
              <a:tr h="31657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latin typeface="+mn-lt"/>
                        </a:rPr>
                        <a:t>ONRL</a:t>
                      </a:r>
                      <a:endParaRPr lang="en-US" sz="140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latin typeface="+mn-lt"/>
                        </a:rPr>
                        <a:t>Replace with ON</a:t>
                      </a:r>
                      <a:endParaRPr lang="en-US" sz="1400"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dirty="0" smtClean="0">
                        <a:effectLst/>
                        <a:latin typeface="+mn-lt"/>
                        <a:ea typeface="Calibri" panose="020F0502020204030204" pitchFamily="34" charset="0"/>
                        <a:cs typeface="Times New Roman" panose="02020603050405020304" pitchFamily="18" charset="0"/>
                      </a:endParaRPr>
                    </a:p>
                  </a:txBody>
                  <a:tcPr marL="68580" marR="68580" marT="0" marB="0"/>
                </a:tc>
              </a:tr>
              <a:tr h="31657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smtClean="0">
                          <a:solidFill>
                            <a:schemeClr val="lt1"/>
                          </a:solidFill>
                          <a:effectLst/>
                          <a:latin typeface="+mn-lt"/>
                          <a:ea typeface="+mn-ea"/>
                          <a:cs typeface="+mn-cs"/>
                        </a:rPr>
                        <a:t>ONRGL</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Replace with ON</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6733">
                <a:tc>
                  <a:txBody>
                    <a:bodyPr/>
                    <a:lstStyle/>
                    <a:p>
                      <a:pPr marL="0" marR="0">
                        <a:lnSpc>
                          <a:spcPct val="107000"/>
                        </a:lnSpc>
                        <a:spcBef>
                          <a:spcPts val="0"/>
                        </a:spcBef>
                        <a:spcAft>
                          <a:spcPts val="0"/>
                        </a:spcAft>
                      </a:pPr>
                      <a:r>
                        <a:rPr lang="en-US" sz="1400" dirty="0">
                          <a:effectLst/>
                        </a:rPr>
                        <a:t>ONCLR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Replace with ON. Similar to GR with ON 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marL="0" marR="0">
                        <a:lnSpc>
                          <a:spcPct val="107000"/>
                        </a:lnSpc>
                        <a:spcBef>
                          <a:spcPts val="0"/>
                        </a:spcBef>
                        <a:spcAft>
                          <a:spcPts val="0"/>
                        </a:spcAft>
                      </a:pPr>
                      <a:r>
                        <a:rPr lang="en-US" sz="1400" dirty="0">
                          <a:effectLst/>
                        </a:rPr>
                        <a:t>ONECL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Replace with 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marL="0" marR="0">
                        <a:lnSpc>
                          <a:spcPct val="107000"/>
                        </a:lnSpc>
                        <a:spcBef>
                          <a:spcPts val="0"/>
                        </a:spcBef>
                        <a:spcAft>
                          <a:spcPts val="0"/>
                        </a:spcAft>
                      </a:pPr>
                      <a:r>
                        <a:rPr lang="en-US" sz="1400" dirty="0">
                          <a:effectLst/>
                        </a:rPr>
                        <a:t>ONFFRRRSL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Replace with 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marL="0" marR="0">
                        <a:lnSpc>
                          <a:spcPct val="107000"/>
                        </a:lnSpc>
                        <a:spcBef>
                          <a:spcPts val="0"/>
                        </a:spcBef>
                        <a:spcAft>
                          <a:spcPts val="0"/>
                        </a:spcAft>
                      </a:pPr>
                      <a:r>
                        <a:rPr lang="en-US" sz="1400" dirty="0">
                          <a:effectLst/>
                        </a:rPr>
                        <a:t>OUT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Not available for energy or </a:t>
                      </a:r>
                      <a:r>
                        <a:rPr lang="en-US" sz="1400" dirty="0" smtClean="0">
                          <a:effectLst/>
                        </a:rPr>
                        <a:t>AS, already</a:t>
                      </a:r>
                      <a:r>
                        <a:rPr lang="en-US" sz="1400" baseline="0" dirty="0" smtClean="0">
                          <a:effectLst/>
                        </a:rPr>
                        <a:t> captured in Generation Resource statuses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marL="0" marR="0">
                        <a:lnSpc>
                          <a:spcPct val="107000"/>
                        </a:lnSpc>
                        <a:spcBef>
                          <a:spcPts val="0"/>
                        </a:spcBef>
                        <a:spcAft>
                          <a:spcPts val="0"/>
                        </a:spcAft>
                      </a:pPr>
                      <a:r>
                        <a:rPr lang="en-US" sz="1400" dirty="0">
                          <a:effectLst/>
                        </a:rPr>
                        <a:t>FRRSDN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Status no longer needed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marL="0" marR="0">
                        <a:lnSpc>
                          <a:spcPct val="107000"/>
                        </a:lnSpc>
                        <a:spcBef>
                          <a:spcPts val="0"/>
                        </a:spcBef>
                        <a:spcAft>
                          <a:spcPts val="0"/>
                        </a:spcAft>
                      </a:pPr>
                      <a:r>
                        <a:rPr lang="en-US" sz="1400">
                          <a:effectLst/>
                        </a:rPr>
                        <a:t>FRRSUP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Status no longer needed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467544" y="4653136"/>
            <a:ext cx="8028892" cy="1477328"/>
          </a:xfrm>
          <a:prstGeom prst="rect">
            <a:avLst/>
          </a:prstGeom>
          <a:noFill/>
        </p:spPr>
        <p:txBody>
          <a:bodyPr wrap="square" rtlCol="0">
            <a:spAutoFit/>
          </a:bodyPr>
          <a:lstStyle/>
          <a:p>
            <a:r>
              <a:rPr lang="en-US" b="1" dirty="0"/>
              <a:t>Feedback requested:</a:t>
            </a:r>
            <a:endParaRPr lang="en-US" dirty="0"/>
          </a:p>
          <a:p>
            <a:pPr lvl="0"/>
            <a:endParaRPr lang="en-US" b="1" dirty="0" smtClean="0"/>
          </a:p>
          <a:p>
            <a:pPr lvl="0"/>
            <a:r>
              <a:rPr lang="en-US" b="1" dirty="0" smtClean="0"/>
              <a:t>Please </a:t>
            </a:r>
            <a:r>
              <a:rPr lang="en-US" b="1" dirty="0"/>
              <a:t>review table of Resource status and ERCOT comments and provide feedback</a:t>
            </a:r>
            <a:endParaRPr lang="en-US" dirty="0"/>
          </a:p>
          <a:p>
            <a:endParaRPr lang="en-US" dirty="0"/>
          </a:p>
        </p:txBody>
      </p:sp>
    </p:spTree>
    <p:extLst>
      <p:ext uri="{BB962C8B-B14F-4D97-AF65-F5344CB8AC3E}">
        <p14:creationId xmlns:p14="http://schemas.microsoft.com/office/powerpoint/2010/main" val="1963708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Offer Structure</a:t>
            </a:r>
            <a:endParaRPr lang="en-US" dirty="0"/>
          </a:p>
        </p:txBody>
      </p:sp>
      <p:sp>
        <p:nvSpPr>
          <p:cNvPr id="3" name="Content Placeholder 2"/>
          <p:cNvSpPr>
            <a:spLocks noGrp="1"/>
          </p:cNvSpPr>
          <p:nvPr>
            <p:ph idx="1"/>
          </p:nvPr>
        </p:nvSpPr>
        <p:spPr>
          <a:xfrm>
            <a:off x="381000" y="908720"/>
            <a:ext cx="8534400" cy="5292588"/>
          </a:xfrm>
        </p:spPr>
        <p:txBody>
          <a:bodyPr/>
          <a:lstStyle/>
          <a:p>
            <a:pPr marL="457200" indent="-457200">
              <a:spcBef>
                <a:spcPts val="400"/>
              </a:spcBef>
              <a:spcAft>
                <a:spcPts val="400"/>
              </a:spcAft>
              <a:buFont typeface="+mj-lt"/>
              <a:buAutoNum type="alphaLcParenR"/>
            </a:pPr>
            <a:r>
              <a:rPr lang="en-US" dirty="0" smtClean="0">
                <a:solidFill>
                  <a:schemeClr val="tx2"/>
                </a:solidFill>
              </a:rPr>
              <a:t>On-Line Upward AS Offer: RegUp, RRS, ECRS, Non-Spin</a:t>
            </a:r>
          </a:p>
          <a:p>
            <a:pPr marL="800100" lvl="2" indent="0">
              <a:spcBef>
                <a:spcPts val="400"/>
              </a:spcBef>
              <a:spcAft>
                <a:spcPts val="400"/>
              </a:spcAft>
              <a:buNone/>
            </a:pPr>
            <a:r>
              <a:rPr lang="en-US" sz="1700" dirty="0" smtClean="0">
                <a:solidFill>
                  <a:schemeClr val="tx2"/>
                </a:solidFill>
              </a:rPr>
              <a:t>On-Line Generation Resource (</a:t>
            </a:r>
            <a:r>
              <a:rPr lang="en-US" sz="1700" dirty="0" err="1" smtClean="0">
                <a:solidFill>
                  <a:schemeClr val="tx2"/>
                </a:solidFill>
              </a:rPr>
              <a:t>RegUp,RRS</a:t>
            </a:r>
            <a:r>
              <a:rPr lang="en-US" sz="1700" dirty="0" smtClean="0">
                <a:solidFill>
                  <a:schemeClr val="tx2"/>
                </a:solidFill>
              </a:rPr>
              <a:t>-</a:t>
            </a:r>
            <a:r>
              <a:rPr lang="en-US" sz="1700" dirty="0" err="1" smtClean="0">
                <a:solidFill>
                  <a:schemeClr val="tx2"/>
                </a:solidFill>
              </a:rPr>
              <a:t>PFR,ECRS,Non</a:t>
            </a:r>
            <a:r>
              <a:rPr lang="en-US" sz="1700" dirty="0" smtClean="0">
                <a:solidFill>
                  <a:schemeClr val="tx2"/>
                </a:solidFill>
              </a:rPr>
              <a:t>-Spin)</a:t>
            </a:r>
          </a:p>
          <a:p>
            <a:pPr marL="800100" lvl="2" indent="0">
              <a:spcBef>
                <a:spcPts val="400"/>
              </a:spcBef>
              <a:spcAft>
                <a:spcPts val="400"/>
              </a:spcAft>
              <a:buNone/>
            </a:pPr>
            <a:r>
              <a:rPr lang="en-US" sz="1700" dirty="0" smtClean="0">
                <a:solidFill>
                  <a:schemeClr val="tx2"/>
                </a:solidFill>
              </a:rPr>
              <a:t>On-Line Controllable </a:t>
            </a:r>
            <a:r>
              <a:rPr lang="en-US" sz="1700" dirty="0">
                <a:solidFill>
                  <a:schemeClr val="tx2"/>
                </a:solidFill>
              </a:rPr>
              <a:t>Load </a:t>
            </a:r>
            <a:r>
              <a:rPr lang="en-US" sz="1700" dirty="0" smtClean="0">
                <a:solidFill>
                  <a:schemeClr val="tx2"/>
                </a:solidFill>
              </a:rPr>
              <a:t>Resource (</a:t>
            </a:r>
            <a:r>
              <a:rPr lang="en-US" sz="1700" dirty="0" err="1" smtClean="0">
                <a:solidFill>
                  <a:schemeClr val="tx2"/>
                </a:solidFill>
              </a:rPr>
              <a:t>RegUp,RRS</a:t>
            </a:r>
            <a:r>
              <a:rPr lang="en-US" sz="1700" dirty="0" smtClean="0">
                <a:solidFill>
                  <a:schemeClr val="tx2"/>
                </a:solidFill>
              </a:rPr>
              <a:t>-</a:t>
            </a:r>
            <a:r>
              <a:rPr lang="en-US" sz="1700" dirty="0" err="1" smtClean="0">
                <a:solidFill>
                  <a:schemeClr val="tx2"/>
                </a:solidFill>
              </a:rPr>
              <a:t>PFR,ECRS,Non</a:t>
            </a:r>
            <a:r>
              <a:rPr lang="en-US" sz="1700" dirty="0" smtClean="0">
                <a:solidFill>
                  <a:schemeClr val="tx2"/>
                </a:solidFill>
              </a:rPr>
              <a:t>-Spin</a:t>
            </a:r>
            <a:r>
              <a:rPr lang="en-US" sz="1700" dirty="0">
                <a:solidFill>
                  <a:schemeClr val="tx2"/>
                </a:solidFill>
              </a:rPr>
              <a:t>)</a:t>
            </a:r>
          </a:p>
          <a:p>
            <a:pPr marL="800100" lvl="2" indent="0">
              <a:spcBef>
                <a:spcPts val="400"/>
              </a:spcBef>
              <a:spcAft>
                <a:spcPts val="400"/>
              </a:spcAft>
              <a:buNone/>
            </a:pPr>
            <a:r>
              <a:rPr lang="en-US" sz="1700" dirty="0" smtClean="0">
                <a:solidFill>
                  <a:schemeClr val="tx2"/>
                </a:solidFill>
              </a:rPr>
              <a:t>UFR type Load Resource (RRS-BLK, ECRS-BLK)</a:t>
            </a:r>
          </a:p>
          <a:p>
            <a:pPr marL="800100" lvl="2" indent="0">
              <a:spcBef>
                <a:spcPts val="400"/>
              </a:spcBef>
              <a:spcAft>
                <a:spcPts val="400"/>
              </a:spcAft>
              <a:buNone/>
            </a:pPr>
            <a:r>
              <a:rPr lang="en-US" sz="1700" dirty="0" smtClean="0">
                <a:solidFill>
                  <a:schemeClr val="tx2"/>
                </a:solidFill>
              </a:rPr>
              <a:t>Fast Resources (RRS-FFR)</a:t>
            </a:r>
          </a:p>
          <a:p>
            <a:pPr marL="800100" lvl="2" indent="0">
              <a:spcBef>
                <a:spcPts val="400"/>
              </a:spcBef>
              <a:spcAft>
                <a:spcPts val="400"/>
              </a:spcAft>
              <a:buNone/>
            </a:pPr>
            <a:r>
              <a:rPr lang="en-US" sz="1600" dirty="0">
                <a:solidFill>
                  <a:schemeClr val="tx2"/>
                </a:solidFill>
              </a:rPr>
              <a:t>OFFQS Generation Resource (ECRS, Non-Spin) – co-optimized with Energy Offer Curve (EOC)</a:t>
            </a:r>
          </a:p>
          <a:p>
            <a:pPr marL="457200" indent="-457200">
              <a:spcBef>
                <a:spcPts val="400"/>
              </a:spcBef>
              <a:spcAft>
                <a:spcPts val="400"/>
              </a:spcAft>
              <a:buFont typeface="+mj-lt"/>
              <a:buAutoNum type="alphaLcParenR"/>
            </a:pPr>
            <a:endParaRPr lang="en-US" dirty="0" smtClean="0">
              <a:solidFill>
                <a:schemeClr val="tx2"/>
              </a:solidFill>
            </a:endParaRPr>
          </a:p>
          <a:p>
            <a:pPr marL="457200" indent="-457200">
              <a:spcBef>
                <a:spcPts val="400"/>
              </a:spcBef>
              <a:spcAft>
                <a:spcPts val="400"/>
              </a:spcAft>
              <a:buFont typeface="+mj-lt"/>
              <a:buAutoNum type="alphaLcParenR"/>
            </a:pPr>
            <a:r>
              <a:rPr lang="en-US" dirty="0" smtClean="0">
                <a:solidFill>
                  <a:schemeClr val="tx2"/>
                </a:solidFill>
              </a:rPr>
              <a:t>On-Line Down </a:t>
            </a:r>
            <a:r>
              <a:rPr lang="en-US" dirty="0">
                <a:solidFill>
                  <a:schemeClr val="tx2"/>
                </a:solidFill>
              </a:rPr>
              <a:t>AS Offer: </a:t>
            </a:r>
            <a:r>
              <a:rPr lang="en-US" dirty="0" err="1" smtClean="0">
                <a:solidFill>
                  <a:schemeClr val="tx2"/>
                </a:solidFill>
              </a:rPr>
              <a:t>RegDn</a:t>
            </a:r>
            <a:endParaRPr lang="en-US" dirty="0">
              <a:solidFill>
                <a:schemeClr val="tx2"/>
              </a:solidFill>
            </a:endParaRPr>
          </a:p>
          <a:p>
            <a:pPr marL="800100" lvl="2" indent="0">
              <a:spcBef>
                <a:spcPts val="400"/>
              </a:spcBef>
              <a:spcAft>
                <a:spcPts val="400"/>
              </a:spcAft>
              <a:buNone/>
            </a:pPr>
            <a:r>
              <a:rPr lang="en-US" sz="1700" dirty="0">
                <a:solidFill>
                  <a:schemeClr val="tx2"/>
                </a:solidFill>
              </a:rPr>
              <a:t>On-Line Generation </a:t>
            </a:r>
            <a:r>
              <a:rPr lang="en-US" sz="1700" dirty="0" smtClean="0">
                <a:solidFill>
                  <a:schemeClr val="tx2"/>
                </a:solidFill>
              </a:rPr>
              <a:t>Resource</a:t>
            </a:r>
          </a:p>
          <a:p>
            <a:pPr marL="800100" lvl="2" indent="0">
              <a:spcBef>
                <a:spcPts val="400"/>
              </a:spcBef>
              <a:spcAft>
                <a:spcPts val="400"/>
              </a:spcAft>
              <a:buNone/>
            </a:pPr>
            <a:r>
              <a:rPr lang="en-US" sz="1700" dirty="0" smtClean="0">
                <a:solidFill>
                  <a:schemeClr val="tx2"/>
                </a:solidFill>
              </a:rPr>
              <a:t>On-Line </a:t>
            </a:r>
            <a:r>
              <a:rPr lang="en-US" sz="1700" dirty="0">
                <a:solidFill>
                  <a:schemeClr val="tx2"/>
                </a:solidFill>
              </a:rPr>
              <a:t>Controllable Load </a:t>
            </a:r>
            <a:r>
              <a:rPr lang="en-US" sz="1700" dirty="0" smtClean="0">
                <a:solidFill>
                  <a:schemeClr val="tx2"/>
                </a:solidFill>
              </a:rPr>
              <a:t>Resource</a:t>
            </a:r>
            <a:endParaRPr lang="en-US" sz="1700" dirty="0">
              <a:solidFill>
                <a:schemeClr val="tx2"/>
              </a:solidFill>
            </a:endParaRPr>
          </a:p>
          <a:p>
            <a:pPr marL="457200" indent="-457200">
              <a:spcBef>
                <a:spcPts val="400"/>
              </a:spcBef>
              <a:spcAft>
                <a:spcPts val="400"/>
              </a:spcAft>
              <a:buFont typeface="+mj-lt"/>
              <a:buAutoNum type="alphaLcParenR"/>
            </a:pPr>
            <a:endParaRPr lang="en-US" dirty="0" smtClean="0">
              <a:solidFill>
                <a:schemeClr val="tx2"/>
              </a:solidFill>
            </a:endParaRPr>
          </a:p>
          <a:p>
            <a:pPr marL="457200" indent="-457200">
              <a:spcBef>
                <a:spcPts val="400"/>
              </a:spcBef>
              <a:spcAft>
                <a:spcPts val="400"/>
              </a:spcAft>
              <a:buFont typeface="+mj-lt"/>
              <a:buAutoNum type="alphaLcParenR"/>
            </a:pPr>
            <a:r>
              <a:rPr lang="en-US" dirty="0" smtClean="0">
                <a:solidFill>
                  <a:schemeClr val="tx2"/>
                </a:solidFill>
              </a:rPr>
              <a:t>Off-Line AS </a:t>
            </a:r>
            <a:r>
              <a:rPr lang="en-US" dirty="0">
                <a:solidFill>
                  <a:schemeClr val="tx2"/>
                </a:solidFill>
              </a:rPr>
              <a:t>Offer: </a:t>
            </a:r>
            <a:r>
              <a:rPr lang="en-US" dirty="0" smtClean="0">
                <a:solidFill>
                  <a:schemeClr val="tx2"/>
                </a:solidFill>
              </a:rPr>
              <a:t>ECRS, Non-Spin</a:t>
            </a:r>
            <a:endParaRPr lang="en-US" dirty="0">
              <a:solidFill>
                <a:schemeClr val="tx2"/>
              </a:solidFill>
            </a:endParaRPr>
          </a:p>
          <a:p>
            <a:pPr marL="800100" lvl="2" indent="0">
              <a:spcBef>
                <a:spcPts val="400"/>
              </a:spcBef>
              <a:spcAft>
                <a:spcPts val="400"/>
              </a:spcAft>
              <a:buNone/>
            </a:pPr>
            <a:r>
              <a:rPr lang="en-US" sz="1700" dirty="0" smtClean="0">
                <a:solidFill>
                  <a:schemeClr val="tx2"/>
                </a:solidFill>
              </a:rPr>
              <a:t>Off-Line Non-Spin qualified </a:t>
            </a:r>
            <a:r>
              <a:rPr lang="en-US" sz="1700" dirty="0">
                <a:solidFill>
                  <a:schemeClr val="tx2"/>
                </a:solidFill>
              </a:rPr>
              <a:t>Generation </a:t>
            </a:r>
            <a:r>
              <a:rPr lang="en-US" sz="1700" dirty="0" smtClean="0">
                <a:solidFill>
                  <a:schemeClr val="tx2"/>
                </a:solidFill>
              </a:rPr>
              <a:t>Resource (Non-Spin)</a:t>
            </a:r>
            <a:endParaRPr lang="en-US" sz="17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2780859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Upward AS Offer Structure And Constraints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6839551"/>
              </p:ext>
            </p:extLst>
          </p:nvPr>
        </p:nvGraphicFramePr>
        <p:xfrm>
          <a:off x="377908" y="814546"/>
          <a:ext cx="8534400" cy="2733040"/>
        </p:xfrm>
        <a:graphic>
          <a:graphicData uri="http://schemas.openxmlformats.org/drawingml/2006/table">
            <a:tbl>
              <a:tblPr firstRow="1" bandRow="1">
                <a:tableStyleId>{5C22544A-7EE6-4342-B048-85BDC9FD1C3A}</a:tableStyleId>
              </a:tblPr>
              <a:tblGrid>
                <a:gridCol w="1706880"/>
                <a:gridCol w="1706880"/>
                <a:gridCol w="1706880"/>
                <a:gridCol w="1706880"/>
                <a:gridCol w="1706880"/>
              </a:tblGrid>
              <a:tr h="370840">
                <a:tc>
                  <a:txBody>
                    <a:bodyPr/>
                    <a:lstStyle/>
                    <a:p>
                      <a:r>
                        <a:rPr lang="en-US" sz="1400" dirty="0" smtClean="0"/>
                        <a:t>AS Offer MW</a:t>
                      </a:r>
                    </a:p>
                    <a:p>
                      <a:r>
                        <a:rPr lang="en-US" sz="1400" dirty="0" smtClean="0"/>
                        <a:t>(up</a:t>
                      </a:r>
                      <a:r>
                        <a:rPr lang="en-US" sz="1400" baseline="0" dirty="0" smtClean="0"/>
                        <a:t> to 5 per Resource)</a:t>
                      </a:r>
                      <a:endParaRPr lang="en-US" sz="1400" dirty="0"/>
                    </a:p>
                  </a:txBody>
                  <a:tcPr/>
                </a:tc>
                <a:tc>
                  <a:txBody>
                    <a:bodyPr/>
                    <a:lstStyle/>
                    <a:p>
                      <a:r>
                        <a:rPr lang="en-US" sz="1400" dirty="0" smtClean="0"/>
                        <a:t>RegUp Price</a:t>
                      </a:r>
                    </a:p>
                    <a:p>
                      <a:r>
                        <a:rPr lang="en-US" sz="1400" dirty="0" smtClean="0"/>
                        <a:t>($/MW/h)</a:t>
                      </a:r>
                      <a:endParaRPr lang="en-US" sz="1400" dirty="0"/>
                    </a:p>
                  </a:txBody>
                  <a:tcPr/>
                </a:tc>
                <a:tc>
                  <a:txBody>
                    <a:bodyPr/>
                    <a:lstStyle/>
                    <a:p>
                      <a:r>
                        <a:rPr lang="en-US" sz="1400" dirty="0" smtClean="0"/>
                        <a:t>RRS Price</a:t>
                      </a:r>
                    </a:p>
                    <a:p>
                      <a:r>
                        <a:rPr lang="en-US" sz="1400" dirty="0" smtClean="0"/>
                        <a:t>($/MW/h)</a:t>
                      </a:r>
                    </a:p>
                    <a:p>
                      <a:endParaRPr lang="en-US" sz="1400" dirty="0"/>
                    </a:p>
                  </a:txBody>
                  <a:tcPr/>
                </a:tc>
                <a:tc>
                  <a:txBody>
                    <a:bodyPr/>
                    <a:lstStyle/>
                    <a:p>
                      <a:r>
                        <a:rPr lang="en-US" sz="1400" dirty="0" smtClean="0"/>
                        <a:t>ECRS Price</a:t>
                      </a:r>
                    </a:p>
                    <a:p>
                      <a:r>
                        <a:rPr lang="en-US" sz="1400" dirty="0" smtClean="0"/>
                        <a:t>($/MW/h)</a:t>
                      </a:r>
                    </a:p>
                  </a:txBody>
                  <a:tcPr/>
                </a:tc>
                <a:tc>
                  <a:txBody>
                    <a:bodyPr/>
                    <a:lstStyle/>
                    <a:p>
                      <a:r>
                        <a:rPr lang="en-US" sz="1400" dirty="0" smtClean="0"/>
                        <a:t>Non-Spin Price</a:t>
                      </a:r>
                    </a:p>
                    <a:p>
                      <a:r>
                        <a:rPr lang="en-US" sz="1400" dirty="0" smtClean="0"/>
                        <a:t>($/MW/h)</a:t>
                      </a:r>
                    </a:p>
                  </a:txBody>
                  <a:tcPr/>
                </a:tc>
              </a:tr>
              <a:tr h="370840">
                <a:tc>
                  <a:txBody>
                    <a:bodyPr/>
                    <a:lstStyle/>
                    <a:p>
                      <a:r>
                        <a:rPr lang="en-US" sz="1400" dirty="0" smtClean="0"/>
                        <a:t>AS</a:t>
                      </a:r>
                      <a:r>
                        <a:rPr lang="en-US" sz="1400" baseline="-25000" dirty="0" smtClean="0"/>
                        <a:t>MW</a:t>
                      </a:r>
                      <a:r>
                        <a:rPr lang="en-US" sz="1400" baseline="30000" dirty="0" smtClean="0"/>
                        <a:t>1</a:t>
                      </a:r>
                      <a:endParaRPr lang="en-US" sz="1400"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RegUp</a:t>
                      </a:r>
                      <a:r>
                        <a:rPr lang="en-US" sz="1400" baseline="-25000" dirty="0" smtClean="0"/>
                        <a:t>Price</a:t>
                      </a:r>
                      <a:r>
                        <a:rPr lang="en-US" sz="1400" baseline="30000" dirty="0" smtClean="0"/>
                        <a:t>1</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RRS</a:t>
                      </a:r>
                      <a:r>
                        <a:rPr lang="en-US" sz="1400" baseline="-25000" dirty="0" smtClean="0"/>
                        <a:t>Price</a:t>
                      </a:r>
                      <a:r>
                        <a:rPr lang="en-US" sz="1400" baseline="30000" dirty="0" smtClean="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ECRS</a:t>
                      </a:r>
                      <a:r>
                        <a:rPr lang="en-US" sz="1400" baseline="-25000" dirty="0" smtClean="0"/>
                        <a:t>Price</a:t>
                      </a:r>
                      <a:r>
                        <a:rPr lang="en-US" sz="1400" baseline="30000" dirty="0" smtClean="0"/>
                        <a:t>1</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Non-Spin</a:t>
                      </a:r>
                      <a:r>
                        <a:rPr lang="en-US" sz="1400" baseline="-25000" dirty="0" smtClean="0"/>
                        <a:t>Price</a:t>
                      </a:r>
                      <a:r>
                        <a:rPr lang="en-US" sz="1400" baseline="30000" dirty="0" smtClean="0"/>
                        <a:t>1</a:t>
                      </a:r>
                    </a:p>
                    <a:p>
                      <a:endParaRPr lang="en-US" sz="1400" dirty="0"/>
                    </a:p>
                  </a:txBody>
                  <a:tcPr/>
                </a:tc>
              </a:tr>
              <a:tr h="370840">
                <a:tc>
                  <a:txBody>
                    <a:bodyPr/>
                    <a:lstStyle/>
                    <a:p>
                      <a:r>
                        <a:rPr lang="en-US" sz="1400" dirty="0" smtClean="0"/>
                        <a:t>AS</a:t>
                      </a:r>
                      <a:r>
                        <a:rPr lang="en-US" sz="1400" baseline="-25000" dirty="0" smtClean="0"/>
                        <a:t>MW</a:t>
                      </a:r>
                      <a:r>
                        <a:rPr lang="en-US" sz="1400" baseline="30000" dirty="0" smtClean="0"/>
                        <a:t>2</a:t>
                      </a:r>
                      <a:endParaRPr lang="en-US" sz="1400"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RegUp</a:t>
                      </a:r>
                      <a:r>
                        <a:rPr lang="en-US" sz="1400" baseline="-25000" dirty="0" smtClean="0"/>
                        <a:t>Price</a:t>
                      </a:r>
                      <a:r>
                        <a:rPr lang="en-US" sz="1400" baseline="30000"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RRS</a:t>
                      </a:r>
                      <a:r>
                        <a:rPr lang="en-US" sz="1400" baseline="-25000" dirty="0" smtClean="0"/>
                        <a:t>Price</a:t>
                      </a:r>
                      <a:r>
                        <a:rPr lang="en-US" sz="1400" baseline="30000"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ECRS</a:t>
                      </a:r>
                      <a:r>
                        <a:rPr lang="en-US" sz="1400" baseline="-25000" dirty="0" smtClean="0"/>
                        <a:t>Price</a:t>
                      </a:r>
                      <a:r>
                        <a:rPr lang="en-US" sz="1400" baseline="30000"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Non-Spin</a:t>
                      </a:r>
                      <a:r>
                        <a:rPr lang="en-US" sz="1400" baseline="-25000" dirty="0" smtClean="0"/>
                        <a:t>Price</a:t>
                      </a:r>
                      <a:r>
                        <a:rPr lang="en-US" sz="1400" baseline="30000" dirty="0" smtClean="0"/>
                        <a:t>2</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AS</a:t>
                      </a:r>
                      <a:r>
                        <a:rPr lang="en-US" sz="1400" baseline="-25000" dirty="0" smtClean="0"/>
                        <a:t>MW</a:t>
                      </a:r>
                      <a:r>
                        <a:rPr lang="en-US" sz="1400" baseline="30000" dirty="0" smtClean="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RegUp</a:t>
                      </a:r>
                      <a:r>
                        <a:rPr lang="en-US" sz="1400" baseline="-25000" dirty="0" smtClean="0"/>
                        <a:t>Price</a:t>
                      </a:r>
                      <a:r>
                        <a:rPr lang="en-US" sz="1400" baseline="30000" dirty="0" smtClean="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RRS</a:t>
                      </a:r>
                      <a:r>
                        <a:rPr lang="en-US" sz="1400" baseline="-25000" dirty="0" smtClean="0"/>
                        <a:t>Price</a:t>
                      </a:r>
                      <a:r>
                        <a:rPr lang="en-US" sz="1400" baseline="30000" dirty="0" smtClean="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ECRS</a:t>
                      </a:r>
                      <a:r>
                        <a:rPr lang="en-US" sz="1400" baseline="-25000" dirty="0" smtClean="0"/>
                        <a:t>Price</a:t>
                      </a:r>
                      <a:r>
                        <a:rPr lang="en-US" sz="1400" baseline="30000" dirty="0" smtClean="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Non-Spin</a:t>
                      </a:r>
                      <a:r>
                        <a:rPr lang="en-US" sz="1400" baseline="-25000" dirty="0" smtClean="0"/>
                        <a:t>Price</a:t>
                      </a:r>
                      <a:r>
                        <a:rPr lang="en-US" sz="1400" baseline="30000" dirty="0" smtClean="0"/>
                        <a:t>3</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AS</a:t>
                      </a:r>
                      <a:r>
                        <a:rPr lang="en-US" sz="1400" baseline="-25000" dirty="0" smtClean="0"/>
                        <a:t>MW</a:t>
                      </a:r>
                      <a:r>
                        <a:rPr lang="en-US" sz="1400" baseline="30000" dirty="0" smtClean="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RegUp</a:t>
                      </a:r>
                      <a:r>
                        <a:rPr lang="en-US" sz="1400" baseline="-25000" dirty="0" smtClean="0"/>
                        <a:t>Price</a:t>
                      </a:r>
                      <a:r>
                        <a:rPr lang="en-US" sz="1400" baseline="30000" dirty="0" smtClean="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RRS</a:t>
                      </a:r>
                      <a:r>
                        <a:rPr lang="en-US" sz="1400" baseline="-25000" dirty="0" smtClean="0"/>
                        <a:t>Price</a:t>
                      </a:r>
                      <a:r>
                        <a:rPr lang="en-US" sz="1400" baseline="30000" dirty="0" smtClean="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ECRS</a:t>
                      </a:r>
                      <a:r>
                        <a:rPr lang="en-US" sz="1400" baseline="-25000" dirty="0" smtClean="0"/>
                        <a:t>Price</a:t>
                      </a:r>
                      <a:r>
                        <a:rPr lang="en-US" sz="1400" baseline="30000" dirty="0" smtClean="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Non-Spin</a:t>
                      </a:r>
                      <a:r>
                        <a:rPr lang="en-US" sz="1400" baseline="-25000" dirty="0" smtClean="0"/>
                        <a:t>Price</a:t>
                      </a:r>
                      <a:r>
                        <a:rPr lang="en-US" sz="1400" baseline="30000" dirty="0" smtClean="0"/>
                        <a:t>4</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AS</a:t>
                      </a:r>
                      <a:r>
                        <a:rPr lang="en-US" sz="1400" baseline="-25000" dirty="0" smtClean="0"/>
                        <a:t>MW</a:t>
                      </a:r>
                      <a:r>
                        <a:rPr lang="en-US" sz="1400" baseline="30000" dirty="0" smtClean="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RegUp</a:t>
                      </a:r>
                      <a:r>
                        <a:rPr lang="en-US" sz="1400" baseline="-25000" dirty="0" smtClean="0"/>
                        <a:t>Price</a:t>
                      </a:r>
                      <a:r>
                        <a:rPr lang="en-US" sz="1400" baseline="30000" dirty="0" smtClean="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RRS</a:t>
                      </a:r>
                      <a:r>
                        <a:rPr lang="en-US" sz="1400" baseline="-25000" dirty="0" smtClean="0"/>
                        <a:t>Price</a:t>
                      </a:r>
                      <a:r>
                        <a:rPr lang="en-US" sz="1400" baseline="30000" dirty="0" smtClean="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ECRS</a:t>
                      </a:r>
                      <a:r>
                        <a:rPr lang="en-US" sz="1400" baseline="-25000" dirty="0" smtClean="0"/>
                        <a:t>Price</a:t>
                      </a:r>
                      <a:r>
                        <a:rPr lang="en-US" sz="1400" baseline="30000" dirty="0" smtClean="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Non-Spin</a:t>
                      </a:r>
                      <a:r>
                        <a:rPr lang="en-US" sz="1400" baseline="-25000" dirty="0" smtClean="0"/>
                        <a:t>Price</a:t>
                      </a:r>
                      <a:r>
                        <a:rPr lang="en-US" sz="1400" baseline="30000" dirty="0" smtClean="0"/>
                        <a:t>5</a:t>
                      </a:r>
                    </a:p>
                  </a:txBody>
                  <a:tcPr/>
                </a:tc>
              </a:tr>
            </a:tbl>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94407" y="3645786"/>
                <a:ext cx="8458200" cy="2969211"/>
              </a:xfrm>
              <a:prstGeom prst="rect">
                <a:avLst/>
              </a:prstGeom>
              <a:noFill/>
            </p:spPr>
            <p:txBody>
              <a:bodyPr wrap="square" rtlCol="0">
                <a:spAutoFit/>
              </a:bodyPr>
              <a:lstStyle/>
              <a:p>
                <a:r>
                  <a:rPr lang="en-US" dirty="0" smtClean="0">
                    <a:solidFill>
                      <a:schemeClr val="tx2"/>
                    </a:solidFill>
                  </a:rPr>
                  <a:t>Constraints:</a:t>
                </a:r>
              </a:p>
              <a:p>
                <a:endParaRPr lang="en-US" sz="1600" dirty="0" smtClean="0">
                  <a:solidFill>
                    <a:schemeClr val="tx2"/>
                  </a:solidFill>
                </a:endParaRPr>
              </a:p>
              <a:p>
                <a14:m>
                  <m:oMath xmlns:m="http://schemas.openxmlformats.org/officeDocument/2006/math">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𝑘</m:t>
                        </m:r>
                      </m:sub>
                      <m:sup>
                        <m:r>
                          <a:rPr lang="en-US" sz="1400" i="1">
                            <a:solidFill>
                              <a:schemeClr val="tx2"/>
                            </a:solidFill>
                            <a:latin typeface="Cambria Math" panose="02040503050406030204" pitchFamily="18" charset="0"/>
                          </a:rPr>
                          <m:t>𝑅𝑒𝑔𝑈𝑝𝐴𝑤𝑎𝑟𝑑</m:t>
                        </m:r>
                      </m:sup>
                    </m:sSubSup>
                    <m:r>
                      <a:rPr lang="en-US"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𝑘</m:t>
                        </m:r>
                      </m:sub>
                      <m:sup>
                        <m:r>
                          <a:rPr lang="en-US" sz="1400" i="1">
                            <a:solidFill>
                              <a:schemeClr val="tx2"/>
                            </a:solidFill>
                            <a:latin typeface="Cambria Math" panose="02040503050406030204" pitchFamily="18" charset="0"/>
                          </a:rPr>
                          <m:t>𝑅𝑅𝑆</m:t>
                        </m:r>
                        <m:r>
                          <a:rPr lang="en-US" sz="1400" i="1">
                            <a:solidFill>
                              <a:schemeClr val="tx2"/>
                            </a:solidFill>
                            <a:latin typeface="Cambria Math" panose="02040503050406030204" pitchFamily="18" charset="0"/>
                          </a:rPr>
                          <m:t>−</m:t>
                        </m:r>
                        <m:r>
                          <a:rPr lang="en-US" sz="1400" i="1">
                            <a:solidFill>
                              <a:schemeClr val="tx2"/>
                            </a:solidFill>
                            <a:latin typeface="Cambria Math" panose="02040503050406030204" pitchFamily="18" charset="0"/>
                          </a:rPr>
                          <m:t>𝑃𝐹𝑅𝐴𝑤𝑎𝑟𝑑</m:t>
                        </m:r>
                      </m:sup>
                    </m:sSubSup>
                    <m:r>
                      <a:rPr lang="en-US"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𝑘</m:t>
                        </m:r>
                      </m:sub>
                      <m:sup>
                        <m:r>
                          <a:rPr lang="en-US" sz="1400" i="1">
                            <a:solidFill>
                              <a:schemeClr val="tx2"/>
                            </a:solidFill>
                            <a:latin typeface="Cambria Math" panose="02040503050406030204" pitchFamily="18" charset="0"/>
                          </a:rPr>
                          <m:t>𝐸𝐶𝑅𝑆𝐴𝑤𝑎𝑟𝑑</m:t>
                        </m:r>
                      </m:sup>
                    </m:sSubSup>
                    <m:r>
                      <a:rPr lang="en-US"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𝑘</m:t>
                        </m:r>
                      </m:sub>
                      <m:sup>
                        <m:r>
                          <a:rPr lang="en-US" sz="1400" i="1">
                            <a:solidFill>
                              <a:schemeClr val="tx2"/>
                            </a:solidFill>
                            <a:latin typeface="Cambria Math" panose="02040503050406030204" pitchFamily="18" charset="0"/>
                          </a:rPr>
                          <m:t>𝑁𝑆𝑃𝐼𝑁𝐴𝑤𝑎𝑟𝑑</m:t>
                        </m:r>
                      </m:sup>
                    </m:sSubSup>
                    <m:r>
                      <a:rPr lang="en-US" sz="1400" i="1">
                        <a:solidFill>
                          <a:schemeClr val="tx2"/>
                        </a:solidFill>
                        <a:latin typeface="Cambria Math" panose="02040503050406030204" pitchFamily="18" charset="0"/>
                      </a:rPr>
                      <m:t>≤</m:t>
                    </m:r>
                    <m:sSub>
                      <m:sSubPr>
                        <m:ctrlPr>
                          <a:rPr lang="en-US" sz="1400" i="1">
                            <a:solidFill>
                              <a:schemeClr val="tx2"/>
                            </a:solidFill>
                            <a:latin typeface="Cambria Math" panose="02040503050406030204" pitchFamily="18" charset="0"/>
                          </a:rPr>
                        </m:ctrlPr>
                      </m:sSubPr>
                      <m:e>
                        <m:r>
                          <a:rPr lang="en-US" sz="1400" i="1">
                            <a:solidFill>
                              <a:schemeClr val="tx2"/>
                            </a:solidFill>
                            <a:latin typeface="Cambria Math" panose="02040503050406030204" pitchFamily="18" charset="0"/>
                          </a:rPr>
                          <m:t>𝐴𝑆𝑀𝑊</m:t>
                        </m:r>
                      </m:e>
                      <m:sub>
                        <m:r>
                          <a:rPr lang="en-US" sz="1400" i="1">
                            <a:solidFill>
                              <a:schemeClr val="tx2"/>
                            </a:solidFill>
                            <a:latin typeface="Cambria Math" panose="02040503050406030204" pitchFamily="18" charset="0"/>
                          </a:rPr>
                          <m:t>𝑘</m:t>
                        </m:r>
                      </m:sub>
                    </m:sSub>
                    <m:r>
                      <a:rPr lang="en-US" sz="1400" b="0" i="0" smtClean="0">
                        <a:solidFill>
                          <a:schemeClr val="tx2"/>
                        </a:solidFill>
                        <a:latin typeface="Cambria Math" panose="02040503050406030204" pitchFamily="18" charset="0"/>
                      </a:rPr>
                      <m:t> </m:t>
                    </m:r>
                  </m:oMath>
                </a14:m>
                <a:r>
                  <a:rPr lang="en-US" sz="1400" dirty="0" smtClean="0">
                    <a:solidFill>
                      <a:schemeClr val="tx2"/>
                    </a:solidFill>
                  </a:rPr>
                  <a:t>; </a:t>
                </a:r>
                <a:r>
                  <a:rPr lang="en-US" sz="1400" dirty="0" err="1" smtClean="0">
                    <a:solidFill>
                      <a:schemeClr val="tx2"/>
                    </a:solidFill>
                  </a:rPr>
                  <a:t>i</a:t>
                </a:r>
                <a:r>
                  <a:rPr lang="en-US" sz="1400" dirty="0" smtClean="0">
                    <a:solidFill>
                      <a:schemeClr val="tx2"/>
                    </a:solidFill>
                  </a:rPr>
                  <a:t> = 1, 2, 3, 4, 5</a:t>
                </a:r>
              </a:p>
              <a:p>
                <a:endParaRPr lang="en-US" sz="1600" baseline="30000" dirty="0">
                  <a:solidFill>
                    <a:schemeClr val="tx2"/>
                  </a:solidFill>
                </a:endParaRPr>
              </a:p>
              <a:p>
                <a:r>
                  <a:rPr lang="en-US" sz="1400" dirty="0" smtClean="0">
                    <a:solidFill>
                      <a:schemeClr val="tx2"/>
                    </a:solidFill>
                  </a:rPr>
                  <a:t>Resource RegUp Award:  </a:t>
                </a:r>
                <a14:m>
                  <m:oMath xmlns:m="http://schemas.openxmlformats.org/officeDocument/2006/math">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𝑖</m:t>
                        </m:r>
                      </m:sub>
                      <m:sup>
                        <m:r>
                          <a:rPr lang="en-US" sz="1400" i="1">
                            <a:solidFill>
                              <a:schemeClr val="tx2"/>
                            </a:solidFill>
                            <a:latin typeface="Cambria Math" panose="02040503050406030204" pitchFamily="18" charset="0"/>
                          </a:rPr>
                          <m:t>𝑅𝑒𝑔𝑈𝑝𝐴𝑤𝑎𝑟𝑑</m:t>
                        </m:r>
                      </m:sup>
                    </m:sSubSup>
                    <m:r>
                      <a:rPr lang="en-US" sz="1400" i="1">
                        <a:solidFill>
                          <a:schemeClr val="tx2"/>
                        </a:solidFill>
                        <a:latin typeface="Cambria Math" panose="02040503050406030204" pitchFamily="18" charset="0"/>
                      </a:rPr>
                      <m:t>=</m:t>
                    </m:r>
                    <m:nary>
                      <m:naryPr>
                        <m:chr m:val="∑"/>
                        <m:limLoc m:val="undOvr"/>
                        <m:ctrlPr>
                          <a:rPr lang="en-US" sz="1400" i="1">
                            <a:solidFill>
                              <a:schemeClr val="tx2"/>
                            </a:solidFill>
                            <a:latin typeface="Cambria Math" panose="02040503050406030204" pitchFamily="18" charset="0"/>
                          </a:rPr>
                        </m:ctrlPr>
                      </m:naryPr>
                      <m:sub>
                        <m:r>
                          <a:rPr lang="en-US" sz="1400" i="1">
                            <a:solidFill>
                              <a:schemeClr val="tx2"/>
                            </a:solidFill>
                            <a:latin typeface="Cambria Math" panose="02040503050406030204" pitchFamily="18" charset="0"/>
                          </a:rPr>
                          <m:t>𝑘</m:t>
                        </m:r>
                        <m:r>
                          <a:rPr lang="en-US" sz="1400" i="1">
                            <a:solidFill>
                              <a:schemeClr val="tx2"/>
                            </a:solidFill>
                            <a:latin typeface="Cambria Math" panose="02040503050406030204" pitchFamily="18" charset="0"/>
                          </a:rPr>
                          <m:t>=1</m:t>
                        </m:r>
                      </m:sub>
                      <m:sup>
                        <m:r>
                          <a:rPr lang="en-US" sz="1400" i="1">
                            <a:solidFill>
                              <a:schemeClr val="tx2"/>
                            </a:solidFill>
                            <a:latin typeface="Cambria Math" panose="02040503050406030204" pitchFamily="18" charset="0"/>
                          </a:rPr>
                          <m:t>𝑘</m:t>
                        </m:r>
                        <m:r>
                          <a:rPr lang="en-US" sz="1400" i="1">
                            <a:solidFill>
                              <a:schemeClr val="tx2"/>
                            </a:solidFill>
                            <a:latin typeface="Cambria Math" panose="02040503050406030204" pitchFamily="18" charset="0"/>
                          </a:rPr>
                          <m:t>=5</m:t>
                        </m:r>
                      </m:sup>
                      <m:e>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𝑘</m:t>
                            </m:r>
                          </m:sub>
                          <m:sup>
                            <m:r>
                              <a:rPr lang="en-US" sz="1400" i="1">
                                <a:solidFill>
                                  <a:schemeClr val="tx2"/>
                                </a:solidFill>
                                <a:latin typeface="Cambria Math" panose="02040503050406030204" pitchFamily="18" charset="0"/>
                              </a:rPr>
                              <m:t>𝑅𝑒𝑔𝑈𝑝𝐴𝑤𝑎𝑟𝑑</m:t>
                            </m:r>
                          </m:sup>
                        </m:sSubSup>
                      </m:e>
                    </m:nary>
                  </m:oMath>
                </a14:m>
                <a:endParaRPr lang="en-US" sz="1400" dirty="0">
                  <a:solidFill>
                    <a:schemeClr val="tx2"/>
                  </a:solidFill>
                </a:endParaRPr>
              </a:p>
              <a:p>
                <a:endParaRPr lang="en-US" sz="1400" dirty="0" smtClean="0">
                  <a:solidFill>
                    <a:schemeClr val="tx2"/>
                  </a:solidFill>
                </a:endParaRPr>
              </a:p>
              <a:p>
                <a:r>
                  <a:rPr lang="en-US" sz="1400" dirty="0" smtClean="0">
                    <a:solidFill>
                      <a:schemeClr val="tx2"/>
                    </a:solidFill>
                  </a:rPr>
                  <a:t>Resource RRS Award: </a:t>
                </a:r>
                <a14:m>
                  <m:oMath xmlns:m="http://schemas.openxmlformats.org/officeDocument/2006/math">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𝑖</m:t>
                        </m:r>
                      </m:sub>
                      <m:sup>
                        <m:r>
                          <a:rPr lang="en-US" sz="1400" i="1">
                            <a:solidFill>
                              <a:schemeClr val="tx2"/>
                            </a:solidFill>
                            <a:latin typeface="Cambria Math" panose="02040503050406030204" pitchFamily="18" charset="0"/>
                          </a:rPr>
                          <m:t>𝑅𝑅𝑆</m:t>
                        </m:r>
                        <m:r>
                          <a:rPr lang="en-US" sz="1400" i="1">
                            <a:solidFill>
                              <a:schemeClr val="tx2"/>
                            </a:solidFill>
                            <a:latin typeface="Cambria Math" panose="02040503050406030204" pitchFamily="18" charset="0"/>
                          </a:rPr>
                          <m:t>−</m:t>
                        </m:r>
                        <m:r>
                          <a:rPr lang="en-US" sz="1400" i="1">
                            <a:solidFill>
                              <a:schemeClr val="tx2"/>
                            </a:solidFill>
                            <a:latin typeface="Cambria Math" panose="02040503050406030204" pitchFamily="18" charset="0"/>
                          </a:rPr>
                          <m:t>𝑃𝐹𝑅𝐴𝑤𝑎𝑟𝑑</m:t>
                        </m:r>
                      </m:sup>
                    </m:sSubSup>
                    <m:r>
                      <a:rPr lang="en-US" sz="1400" i="1">
                        <a:solidFill>
                          <a:schemeClr val="tx2"/>
                        </a:solidFill>
                        <a:latin typeface="Cambria Math" panose="02040503050406030204" pitchFamily="18" charset="0"/>
                      </a:rPr>
                      <m:t>=</m:t>
                    </m:r>
                    <m:nary>
                      <m:naryPr>
                        <m:chr m:val="∑"/>
                        <m:limLoc m:val="undOvr"/>
                        <m:ctrlPr>
                          <a:rPr lang="en-US" sz="1400" i="1">
                            <a:solidFill>
                              <a:schemeClr val="tx2"/>
                            </a:solidFill>
                            <a:latin typeface="Cambria Math" panose="02040503050406030204" pitchFamily="18" charset="0"/>
                          </a:rPr>
                        </m:ctrlPr>
                      </m:naryPr>
                      <m:sub>
                        <m:r>
                          <a:rPr lang="en-US" sz="1400" i="1">
                            <a:solidFill>
                              <a:schemeClr val="tx2"/>
                            </a:solidFill>
                            <a:latin typeface="Cambria Math" panose="02040503050406030204" pitchFamily="18" charset="0"/>
                          </a:rPr>
                          <m:t>𝑘</m:t>
                        </m:r>
                        <m:r>
                          <a:rPr lang="en-US" sz="1400" i="1">
                            <a:solidFill>
                              <a:schemeClr val="tx2"/>
                            </a:solidFill>
                            <a:latin typeface="Cambria Math" panose="02040503050406030204" pitchFamily="18" charset="0"/>
                          </a:rPr>
                          <m:t>=1</m:t>
                        </m:r>
                      </m:sub>
                      <m:sup>
                        <m:r>
                          <a:rPr lang="en-US" sz="1400" i="1">
                            <a:solidFill>
                              <a:schemeClr val="tx2"/>
                            </a:solidFill>
                            <a:latin typeface="Cambria Math" panose="02040503050406030204" pitchFamily="18" charset="0"/>
                          </a:rPr>
                          <m:t>𝑘</m:t>
                        </m:r>
                        <m:r>
                          <a:rPr lang="en-US" sz="1400" i="1">
                            <a:solidFill>
                              <a:schemeClr val="tx2"/>
                            </a:solidFill>
                            <a:latin typeface="Cambria Math" panose="02040503050406030204" pitchFamily="18" charset="0"/>
                          </a:rPr>
                          <m:t>=5</m:t>
                        </m:r>
                      </m:sup>
                      <m:e>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𝑘</m:t>
                            </m:r>
                          </m:sub>
                          <m:sup>
                            <m:r>
                              <a:rPr lang="en-US" sz="1400" i="1">
                                <a:solidFill>
                                  <a:schemeClr val="tx2"/>
                                </a:solidFill>
                                <a:latin typeface="Cambria Math" panose="02040503050406030204" pitchFamily="18" charset="0"/>
                              </a:rPr>
                              <m:t>𝑅𝑅𝑆</m:t>
                            </m:r>
                            <m:r>
                              <a:rPr lang="en-US" sz="1400" i="1">
                                <a:solidFill>
                                  <a:schemeClr val="tx2"/>
                                </a:solidFill>
                                <a:latin typeface="Cambria Math" panose="02040503050406030204" pitchFamily="18" charset="0"/>
                              </a:rPr>
                              <m:t>−</m:t>
                            </m:r>
                            <m:r>
                              <a:rPr lang="en-US" sz="1400" i="1">
                                <a:solidFill>
                                  <a:schemeClr val="tx2"/>
                                </a:solidFill>
                                <a:latin typeface="Cambria Math" panose="02040503050406030204" pitchFamily="18" charset="0"/>
                              </a:rPr>
                              <m:t>𝑃𝐹𝑅𝐴𝑤𝑎𝑟𝑑</m:t>
                            </m:r>
                          </m:sup>
                        </m:sSubSup>
                      </m:e>
                    </m:nary>
                  </m:oMath>
                </a14:m>
                <a:endParaRPr lang="en-US" sz="1400" dirty="0">
                  <a:solidFill>
                    <a:schemeClr val="tx2"/>
                  </a:solidFill>
                </a:endParaRPr>
              </a:p>
              <a:p>
                <a:endParaRPr lang="en-US" sz="1400" dirty="0" smtClean="0">
                  <a:solidFill>
                    <a:schemeClr val="tx2"/>
                  </a:solidFill>
                </a:endParaRPr>
              </a:p>
              <a:p>
                <a:r>
                  <a:rPr lang="en-US" sz="1400" dirty="0" smtClean="0">
                    <a:solidFill>
                      <a:schemeClr val="tx2"/>
                    </a:solidFill>
                  </a:rPr>
                  <a:t>Resource ECRS Award: </a:t>
                </a:r>
                <a14:m>
                  <m:oMath xmlns:m="http://schemas.openxmlformats.org/officeDocument/2006/math">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𝑖</m:t>
                        </m:r>
                      </m:sub>
                      <m:sup>
                        <m:r>
                          <a:rPr lang="en-US" sz="1400" i="1">
                            <a:solidFill>
                              <a:schemeClr val="tx2"/>
                            </a:solidFill>
                            <a:latin typeface="Cambria Math" panose="02040503050406030204" pitchFamily="18" charset="0"/>
                          </a:rPr>
                          <m:t>𝐸𝐶𝑅𝑆𝐴𝑤𝑎𝑟𝑑</m:t>
                        </m:r>
                      </m:sup>
                    </m:sSubSup>
                    <m:r>
                      <a:rPr lang="en-US" sz="1400" i="1">
                        <a:solidFill>
                          <a:schemeClr val="tx2"/>
                        </a:solidFill>
                        <a:latin typeface="Cambria Math" panose="02040503050406030204" pitchFamily="18" charset="0"/>
                      </a:rPr>
                      <m:t>=</m:t>
                    </m:r>
                    <m:nary>
                      <m:naryPr>
                        <m:chr m:val="∑"/>
                        <m:limLoc m:val="undOvr"/>
                        <m:ctrlPr>
                          <a:rPr lang="en-US" sz="1400" i="1">
                            <a:solidFill>
                              <a:schemeClr val="tx2"/>
                            </a:solidFill>
                            <a:latin typeface="Cambria Math" panose="02040503050406030204" pitchFamily="18" charset="0"/>
                          </a:rPr>
                        </m:ctrlPr>
                      </m:naryPr>
                      <m:sub>
                        <m:r>
                          <a:rPr lang="en-US" sz="1400" i="1">
                            <a:solidFill>
                              <a:schemeClr val="tx2"/>
                            </a:solidFill>
                            <a:latin typeface="Cambria Math" panose="02040503050406030204" pitchFamily="18" charset="0"/>
                          </a:rPr>
                          <m:t>𝑘</m:t>
                        </m:r>
                        <m:r>
                          <a:rPr lang="en-US" sz="1400" i="1">
                            <a:solidFill>
                              <a:schemeClr val="tx2"/>
                            </a:solidFill>
                            <a:latin typeface="Cambria Math" panose="02040503050406030204" pitchFamily="18" charset="0"/>
                          </a:rPr>
                          <m:t>=1</m:t>
                        </m:r>
                      </m:sub>
                      <m:sup>
                        <m:r>
                          <a:rPr lang="en-US" sz="1400" i="1">
                            <a:solidFill>
                              <a:schemeClr val="tx2"/>
                            </a:solidFill>
                            <a:latin typeface="Cambria Math" panose="02040503050406030204" pitchFamily="18" charset="0"/>
                          </a:rPr>
                          <m:t>𝑘</m:t>
                        </m:r>
                        <m:r>
                          <a:rPr lang="en-US" sz="1400" i="1">
                            <a:solidFill>
                              <a:schemeClr val="tx2"/>
                            </a:solidFill>
                            <a:latin typeface="Cambria Math" panose="02040503050406030204" pitchFamily="18" charset="0"/>
                          </a:rPr>
                          <m:t>=5</m:t>
                        </m:r>
                      </m:sup>
                      <m:e>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𝑘</m:t>
                            </m:r>
                          </m:sub>
                          <m:sup>
                            <m:r>
                              <a:rPr lang="en-US" sz="1400" i="1">
                                <a:solidFill>
                                  <a:schemeClr val="tx2"/>
                                </a:solidFill>
                                <a:latin typeface="Cambria Math" panose="02040503050406030204" pitchFamily="18" charset="0"/>
                              </a:rPr>
                              <m:t>𝐸𝐶𝑅𝑆𝐴𝑤𝑎𝑟𝑑</m:t>
                            </m:r>
                          </m:sup>
                        </m:sSubSup>
                      </m:e>
                    </m:nary>
                  </m:oMath>
                </a14:m>
                <a:endParaRPr lang="en-US" sz="1400" dirty="0">
                  <a:solidFill>
                    <a:schemeClr val="tx2"/>
                  </a:solidFill>
                </a:endParaRPr>
              </a:p>
              <a:p>
                <a:endParaRPr lang="en-US" sz="1400" dirty="0" smtClean="0">
                  <a:solidFill>
                    <a:schemeClr val="tx2"/>
                  </a:solidFill>
                </a:endParaRPr>
              </a:p>
              <a:p>
                <a:r>
                  <a:rPr lang="en-US" sz="1400" dirty="0" smtClean="0">
                    <a:solidFill>
                      <a:schemeClr val="tx2"/>
                    </a:solidFill>
                  </a:rPr>
                  <a:t>Resource Non-Spin Award: </a:t>
                </a:r>
                <a14:m>
                  <m:oMath xmlns:m="http://schemas.openxmlformats.org/officeDocument/2006/math">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𝑖</m:t>
                        </m:r>
                      </m:sub>
                      <m:sup>
                        <m:r>
                          <a:rPr lang="en-US" sz="1400" i="1">
                            <a:solidFill>
                              <a:schemeClr val="tx2"/>
                            </a:solidFill>
                            <a:latin typeface="Cambria Math" panose="02040503050406030204" pitchFamily="18" charset="0"/>
                          </a:rPr>
                          <m:t>𝑁𝑆𝑃𝐼𝑁𝐴𝑤𝑎𝑟𝑑</m:t>
                        </m:r>
                      </m:sup>
                    </m:sSubSup>
                    <m:r>
                      <a:rPr lang="en-US" sz="1400" i="1">
                        <a:solidFill>
                          <a:schemeClr val="tx2"/>
                        </a:solidFill>
                        <a:latin typeface="Cambria Math" panose="02040503050406030204" pitchFamily="18" charset="0"/>
                      </a:rPr>
                      <m:t>=</m:t>
                    </m:r>
                    <m:nary>
                      <m:naryPr>
                        <m:chr m:val="∑"/>
                        <m:limLoc m:val="undOvr"/>
                        <m:ctrlPr>
                          <a:rPr lang="en-US" sz="1400" i="1">
                            <a:solidFill>
                              <a:schemeClr val="tx2"/>
                            </a:solidFill>
                            <a:latin typeface="Cambria Math" panose="02040503050406030204" pitchFamily="18" charset="0"/>
                          </a:rPr>
                        </m:ctrlPr>
                      </m:naryPr>
                      <m:sub>
                        <m:r>
                          <a:rPr lang="en-US" sz="1400" i="1">
                            <a:solidFill>
                              <a:schemeClr val="tx2"/>
                            </a:solidFill>
                            <a:latin typeface="Cambria Math" panose="02040503050406030204" pitchFamily="18" charset="0"/>
                          </a:rPr>
                          <m:t>𝑘</m:t>
                        </m:r>
                        <m:r>
                          <a:rPr lang="en-US" sz="1400" i="1">
                            <a:solidFill>
                              <a:schemeClr val="tx2"/>
                            </a:solidFill>
                            <a:latin typeface="Cambria Math" panose="02040503050406030204" pitchFamily="18" charset="0"/>
                          </a:rPr>
                          <m:t>=1</m:t>
                        </m:r>
                      </m:sub>
                      <m:sup>
                        <m:r>
                          <a:rPr lang="en-US" sz="1400" i="1">
                            <a:solidFill>
                              <a:schemeClr val="tx2"/>
                            </a:solidFill>
                            <a:latin typeface="Cambria Math" panose="02040503050406030204" pitchFamily="18" charset="0"/>
                          </a:rPr>
                          <m:t>𝑘</m:t>
                        </m:r>
                        <m:r>
                          <a:rPr lang="en-US" sz="1400" i="1">
                            <a:solidFill>
                              <a:schemeClr val="tx2"/>
                            </a:solidFill>
                            <a:latin typeface="Cambria Math" panose="02040503050406030204" pitchFamily="18" charset="0"/>
                          </a:rPr>
                          <m:t>=5</m:t>
                        </m:r>
                      </m:sup>
                      <m:e>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𝑀𝑊</m:t>
                            </m:r>
                          </m:e>
                          <m:sub>
                            <m:r>
                              <a:rPr lang="en-US" sz="1400" i="1">
                                <a:solidFill>
                                  <a:schemeClr val="tx2"/>
                                </a:solidFill>
                                <a:latin typeface="Cambria Math" panose="02040503050406030204" pitchFamily="18" charset="0"/>
                              </a:rPr>
                              <m:t>𝑘</m:t>
                            </m:r>
                          </m:sub>
                          <m:sup>
                            <m:r>
                              <a:rPr lang="en-US" sz="1400" i="1">
                                <a:solidFill>
                                  <a:schemeClr val="tx2"/>
                                </a:solidFill>
                                <a:latin typeface="Cambria Math" panose="02040503050406030204" pitchFamily="18" charset="0"/>
                              </a:rPr>
                              <m:t>𝑁𝑆𝑃𝐼𝑁𝐴𝑤𝑎𝑟𝑑</m:t>
                            </m:r>
                          </m:sup>
                        </m:sSubSup>
                      </m:e>
                    </m:nary>
                  </m:oMath>
                </a14:m>
                <a:endParaRPr lang="en-US" sz="1400" dirty="0">
                  <a:solidFill>
                    <a:schemeClr val="tx2"/>
                  </a:solidFill>
                </a:endParaRPr>
              </a:p>
              <a:p>
                <a:endParaRPr lang="en-US" dirty="0">
                  <a:solidFill>
                    <a:schemeClr val="tx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4407" y="3645786"/>
                <a:ext cx="8458200" cy="2969211"/>
              </a:xfrm>
              <a:prstGeom prst="rect">
                <a:avLst/>
              </a:prstGeom>
              <a:blipFill rotWithShape="0">
                <a:blip r:embed="rId2"/>
                <a:stretch>
                  <a:fillRect l="-649" t="-1027" b="-5133"/>
                </a:stretch>
              </a:blipFill>
            </p:spPr>
            <p:txBody>
              <a:bodyPr/>
              <a:lstStyle/>
              <a:p>
                <a:r>
                  <a:rPr lang="en-US">
                    <a:noFill/>
                  </a:rPr>
                  <a:t> </a:t>
                </a:r>
              </a:p>
            </p:txBody>
          </p:sp>
        </mc:Fallback>
      </mc:AlternateContent>
      <p:sp>
        <p:nvSpPr>
          <p:cNvPr id="7" name="Oval 6"/>
          <p:cNvSpPr/>
          <p:nvPr/>
        </p:nvSpPr>
        <p:spPr>
          <a:xfrm>
            <a:off x="179512" y="1592796"/>
            <a:ext cx="8888288" cy="37799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9512" y="2078899"/>
            <a:ext cx="8888288" cy="37799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9512" y="2438939"/>
            <a:ext cx="8888288" cy="37799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9512" y="2798979"/>
            <a:ext cx="8888288" cy="37799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79512" y="3159019"/>
            <a:ext cx="8888288" cy="37799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59732" y="1386682"/>
            <a:ext cx="1476164" cy="21609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07026" y="1405581"/>
            <a:ext cx="1476164" cy="2160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16116" y="1376772"/>
            <a:ext cx="1476164" cy="216090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344308" y="1376772"/>
            <a:ext cx="1476164" cy="216090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73662" y="4761148"/>
            <a:ext cx="3692236" cy="923330"/>
          </a:xfrm>
          <a:prstGeom prst="rect">
            <a:avLst/>
          </a:prstGeom>
          <a:noFill/>
          <a:ln>
            <a:solidFill>
              <a:srgbClr val="92D050"/>
            </a:solidFill>
          </a:ln>
        </p:spPr>
        <p:txBody>
          <a:bodyPr wrap="square" rtlCol="0">
            <a:spAutoFit/>
          </a:bodyPr>
          <a:lstStyle/>
          <a:p>
            <a:r>
              <a:rPr lang="en-US" dirty="0" smtClean="0"/>
              <a:t>Same setup for:</a:t>
            </a:r>
          </a:p>
          <a:p>
            <a:r>
              <a:rPr lang="en-US" dirty="0" smtClean="0"/>
              <a:t>On-Line </a:t>
            </a:r>
            <a:r>
              <a:rPr lang="en-US" dirty="0" err="1" smtClean="0"/>
              <a:t>RegDn</a:t>
            </a:r>
            <a:r>
              <a:rPr lang="en-US" dirty="0" smtClean="0"/>
              <a:t> AS Offer</a:t>
            </a:r>
          </a:p>
          <a:p>
            <a:r>
              <a:rPr lang="en-US" dirty="0" smtClean="0"/>
              <a:t>Off-Line </a:t>
            </a:r>
            <a:r>
              <a:rPr lang="en-US" dirty="0" err="1" smtClean="0"/>
              <a:t>ECRS,Non</a:t>
            </a:r>
            <a:r>
              <a:rPr lang="en-US" dirty="0" smtClean="0"/>
              <a:t>-Spin AS Offer</a:t>
            </a:r>
            <a:endParaRPr lang="en-US" dirty="0"/>
          </a:p>
        </p:txBody>
      </p:sp>
    </p:spTree>
    <p:extLst>
      <p:ext uri="{BB962C8B-B14F-4D97-AF65-F5344CB8AC3E}">
        <p14:creationId xmlns:p14="http://schemas.microsoft.com/office/powerpoint/2010/main" val="175062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AS Award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908720"/>
                <a:ext cx="8534400" cy="5292588"/>
              </a:xfrm>
            </p:spPr>
            <p:txBody>
              <a:bodyPr/>
              <a:lstStyle/>
              <a:p>
                <a:pPr marL="0" indent="0">
                  <a:spcBef>
                    <a:spcPts val="400"/>
                  </a:spcBef>
                  <a:spcAft>
                    <a:spcPts val="400"/>
                  </a:spcAft>
                  <a:buNone/>
                </a:pPr>
                <a:r>
                  <a:rPr lang="en-US" sz="1600" dirty="0" smtClean="0">
                    <a:solidFill>
                      <a:schemeClr val="tx2"/>
                    </a:solidFill>
                  </a:rPr>
                  <a:t>Resource RegUp Award*</a:t>
                </a:r>
              </a:p>
              <a:p>
                <a:pPr marL="0" indent="0">
                  <a:buNone/>
                </a:pPr>
                <a14:m>
                  <m:oMathPara xmlns:m="http://schemas.openxmlformats.org/officeDocument/2006/math">
                    <m:oMathParaPr>
                      <m:jc m:val="centerGroup"/>
                    </m:oMathParaPr>
                    <m:oMath xmlns:m="http://schemas.openxmlformats.org/officeDocument/2006/math">
                      <m:sSubSup>
                        <m:sSubSupPr>
                          <m:ctrlPr>
                            <a:rPr lang="en-US" sz="1600" i="1">
                              <a:solidFill>
                                <a:schemeClr val="tx2"/>
                              </a:solidFill>
                              <a:latin typeface="Cambria Math" panose="02040503050406030204" pitchFamily="18" charset="0"/>
                            </a:rPr>
                          </m:ctrlPr>
                        </m:sSubSupPr>
                        <m:e>
                          <m:r>
                            <a:rPr lang="en-US" sz="1600" i="1">
                              <a:solidFill>
                                <a:schemeClr val="tx2"/>
                              </a:solidFill>
                              <a:latin typeface="Cambria Math" panose="02040503050406030204" pitchFamily="18" charset="0"/>
                            </a:rPr>
                            <m:t>𝑀𝑊</m:t>
                          </m:r>
                        </m:e>
                        <m:sub>
                          <m:r>
                            <a:rPr lang="en-US" sz="1600" i="1">
                              <a:solidFill>
                                <a:schemeClr val="tx2"/>
                              </a:solidFill>
                              <a:latin typeface="Cambria Math" panose="02040503050406030204" pitchFamily="18" charset="0"/>
                            </a:rPr>
                            <m:t>𝑖</m:t>
                          </m:r>
                        </m:sub>
                        <m:sup>
                          <m:r>
                            <a:rPr lang="en-US" sz="1600" i="1">
                              <a:solidFill>
                                <a:schemeClr val="tx2"/>
                              </a:solidFill>
                              <a:latin typeface="Cambria Math" panose="02040503050406030204" pitchFamily="18" charset="0"/>
                            </a:rPr>
                            <m:t>𝑅𝑒𝑔𝑈𝑝𝐴𝑤𝑎𝑟𝑑</m:t>
                          </m:r>
                        </m:sup>
                      </m:sSubSup>
                      <m:r>
                        <a:rPr lang="en-US" sz="1600" i="1">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𝑀𝑖𝑛</m:t>
                      </m:r>
                      <m:d>
                        <m:dPr>
                          <m:ctrlPr>
                            <a:rPr lang="en-US" sz="1600" i="1">
                              <a:solidFill>
                                <a:schemeClr val="tx2"/>
                              </a:solidFill>
                              <a:latin typeface="Cambria Math" panose="02040503050406030204" pitchFamily="18" charset="0"/>
                            </a:rPr>
                          </m:ctrlPr>
                        </m:dPr>
                        <m:e>
                          <m:r>
                            <a:rPr lang="en-US" sz="1600">
                              <a:solidFill>
                                <a:schemeClr val="tx2"/>
                              </a:solidFill>
                              <a:latin typeface="Cambria Math" panose="02040503050406030204" pitchFamily="18" charset="0"/>
                            </a:rPr>
                            <m:t> </m:t>
                          </m:r>
                          <m:sSub>
                            <m:sSubPr>
                              <m:ctrlPr>
                                <a:rPr lang="en-US" sz="1600" i="1">
                                  <a:solidFill>
                                    <a:schemeClr val="tx2"/>
                                  </a:solidFill>
                                  <a:latin typeface="Cambria Math" panose="02040503050406030204" pitchFamily="18" charset="0"/>
                                </a:rPr>
                              </m:ctrlPr>
                            </m:sSubPr>
                            <m:e>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𝑇𝑒𝑙𝑀𝑥𝑅𝑒𝑔𝑈𝑝</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𝑅𝑒𝑔𝑈𝑝𝑄𝑢𝑎𝑙𝑖𝑓𝑖𝑒𝑑𝑀𝑊</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m:t>
                          </m:r>
                          <m:d>
                            <m:dPr>
                              <m:ctrlPr>
                                <a:rPr lang="en-US" sz="1600" i="1">
                                  <a:solidFill>
                                    <a:schemeClr val="tx2"/>
                                  </a:solidFill>
                                  <a:latin typeface="Cambria Math" panose="02040503050406030204" pitchFamily="18" charset="0"/>
                                </a:rPr>
                              </m:ctrlPr>
                            </m:dPr>
                            <m:e>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𝑁𝑅𝑅𝑈𝑝</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×5</m:t>
                              </m:r>
                            </m:e>
                          </m:d>
                        </m:e>
                      </m:d>
                    </m:oMath>
                  </m:oMathPara>
                </a14:m>
                <a:endParaRPr lang="en-US" sz="1600" dirty="0">
                  <a:solidFill>
                    <a:schemeClr val="tx2"/>
                  </a:solidFill>
                </a:endParaRPr>
              </a:p>
              <a:p>
                <a:pPr marL="0" indent="0">
                  <a:spcBef>
                    <a:spcPts val="400"/>
                  </a:spcBef>
                  <a:spcAft>
                    <a:spcPts val="400"/>
                  </a:spcAft>
                  <a:buNone/>
                </a:pPr>
                <a:r>
                  <a:rPr lang="en-US" sz="1600" dirty="0" smtClean="0">
                    <a:solidFill>
                      <a:schemeClr val="tx2"/>
                    </a:solidFill>
                  </a:rPr>
                  <a:t>Resource </a:t>
                </a:r>
                <a:r>
                  <a:rPr lang="en-US" sz="1600" dirty="0" err="1" smtClean="0">
                    <a:solidFill>
                      <a:schemeClr val="tx2"/>
                    </a:solidFill>
                  </a:rPr>
                  <a:t>RegDn</a:t>
                </a:r>
                <a:r>
                  <a:rPr lang="en-US" sz="1600" dirty="0" smtClean="0">
                    <a:solidFill>
                      <a:schemeClr val="tx2"/>
                    </a:solidFill>
                  </a:rPr>
                  <a:t> Award*</a:t>
                </a:r>
                <a:endParaRPr lang="en-US" sz="1600"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sSubSup>
                        <m:sSubSupPr>
                          <m:ctrlPr>
                            <a:rPr lang="en-US" sz="1600" i="1">
                              <a:solidFill>
                                <a:schemeClr val="tx2"/>
                              </a:solidFill>
                              <a:latin typeface="Cambria Math" panose="02040503050406030204" pitchFamily="18" charset="0"/>
                            </a:rPr>
                          </m:ctrlPr>
                        </m:sSubSupPr>
                        <m:e>
                          <m:r>
                            <a:rPr lang="en-US" sz="1600" i="1">
                              <a:solidFill>
                                <a:schemeClr val="tx2"/>
                              </a:solidFill>
                              <a:latin typeface="Cambria Math" panose="02040503050406030204" pitchFamily="18" charset="0"/>
                            </a:rPr>
                            <m:t>𝑀𝑊</m:t>
                          </m:r>
                        </m:e>
                        <m:sub>
                          <m:r>
                            <a:rPr lang="en-US" sz="1600" i="1">
                              <a:solidFill>
                                <a:schemeClr val="tx2"/>
                              </a:solidFill>
                              <a:latin typeface="Cambria Math" panose="02040503050406030204" pitchFamily="18" charset="0"/>
                            </a:rPr>
                            <m:t>𝑖</m:t>
                          </m:r>
                        </m:sub>
                        <m:sup>
                          <m:r>
                            <a:rPr lang="en-US" sz="1600" i="1">
                              <a:solidFill>
                                <a:schemeClr val="tx2"/>
                              </a:solidFill>
                              <a:latin typeface="Cambria Math" panose="02040503050406030204" pitchFamily="18" charset="0"/>
                            </a:rPr>
                            <m:t>𝑅𝑒𝑔𝐷𝑛𝐴𝑤𝑎𝑟𝑑</m:t>
                          </m:r>
                        </m:sup>
                      </m:sSubSup>
                      <m:r>
                        <a:rPr lang="en-US" sz="1600" i="1">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𝑀𝑖𝑛</m:t>
                      </m:r>
                      <m:d>
                        <m:dPr>
                          <m:ctrlPr>
                            <a:rPr lang="en-US" sz="1600" i="1">
                              <a:solidFill>
                                <a:schemeClr val="tx2"/>
                              </a:solidFill>
                              <a:latin typeface="Cambria Math" panose="02040503050406030204" pitchFamily="18" charset="0"/>
                            </a:rPr>
                          </m:ctrlPr>
                        </m:dPr>
                        <m:e>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𝑇𝑒𝑙𝑀𝑥𝑅𝑒𝑔𝐷𝑛</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𝑅𝑒𝑔𝐷𝑛𝑄𝑢𝑎𝑙𝑖𝑓𝑖𝑒𝑑𝑀𝑊</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m:t>
                          </m:r>
                          <m:d>
                            <m:dPr>
                              <m:ctrlPr>
                                <a:rPr lang="en-US" sz="1600" i="1">
                                  <a:solidFill>
                                    <a:schemeClr val="tx2"/>
                                  </a:solidFill>
                                  <a:latin typeface="Cambria Math" panose="02040503050406030204" pitchFamily="18" charset="0"/>
                                </a:rPr>
                              </m:ctrlPr>
                            </m:dPr>
                            <m:e>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𝑁𝑅𝑅𝐷𝑛</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∗5</m:t>
                              </m:r>
                            </m:e>
                          </m:d>
                        </m:e>
                      </m:d>
                    </m:oMath>
                  </m:oMathPara>
                </a14:m>
                <a:endParaRPr lang="en-US" sz="1600" dirty="0">
                  <a:solidFill>
                    <a:schemeClr val="tx2"/>
                  </a:solidFill>
                </a:endParaRPr>
              </a:p>
              <a:p>
                <a:pPr marL="0" indent="0">
                  <a:spcBef>
                    <a:spcPts val="400"/>
                  </a:spcBef>
                  <a:spcAft>
                    <a:spcPts val="400"/>
                  </a:spcAft>
                  <a:buNone/>
                </a:pPr>
                <a:r>
                  <a:rPr lang="en-US" sz="1600" dirty="0" smtClean="0">
                    <a:solidFill>
                      <a:schemeClr val="tx2"/>
                    </a:solidFill>
                  </a:rPr>
                  <a:t>Resource RRS-PFR Award*</a:t>
                </a:r>
              </a:p>
              <a:p>
                <a:pPr marL="0" indent="0">
                  <a:buNone/>
                </a:pPr>
                <a:r>
                  <a:rPr lang="en-US" sz="1600" dirty="0">
                    <a:solidFill>
                      <a:schemeClr val="tx2"/>
                    </a:solidFill>
                  </a:rPr>
                  <a:t>	</a:t>
                </a:r>
                <a14:m>
                  <m:oMath xmlns:m="http://schemas.openxmlformats.org/officeDocument/2006/math">
                    <m:sSubSup>
                      <m:sSubSupPr>
                        <m:ctrlPr>
                          <a:rPr lang="en-US" sz="1600" i="1">
                            <a:solidFill>
                              <a:schemeClr val="tx2"/>
                            </a:solidFill>
                            <a:latin typeface="Cambria Math" panose="02040503050406030204" pitchFamily="18" charset="0"/>
                          </a:rPr>
                        </m:ctrlPr>
                      </m:sSubSupPr>
                      <m:e>
                        <m:r>
                          <a:rPr lang="en-US" sz="1600" i="1">
                            <a:solidFill>
                              <a:schemeClr val="tx2"/>
                            </a:solidFill>
                            <a:latin typeface="Cambria Math" panose="02040503050406030204" pitchFamily="18" charset="0"/>
                          </a:rPr>
                          <m:t>𝑀𝑊</m:t>
                        </m:r>
                      </m:e>
                      <m:sub>
                        <m:r>
                          <a:rPr lang="en-US" sz="1600" i="1">
                            <a:solidFill>
                              <a:schemeClr val="tx2"/>
                            </a:solidFill>
                            <a:latin typeface="Cambria Math" panose="02040503050406030204" pitchFamily="18" charset="0"/>
                          </a:rPr>
                          <m:t>𝑖</m:t>
                        </m:r>
                      </m:sub>
                      <m:sup>
                        <m:r>
                          <a:rPr lang="en-US" sz="1600" i="1">
                            <a:solidFill>
                              <a:schemeClr val="tx2"/>
                            </a:solidFill>
                            <a:latin typeface="Cambria Math" panose="02040503050406030204" pitchFamily="18" charset="0"/>
                          </a:rPr>
                          <m:t>𝑅𝑅𝑆</m:t>
                        </m:r>
                        <m:r>
                          <a:rPr lang="en-US" sz="1600" i="1">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𝑃𝐹𝑅𝐴𝑤𝑎𝑟𝑑</m:t>
                        </m:r>
                      </m:sup>
                    </m:sSubSup>
                    <m:r>
                      <a:rPr lang="en-US" sz="1600" i="1">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𝑀𝑖𝑛</m:t>
                    </m:r>
                    <m:d>
                      <m:dPr>
                        <m:ctrlPr>
                          <a:rPr lang="en-US" sz="1600" i="1">
                            <a:solidFill>
                              <a:schemeClr val="tx2"/>
                            </a:solidFill>
                            <a:latin typeface="Cambria Math" panose="02040503050406030204" pitchFamily="18" charset="0"/>
                          </a:rPr>
                        </m:ctrlPr>
                      </m:dPr>
                      <m:e>
                        <m:sSub>
                          <m:sSubPr>
                            <m:ctrlPr>
                              <a:rPr lang="en-US" sz="1600" i="1">
                                <a:solidFill>
                                  <a:schemeClr val="tx2"/>
                                </a:solidFill>
                                <a:latin typeface="Cambria Math" panose="02040503050406030204" pitchFamily="18" charset="0"/>
                              </a:rPr>
                            </m:ctrlPr>
                          </m:sSubPr>
                          <m:e>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𝑇𝑒𝑙𝑀𝑥𝑃𝐹𝑅</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𝑃𝐹𝑅𝑄𝑢𝑎𝑙𝑖𝑓𝑖𝑒𝑑𝑀𝑊</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 20%×</m:t>
                        </m:r>
                        <m:r>
                          <a:rPr lang="en-US" sz="1600" i="1">
                            <a:solidFill>
                              <a:schemeClr val="tx2"/>
                            </a:solidFill>
                            <a:latin typeface="Cambria Math" panose="02040503050406030204" pitchFamily="18" charset="0"/>
                          </a:rPr>
                          <m:t>𝐻𝑆𝐿</m:t>
                        </m:r>
                      </m:e>
                    </m:d>
                  </m:oMath>
                </a14:m>
                <a:endParaRPr lang="en-US" sz="1600" dirty="0">
                  <a:solidFill>
                    <a:schemeClr val="tx2"/>
                  </a:solidFill>
                </a:endParaRPr>
              </a:p>
              <a:p>
                <a:pPr marL="0" indent="0">
                  <a:spcBef>
                    <a:spcPts val="400"/>
                  </a:spcBef>
                  <a:spcAft>
                    <a:spcPts val="400"/>
                  </a:spcAft>
                  <a:buNone/>
                </a:pPr>
                <a:r>
                  <a:rPr lang="en-US" sz="1600" dirty="0" smtClean="0">
                    <a:solidFill>
                      <a:schemeClr val="tx2"/>
                    </a:solidFill>
                  </a:rPr>
                  <a:t>* There are additional Resource level constraints for RegUp, </a:t>
                </a:r>
                <a:r>
                  <a:rPr lang="en-US" sz="1600" dirty="0" err="1" smtClean="0">
                    <a:solidFill>
                      <a:schemeClr val="tx2"/>
                    </a:solidFill>
                  </a:rPr>
                  <a:t>RegDn</a:t>
                </a:r>
                <a:r>
                  <a:rPr lang="en-US" sz="1600" dirty="0" smtClean="0">
                    <a:solidFill>
                      <a:schemeClr val="tx2"/>
                    </a:solidFill>
                  </a:rPr>
                  <a:t>, RRS-PFR</a:t>
                </a:r>
              </a:p>
              <a:p>
                <a:pPr marL="0" indent="0">
                  <a:spcBef>
                    <a:spcPts val="400"/>
                  </a:spcBef>
                  <a:spcAft>
                    <a:spcPts val="400"/>
                  </a:spcAft>
                  <a:buNone/>
                </a:pPr>
                <a:r>
                  <a:rPr lang="en-US" sz="1600" dirty="0" smtClean="0">
                    <a:solidFill>
                      <a:schemeClr val="tx2"/>
                    </a:solidFill>
                  </a:rPr>
                  <a:t>Resource ECRS </a:t>
                </a:r>
                <a:r>
                  <a:rPr lang="en-US" sz="1600" dirty="0">
                    <a:solidFill>
                      <a:schemeClr val="tx2"/>
                    </a:solidFill>
                  </a:rPr>
                  <a:t>Award</a:t>
                </a:r>
              </a:p>
              <a:p>
                <a:pPr marL="0" indent="0">
                  <a:buNone/>
                </a:pPr>
                <a14:m>
                  <m:oMathPara xmlns:m="http://schemas.openxmlformats.org/officeDocument/2006/math">
                    <m:oMathParaPr>
                      <m:jc m:val="centerGroup"/>
                    </m:oMathParaPr>
                    <m:oMath xmlns:m="http://schemas.openxmlformats.org/officeDocument/2006/math">
                      <m:sSubSup>
                        <m:sSubSupPr>
                          <m:ctrlPr>
                            <a:rPr lang="en-US" sz="1600" i="1">
                              <a:solidFill>
                                <a:schemeClr val="tx2"/>
                              </a:solidFill>
                              <a:latin typeface="Cambria Math" panose="02040503050406030204" pitchFamily="18" charset="0"/>
                            </a:rPr>
                          </m:ctrlPr>
                        </m:sSubSupPr>
                        <m:e>
                          <m:r>
                            <a:rPr lang="en-US" sz="1600" i="1">
                              <a:solidFill>
                                <a:schemeClr val="tx2"/>
                              </a:solidFill>
                              <a:latin typeface="Cambria Math" panose="02040503050406030204" pitchFamily="18" charset="0"/>
                            </a:rPr>
                            <m:t>𝑀𝑊</m:t>
                          </m:r>
                        </m:e>
                        <m:sub>
                          <m:r>
                            <a:rPr lang="en-US" sz="1600" i="1">
                              <a:solidFill>
                                <a:schemeClr val="tx2"/>
                              </a:solidFill>
                              <a:latin typeface="Cambria Math" panose="02040503050406030204" pitchFamily="18" charset="0"/>
                            </a:rPr>
                            <m:t>𝑖</m:t>
                          </m:r>
                        </m:sub>
                        <m:sup>
                          <m:r>
                            <a:rPr lang="en-US" sz="1600" i="1">
                              <a:solidFill>
                                <a:schemeClr val="tx2"/>
                              </a:solidFill>
                              <a:latin typeface="Cambria Math" panose="02040503050406030204" pitchFamily="18" charset="0"/>
                            </a:rPr>
                            <m:t>𝐸𝐶𝑅𝑆𝐴𝑤𝑎𝑟𝑑</m:t>
                          </m:r>
                        </m:sup>
                      </m:sSubSup>
                      <m:r>
                        <a:rPr lang="en-US" sz="1600" i="1">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𝑀𝑖𝑛</m:t>
                      </m:r>
                      <m:d>
                        <m:dPr>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rPr>
                            <m:t>𝑇𝑒𝑙𝑀𝑥</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𝐸𝐶𝑅𝑆</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𝐸𝐶𝑅𝑆𝑄𝑢𝑎𝑙𝑖𝑓𝑖𝑒𝑑𝑀𝑊</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m:t>
                          </m:r>
                          <m:d>
                            <m:dPr>
                              <m:ctrlPr>
                                <a:rPr lang="en-US" sz="1600" i="1">
                                  <a:solidFill>
                                    <a:schemeClr val="tx2"/>
                                  </a:solidFill>
                                  <a:latin typeface="Cambria Math" panose="02040503050406030204" pitchFamily="18" charset="0"/>
                                </a:rPr>
                              </m:ctrlPr>
                            </m:dPr>
                            <m:e>
                              <m:sSubSup>
                                <m:sSubSupPr>
                                  <m:ctrlPr>
                                    <a:rPr lang="en-US" sz="1600" i="1">
                                      <a:solidFill>
                                        <a:schemeClr val="tx2"/>
                                      </a:solidFill>
                                      <a:latin typeface="Cambria Math" panose="02040503050406030204" pitchFamily="18" charset="0"/>
                                    </a:rPr>
                                  </m:ctrlPr>
                                </m:sSubSupPr>
                                <m:e>
                                  <m:r>
                                    <a:rPr lang="en-US" sz="1600" i="1">
                                      <a:solidFill>
                                        <a:schemeClr val="tx2"/>
                                      </a:solidFill>
                                      <a:latin typeface="Cambria Math" panose="02040503050406030204" pitchFamily="18" charset="0"/>
                                    </a:rPr>
                                    <m:t>𝐸𝑅𝑅𝑈𝑝</m:t>
                                  </m:r>
                                </m:e>
                                <m:sub>
                                  <m:r>
                                    <a:rPr lang="en-US" sz="1600" i="1">
                                      <a:solidFill>
                                        <a:schemeClr val="tx2"/>
                                      </a:solidFill>
                                      <a:latin typeface="Cambria Math" panose="02040503050406030204" pitchFamily="18" charset="0"/>
                                    </a:rPr>
                                    <m:t>𝑖</m:t>
                                  </m:r>
                                </m:sub>
                                <m:sup>
                                  <m:r>
                                    <a:rPr lang="en-US" sz="1600" i="1">
                                      <a:solidFill>
                                        <a:schemeClr val="tx2"/>
                                      </a:solidFill>
                                      <a:latin typeface="Cambria Math" panose="02040503050406030204" pitchFamily="18" charset="0"/>
                                    </a:rPr>
                                    <m:t>10</m:t>
                                  </m:r>
                                </m:sup>
                              </m:sSubSup>
                              <m:r>
                                <a:rPr lang="en-US" sz="1600" i="1">
                                  <a:solidFill>
                                    <a:schemeClr val="tx2"/>
                                  </a:solidFill>
                                  <a:latin typeface="Cambria Math" panose="02040503050406030204" pitchFamily="18" charset="0"/>
                                </a:rPr>
                                <m:t>×10</m:t>
                              </m:r>
                            </m:e>
                          </m:d>
                        </m:e>
                      </m:d>
                    </m:oMath>
                  </m:oMathPara>
                </a14:m>
                <a:endParaRPr lang="en-US" sz="1600" dirty="0">
                  <a:solidFill>
                    <a:schemeClr val="tx2"/>
                  </a:solidFill>
                </a:endParaRPr>
              </a:p>
              <a:p>
                <a:pPr marL="0" indent="0">
                  <a:spcBef>
                    <a:spcPts val="400"/>
                  </a:spcBef>
                  <a:spcAft>
                    <a:spcPts val="400"/>
                  </a:spcAft>
                  <a:buNone/>
                </a:pPr>
                <a:endParaRPr lang="en-US" sz="1600" dirty="0" smtClean="0">
                  <a:solidFill>
                    <a:schemeClr val="tx2"/>
                  </a:solidFill>
                </a:endParaRPr>
              </a:p>
              <a:p>
                <a:pPr marL="0" indent="0">
                  <a:spcBef>
                    <a:spcPts val="400"/>
                  </a:spcBef>
                  <a:spcAft>
                    <a:spcPts val="400"/>
                  </a:spcAft>
                  <a:buNone/>
                </a:pPr>
                <a:r>
                  <a:rPr lang="en-US" sz="1600" dirty="0" smtClean="0">
                    <a:solidFill>
                      <a:schemeClr val="tx2"/>
                    </a:solidFill>
                  </a:rPr>
                  <a:t>Resource Non-Spin </a:t>
                </a:r>
                <a:r>
                  <a:rPr lang="en-US" sz="1600" dirty="0">
                    <a:solidFill>
                      <a:schemeClr val="tx2"/>
                    </a:solidFill>
                  </a:rPr>
                  <a:t>Award</a:t>
                </a:r>
              </a:p>
              <a:p>
                <a14:m>
                  <m:oMath xmlns:m="http://schemas.openxmlformats.org/officeDocument/2006/math">
                    <m:sSubSup>
                      <m:sSubSupPr>
                        <m:ctrlPr>
                          <a:rPr lang="en-US" sz="1600" i="1">
                            <a:solidFill>
                              <a:schemeClr val="tx2"/>
                            </a:solidFill>
                            <a:latin typeface="Cambria Math" panose="02040503050406030204" pitchFamily="18" charset="0"/>
                          </a:rPr>
                        </m:ctrlPr>
                      </m:sSubSupPr>
                      <m:e>
                        <m:r>
                          <a:rPr lang="en-US" sz="1600" i="1">
                            <a:solidFill>
                              <a:schemeClr val="tx2"/>
                            </a:solidFill>
                            <a:latin typeface="Cambria Math" panose="02040503050406030204" pitchFamily="18" charset="0"/>
                          </a:rPr>
                          <m:t>𝑀𝑊</m:t>
                        </m:r>
                      </m:e>
                      <m:sub>
                        <m:r>
                          <a:rPr lang="en-US" sz="1600" i="1">
                            <a:solidFill>
                              <a:schemeClr val="tx2"/>
                            </a:solidFill>
                            <a:latin typeface="Cambria Math" panose="02040503050406030204" pitchFamily="18" charset="0"/>
                          </a:rPr>
                          <m:t>𝑖</m:t>
                        </m:r>
                      </m:sub>
                      <m:sup>
                        <m:r>
                          <a:rPr lang="en-US" sz="1600" i="1">
                            <a:solidFill>
                              <a:schemeClr val="tx2"/>
                            </a:solidFill>
                            <a:latin typeface="Cambria Math" panose="02040503050406030204" pitchFamily="18" charset="0"/>
                          </a:rPr>
                          <m:t>𝑁𝑆𝑃𝐼𝑁𝐴𝑤𝑎𝑟𝑑</m:t>
                        </m:r>
                      </m:sup>
                    </m:sSubSup>
                    <m:r>
                      <a:rPr lang="en-US" sz="1600" i="1">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𝑀𝑖𝑛</m:t>
                    </m:r>
                    <m:d>
                      <m:dPr>
                        <m:ctrlPr>
                          <a:rPr lang="en-US" sz="1600" i="1">
                            <a:solidFill>
                              <a:schemeClr val="tx2"/>
                            </a:solidFill>
                            <a:latin typeface="Cambria Math" panose="02040503050406030204" pitchFamily="18" charset="0"/>
                          </a:rPr>
                        </m:ctrlPr>
                      </m:dPr>
                      <m:e>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𝑇𝑒𝑙𝑀𝑥</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𝑁𝑆𝑃𝐼𝑁</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𝑁𝑆𝑃𝐼𝑁𝑄𝑢𝑎𝑙𝑖𝑓𝑖𝑒𝑑𝑀𝑊</m:t>
                            </m:r>
                          </m:e>
                          <m:sub>
                            <m:r>
                              <a:rPr lang="en-US" sz="1600" i="1">
                                <a:solidFill>
                                  <a:schemeClr val="tx2"/>
                                </a:solidFill>
                                <a:latin typeface="Cambria Math" panose="02040503050406030204" pitchFamily="18" charset="0"/>
                              </a:rPr>
                              <m:t>𝑖</m:t>
                            </m:r>
                          </m:sub>
                        </m:sSub>
                        <m:r>
                          <a:rPr lang="en-US" sz="1600" i="1">
                            <a:solidFill>
                              <a:schemeClr val="tx2"/>
                            </a:solidFill>
                            <a:latin typeface="Cambria Math" panose="02040503050406030204" pitchFamily="18" charset="0"/>
                          </a:rPr>
                          <m:t>,</m:t>
                        </m:r>
                        <m:d>
                          <m:dPr>
                            <m:ctrlPr>
                              <a:rPr lang="en-US" sz="1600" i="1">
                                <a:solidFill>
                                  <a:schemeClr val="tx2"/>
                                </a:solidFill>
                                <a:latin typeface="Cambria Math" panose="02040503050406030204" pitchFamily="18" charset="0"/>
                              </a:rPr>
                            </m:ctrlPr>
                          </m:dPr>
                          <m:e>
                            <m:sSubSup>
                              <m:sSubSupPr>
                                <m:ctrlPr>
                                  <a:rPr lang="en-US" sz="1600" i="1">
                                    <a:solidFill>
                                      <a:schemeClr val="tx2"/>
                                    </a:solidFill>
                                    <a:latin typeface="Cambria Math" panose="02040503050406030204" pitchFamily="18" charset="0"/>
                                  </a:rPr>
                                </m:ctrlPr>
                              </m:sSubSupPr>
                              <m:e>
                                <m:r>
                                  <a:rPr lang="en-US" sz="1600" i="1">
                                    <a:solidFill>
                                      <a:schemeClr val="tx2"/>
                                    </a:solidFill>
                                    <a:latin typeface="Cambria Math" panose="02040503050406030204" pitchFamily="18" charset="0"/>
                                  </a:rPr>
                                  <m:t>𝑁𝑅𝑅𝑈𝑝</m:t>
                                </m:r>
                              </m:e>
                              <m:sub>
                                <m:r>
                                  <a:rPr lang="en-US" sz="1600" i="1">
                                    <a:solidFill>
                                      <a:schemeClr val="tx2"/>
                                    </a:solidFill>
                                    <a:latin typeface="Cambria Math" panose="02040503050406030204" pitchFamily="18" charset="0"/>
                                  </a:rPr>
                                  <m:t>𝑖</m:t>
                                </m:r>
                              </m:sub>
                              <m:sup>
                                <m:r>
                                  <a:rPr lang="en-US" sz="1600" i="1">
                                    <a:solidFill>
                                      <a:schemeClr val="tx2"/>
                                    </a:solidFill>
                                    <a:latin typeface="Cambria Math" panose="02040503050406030204" pitchFamily="18" charset="0"/>
                                  </a:rPr>
                                  <m:t>30</m:t>
                                </m:r>
                              </m:sup>
                            </m:sSubSup>
                            <m:r>
                              <a:rPr lang="en-US" sz="1600" i="1">
                                <a:solidFill>
                                  <a:schemeClr val="tx2"/>
                                </a:solidFill>
                                <a:latin typeface="Cambria Math" panose="02040503050406030204" pitchFamily="18" charset="0"/>
                              </a:rPr>
                              <m:t>×30</m:t>
                            </m:r>
                          </m:e>
                        </m:d>
                      </m:e>
                    </m:d>
                  </m:oMath>
                </a14:m>
                <a:endParaRPr lang="en-US" sz="1600"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908720"/>
                <a:ext cx="8534400" cy="5292588"/>
              </a:xfrm>
              <a:blipFill rotWithShape="0">
                <a:blip r:embed="rId2"/>
                <a:stretch>
                  <a:fillRect l="-429" t="-34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sp>
        <p:nvSpPr>
          <p:cNvPr id="7" name="Rounded Rectangle 6"/>
          <p:cNvSpPr/>
          <p:nvPr/>
        </p:nvSpPr>
        <p:spPr>
          <a:xfrm>
            <a:off x="6441712" y="3513986"/>
            <a:ext cx="900100" cy="5400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9512" y="5409220"/>
            <a:ext cx="8431088" cy="369332"/>
          </a:xfrm>
          <a:prstGeom prst="rect">
            <a:avLst/>
          </a:prstGeom>
          <a:noFill/>
        </p:spPr>
        <p:txBody>
          <a:bodyPr wrap="square" rtlCol="0">
            <a:spAutoFit/>
          </a:bodyPr>
          <a:lstStyle/>
          <a:p>
            <a:r>
              <a:rPr lang="en-US" dirty="0" smtClean="0">
                <a:solidFill>
                  <a:schemeClr val="tx2"/>
                </a:solidFill>
              </a:rPr>
              <a:t>New: ERRUp</a:t>
            </a:r>
            <a:r>
              <a:rPr lang="en-US" baseline="30000" dirty="0" smtClean="0">
                <a:solidFill>
                  <a:schemeClr val="tx2"/>
                </a:solidFill>
              </a:rPr>
              <a:t>10 </a:t>
            </a:r>
            <a:r>
              <a:rPr lang="en-US" dirty="0" smtClean="0">
                <a:solidFill>
                  <a:schemeClr val="tx2"/>
                </a:solidFill>
              </a:rPr>
              <a:t>, Emergency Ramp Rate (MW/Min) reflecting 10 minute capability</a:t>
            </a:r>
            <a:endParaRPr lang="en-US" dirty="0">
              <a:solidFill>
                <a:schemeClr val="tx2"/>
              </a:solidFill>
            </a:endParaRPr>
          </a:p>
        </p:txBody>
      </p:sp>
      <p:sp>
        <p:nvSpPr>
          <p:cNvPr id="9" name="TextBox 8"/>
          <p:cNvSpPr txBox="1"/>
          <p:nvPr/>
        </p:nvSpPr>
        <p:spPr>
          <a:xfrm>
            <a:off x="179512" y="5805264"/>
            <a:ext cx="8431088" cy="369332"/>
          </a:xfrm>
          <a:prstGeom prst="rect">
            <a:avLst/>
          </a:prstGeom>
          <a:noFill/>
        </p:spPr>
        <p:txBody>
          <a:bodyPr wrap="square" rtlCol="0">
            <a:spAutoFit/>
          </a:bodyPr>
          <a:lstStyle/>
          <a:p>
            <a:r>
              <a:rPr lang="en-US" dirty="0" smtClean="0">
                <a:solidFill>
                  <a:schemeClr val="tx2"/>
                </a:solidFill>
              </a:rPr>
              <a:t>New: NRRUp</a:t>
            </a:r>
            <a:r>
              <a:rPr lang="en-US" baseline="30000" dirty="0" smtClean="0">
                <a:solidFill>
                  <a:schemeClr val="tx2"/>
                </a:solidFill>
              </a:rPr>
              <a:t>30 </a:t>
            </a:r>
            <a:r>
              <a:rPr lang="en-US" dirty="0" smtClean="0">
                <a:solidFill>
                  <a:schemeClr val="tx2"/>
                </a:solidFill>
              </a:rPr>
              <a:t>, Normal Ramp Rate (MW/Min) reflecting 30 minute capability</a:t>
            </a:r>
            <a:endParaRPr lang="en-US" dirty="0">
              <a:solidFill>
                <a:schemeClr val="tx2"/>
              </a:solidFill>
            </a:endParaRPr>
          </a:p>
        </p:txBody>
      </p:sp>
      <p:sp>
        <p:nvSpPr>
          <p:cNvPr id="10" name="Rounded Rectangle 9"/>
          <p:cNvSpPr/>
          <p:nvPr/>
        </p:nvSpPr>
        <p:spPr>
          <a:xfrm>
            <a:off x="6277881" y="4662655"/>
            <a:ext cx="900100" cy="5400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691680" y="3784016"/>
            <a:ext cx="4787689" cy="1737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flipV="1">
            <a:off x="1655676" y="4932685"/>
            <a:ext cx="4622205" cy="1057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71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Proposed Ramp Rate Telemetry To Check Feasibility Of ECRS And Non-Spin Awards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7864" y="1088740"/>
                <a:ext cx="8534400" cy="5292588"/>
              </a:xfrm>
            </p:spPr>
            <p:txBody>
              <a:bodyPr/>
              <a:lstStyle/>
              <a:p>
                <a:pPr marL="0" indent="0">
                  <a:spcBef>
                    <a:spcPts val="400"/>
                  </a:spcBef>
                  <a:spcAft>
                    <a:spcPts val="400"/>
                  </a:spcAft>
                  <a:buNone/>
                </a:pPr>
                <a:endParaRPr lang="en-US" sz="1800" i="1" dirty="0" smtClean="0"/>
              </a:p>
              <a:p>
                <a:pPr marL="0" indent="0">
                  <a:spcBef>
                    <a:spcPts val="400"/>
                  </a:spcBef>
                  <a:spcAft>
                    <a:spcPts val="400"/>
                  </a:spcAft>
                  <a:buNone/>
                </a:pPr>
                <a14:m>
                  <m:oMath xmlns:m="http://schemas.openxmlformats.org/officeDocument/2006/math">
                    <m:sSubSup>
                      <m:sSubSupPr>
                        <m:ctrlPr>
                          <a:rPr lang="en-US" sz="1800" i="1" smtClean="0">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𝐸𝑅𝑅𝑈𝑝</m:t>
                        </m:r>
                      </m:e>
                      <m:sub>
                        <m:r>
                          <a:rPr lang="en-US" sz="1800" i="1">
                            <a:solidFill>
                              <a:schemeClr val="tx2"/>
                            </a:solidFill>
                            <a:latin typeface="Cambria Math" panose="02040503050406030204" pitchFamily="18" charset="0"/>
                          </a:rPr>
                          <m:t>𝑖</m:t>
                        </m:r>
                      </m:sub>
                      <m:sup>
                        <m:r>
                          <a:rPr lang="en-US" sz="1800" i="1">
                            <a:solidFill>
                              <a:schemeClr val="tx2"/>
                            </a:solidFill>
                            <a:latin typeface="Cambria Math" panose="02040503050406030204" pitchFamily="18" charset="0"/>
                          </a:rPr>
                          <m:t>10</m:t>
                        </m:r>
                      </m:sup>
                    </m:sSubSup>
                  </m:oMath>
                </a14:m>
                <a:r>
                  <a:rPr lang="en-US" sz="1800" dirty="0" smtClean="0">
                    <a:solidFill>
                      <a:schemeClr val="tx2"/>
                    </a:solidFill>
                  </a:rPr>
                  <a:t>:</a:t>
                </a:r>
              </a:p>
              <a:p>
                <a:pPr>
                  <a:spcBef>
                    <a:spcPts val="400"/>
                  </a:spcBef>
                  <a:spcAft>
                    <a:spcPts val="400"/>
                  </a:spcAft>
                </a:pPr>
                <a:r>
                  <a:rPr lang="en-US" sz="1800" dirty="0" smtClean="0">
                    <a:solidFill>
                      <a:schemeClr val="tx2"/>
                    </a:solidFill>
                  </a:rPr>
                  <a:t>Blended </a:t>
                </a:r>
                <a:r>
                  <a:rPr lang="en-US" sz="1800" dirty="0">
                    <a:solidFill>
                      <a:schemeClr val="tx2"/>
                    </a:solidFill>
                  </a:rPr>
                  <a:t>Emergency Ramp Rate Up (value, when multiplied by 10 shows the 10 minute MW output change capability) of </a:t>
                </a:r>
                <a:r>
                  <a:rPr lang="en-US" sz="1800" i="1" dirty="0" err="1">
                    <a:solidFill>
                      <a:schemeClr val="tx2"/>
                    </a:solidFill>
                  </a:rPr>
                  <a:t>i</a:t>
                </a:r>
                <a:r>
                  <a:rPr lang="en-US" sz="1800" i="1" baseline="30000" dirty="0" err="1">
                    <a:solidFill>
                      <a:schemeClr val="tx2"/>
                    </a:solidFill>
                  </a:rPr>
                  <a:t>th</a:t>
                </a:r>
                <a:r>
                  <a:rPr lang="en-US" sz="1800" dirty="0">
                    <a:solidFill>
                      <a:schemeClr val="tx2"/>
                    </a:solidFill>
                  </a:rPr>
                  <a:t> Resource. Used to check feasibility of ECRS awards </a:t>
                </a:r>
                <a:endParaRPr lang="en-US" sz="1800" dirty="0" smtClean="0">
                  <a:solidFill>
                    <a:schemeClr val="tx2"/>
                  </a:solidFill>
                </a:endParaRPr>
              </a:p>
              <a:p>
                <a:pPr marL="0" indent="0">
                  <a:spcBef>
                    <a:spcPts val="400"/>
                  </a:spcBef>
                  <a:spcAft>
                    <a:spcPts val="400"/>
                  </a:spcAft>
                  <a:buNone/>
                </a:pPr>
                <a:endParaRPr lang="en-US" sz="1800" dirty="0">
                  <a:solidFill>
                    <a:schemeClr val="tx2"/>
                  </a:solidFill>
                </a:endParaRPr>
              </a:p>
              <a:p>
                <a:pPr marL="0" indent="0">
                  <a:spcBef>
                    <a:spcPts val="400"/>
                  </a:spcBef>
                  <a:spcAft>
                    <a:spcPts val="400"/>
                  </a:spcAft>
                  <a:buNone/>
                </a:pPr>
                <a14:m>
                  <m:oMath xmlns:m="http://schemas.openxmlformats.org/officeDocument/2006/math">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𝑁𝑅𝑅𝑈𝑝</m:t>
                        </m:r>
                      </m:e>
                      <m:sub>
                        <m:r>
                          <a:rPr lang="en-US" sz="1800" i="1">
                            <a:solidFill>
                              <a:schemeClr val="tx2"/>
                            </a:solidFill>
                            <a:latin typeface="Cambria Math" panose="02040503050406030204" pitchFamily="18" charset="0"/>
                          </a:rPr>
                          <m:t>𝑖</m:t>
                        </m:r>
                      </m:sub>
                      <m:sup>
                        <m:r>
                          <a:rPr lang="en-US" sz="1800" i="1">
                            <a:solidFill>
                              <a:schemeClr val="tx2"/>
                            </a:solidFill>
                            <a:latin typeface="Cambria Math" panose="02040503050406030204" pitchFamily="18" charset="0"/>
                          </a:rPr>
                          <m:t>30</m:t>
                        </m:r>
                      </m:sup>
                    </m:sSubSup>
                  </m:oMath>
                </a14:m>
                <a:r>
                  <a:rPr lang="en-US" sz="1800" dirty="0">
                    <a:solidFill>
                      <a:schemeClr val="tx2"/>
                    </a:solidFill>
                  </a:rPr>
                  <a:t>: </a:t>
                </a:r>
                <a:endParaRPr lang="en-US" sz="1800" dirty="0" smtClean="0">
                  <a:solidFill>
                    <a:schemeClr val="tx2"/>
                  </a:solidFill>
                </a:endParaRPr>
              </a:p>
              <a:p>
                <a:pPr>
                  <a:spcBef>
                    <a:spcPts val="400"/>
                  </a:spcBef>
                  <a:spcAft>
                    <a:spcPts val="400"/>
                  </a:spcAft>
                </a:pPr>
                <a:r>
                  <a:rPr lang="en-US" sz="1800" dirty="0" smtClean="0">
                    <a:solidFill>
                      <a:schemeClr val="tx2"/>
                    </a:solidFill>
                  </a:rPr>
                  <a:t>Blended </a:t>
                </a:r>
                <a:r>
                  <a:rPr lang="en-US" sz="1800" dirty="0">
                    <a:solidFill>
                      <a:schemeClr val="tx2"/>
                    </a:solidFill>
                  </a:rPr>
                  <a:t>Normal Ramp Rate Up (value, when multiplied by 30 shows the 30 minute MW output change capability) of </a:t>
                </a:r>
                <a:r>
                  <a:rPr lang="en-US" sz="1800" i="1" dirty="0" err="1">
                    <a:solidFill>
                      <a:schemeClr val="tx2"/>
                    </a:solidFill>
                  </a:rPr>
                  <a:t>i</a:t>
                </a:r>
                <a:r>
                  <a:rPr lang="en-US" sz="1800" i="1" baseline="30000" dirty="0" err="1">
                    <a:solidFill>
                      <a:schemeClr val="tx2"/>
                    </a:solidFill>
                  </a:rPr>
                  <a:t>th</a:t>
                </a:r>
                <a:r>
                  <a:rPr lang="en-US" sz="1800" dirty="0">
                    <a:solidFill>
                      <a:schemeClr val="tx2"/>
                    </a:solidFill>
                  </a:rPr>
                  <a:t> Resource. Used to check feasibility of Non-Spin awards</a:t>
                </a:r>
              </a:p>
              <a:p>
                <a:pPr marL="0" indent="0">
                  <a:buNone/>
                </a:pPr>
                <a:endParaRPr lang="en-US" sz="1800" b="1" dirty="0" smtClean="0"/>
              </a:p>
              <a:p>
                <a:pPr marL="0" indent="0">
                  <a:buNone/>
                </a:pPr>
                <a:r>
                  <a:rPr lang="en-US" sz="1800" b="1" dirty="0" smtClean="0"/>
                  <a:t>Feedback </a:t>
                </a:r>
                <a:r>
                  <a:rPr lang="en-US" sz="1800" b="1" dirty="0"/>
                  <a:t>requested:</a:t>
                </a:r>
                <a:endParaRPr lang="en-US" sz="1800" dirty="0"/>
              </a:p>
              <a:p>
                <a:pPr lvl="0"/>
                <a:r>
                  <a:rPr lang="en-US" sz="1800" b="1" dirty="0"/>
                  <a:t>Is the provision of the additional new telemetry acceptable?</a:t>
                </a:r>
                <a:endParaRPr lang="en-US" sz="1800" dirty="0"/>
              </a:p>
              <a:p>
                <a:pPr lvl="0"/>
                <a:r>
                  <a:rPr lang="en-US" sz="1800" b="1" dirty="0"/>
                  <a:t>Are there other </a:t>
                </a:r>
                <a:r>
                  <a:rPr lang="en-US" sz="1800" b="1" dirty="0" smtClean="0"/>
                  <a:t>alternatives ?</a:t>
                </a:r>
                <a:endParaRPr lang="en-US" sz="1800"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7864" y="1088740"/>
                <a:ext cx="8534400" cy="5292588"/>
              </a:xfrm>
              <a:blipFill rotWithShape="0">
                <a:blip r:embed="rId2"/>
                <a:stretch>
                  <a:fillRect l="-643"/>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spTree>
    <p:extLst>
      <p:ext uri="{BB962C8B-B14F-4D97-AF65-F5344CB8AC3E}">
        <p14:creationId xmlns:p14="http://schemas.microsoft.com/office/powerpoint/2010/main" val="391506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Non-Spin Deployment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cxnSp>
        <p:nvCxnSpPr>
          <p:cNvPr id="38" name="Straight Arrow Connector 37"/>
          <p:cNvCxnSpPr/>
          <p:nvPr/>
        </p:nvCxnSpPr>
        <p:spPr>
          <a:xfrm>
            <a:off x="2051720" y="2276872"/>
            <a:ext cx="0" cy="2951769"/>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035779" y="5188542"/>
            <a:ext cx="1950699" cy="465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958826" y="2286992"/>
            <a:ext cx="0" cy="2951769"/>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1539404" y="2780201"/>
            <a:ext cx="2400465" cy="2408341"/>
            <a:chOff x="1539404" y="2780201"/>
            <a:chExt cx="2400465" cy="2408341"/>
          </a:xfrm>
        </p:grpSpPr>
        <p:sp>
          <p:nvSpPr>
            <p:cNvPr id="44" name="TextBox 43"/>
            <p:cNvSpPr txBox="1"/>
            <p:nvPr/>
          </p:nvSpPr>
          <p:spPr>
            <a:xfrm>
              <a:off x="1539404" y="2780201"/>
              <a:ext cx="2400465" cy="276999"/>
            </a:xfrm>
            <a:prstGeom prst="rect">
              <a:avLst/>
            </a:prstGeom>
            <a:noFill/>
          </p:spPr>
          <p:txBody>
            <a:bodyPr wrap="none" rtlCol="0">
              <a:spAutoFit/>
            </a:bodyPr>
            <a:lstStyle/>
            <a:p>
              <a:r>
                <a:rPr lang="en-US" sz="1200" dirty="0" smtClean="0"/>
                <a:t>ERCOT XML: Deploys Non-Spin</a:t>
              </a:r>
              <a:endParaRPr lang="en-US" sz="1200" dirty="0"/>
            </a:p>
          </p:txBody>
        </p:sp>
        <p:cxnSp>
          <p:nvCxnSpPr>
            <p:cNvPr id="46" name="Straight Arrow Connector 45"/>
            <p:cNvCxnSpPr/>
            <p:nvPr/>
          </p:nvCxnSpPr>
          <p:spPr>
            <a:xfrm flipH="1">
              <a:off x="1539404" y="3057200"/>
              <a:ext cx="409063" cy="2131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a:off x="1034437" y="5229200"/>
            <a:ext cx="72008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034437" y="1628800"/>
            <a:ext cx="0" cy="3600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7664" y="3429000"/>
            <a:ext cx="0" cy="17996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93199" y="5301208"/>
            <a:ext cx="684076" cy="369332"/>
          </a:xfrm>
          <a:prstGeom prst="rect">
            <a:avLst/>
          </a:prstGeom>
          <a:noFill/>
        </p:spPr>
        <p:txBody>
          <a:bodyPr wrap="square" rtlCol="0">
            <a:spAutoFit/>
          </a:bodyPr>
          <a:lstStyle/>
          <a:p>
            <a:r>
              <a:rPr lang="en-US" dirty="0" smtClean="0"/>
              <a:t>Time</a:t>
            </a:r>
            <a:endParaRPr lang="en-US" dirty="0"/>
          </a:p>
        </p:txBody>
      </p:sp>
      <p:sp>
        <p:nvSpPr>
          <p:cNvPr id="17" name="TextBox 16"/>
          <p:cNvSpPr txBox="1"/>
          <p:nvPr/>
        </p:nvSpPr>
        <p:spPr>
          <a:xfrm>
            <a:off x="782409" y="5233384"/>
            <a:ext cx="684076" cy="276999"/>
          </a:xfrm>
          <a:prstGeom prst="rect">
            <a:avLst/>
          </a:prstGeom>
          <a:noFill/>
        </p:spPr>
        <p:txBody>
          <a:bodyPr wrap="square" rtlCol="0">
            <a:spAutoFit/>
          </a:bodyPr>
          <a:lstStyle/>
          <a:p>
            <a:r>
              <a:rPr lang="en-US" sz="1200" dirty="0" smtClean="0"/>
              <a:t>RTC 0</a:t>
            </a:r>
            <a:endParaRPr lang="en-US" sz="1200" dirty="0"/>
          </a:p>
        </p:txBody>
      </p:sp>
      <p:sp>
        <p:nvSpPr>
          <p:cNvPr id="18" name="TextBox 17"/>
          <p:cNvSpPr txBox="1"/>
          <p:nvPr/>
        </p:nvSpPr>
        <p:spPr>
          <a:xfrm>
            <a:off x="1606429" y="5232114"/>
            <a:ext cx="684076" cy="276999"/>
          </a:xfrm>
          <a:prstGeom prst="rect">
            <a:avLst/>
          </a:prstGeom>
          <a:noFill/>
        </p:spPr>
        <p:txBody>
          <a:bodyPr wrap="square" rtlCol="0">
            <a:spAutoFit/>
          </a:bodyPr>
          <a:lstStyle/>
          <a:p>
            <a:r>
              <a:rPr lang="en-US" sz="1200" dirty="0" smtClean="0"/>
              <a:t>RTC 5</a:t>
            </a:r>
            <a:endParaRPr lang="en-US" sz="1200" dirty="0"/>
          </a:p>
        </p:txBody>
      </p:sp>
      <p:sp>
        <p:nvSpPr>
          <p:cNvPr id="19" name="TextBox 18"/>
          <p:cNvSpPr txBox="1"/>
          <p:nvPr/>
        </p:nvSpPr>
        <p:spPr>
          <a:xfrm>
            <a:off x="2538460" y="5228730"/>
            <a:ext cx="718700" cy="276999"/>
          </a:xfrm>
          <a:prstGeom prst="rect">
            <a:avLst/>
          </a:prstGeom>
          <a:noFill/>
        </p:spPr>
        <p:txBody>
          <a:bodyPr wrap="square" rtlCol="0">
            <a:spAutoFit/>
          </a:bodyPr>
          <a:lstStyle/>
          <a:p>
            <a:r>
              <a:rPr lang="en-US" sz="1200" dirty="0" smtClean="0"/>
              <a:t>RTC 10</a:t>
            </a:r>
            <a:endParaRPr lang="en-US" sz="1200" dirty="0"/>
          </a:p>
        </p:txBody>
      </p:sp>
      <p:sp>
        <p:nvSpPr>
          <p:cNvPr id="20" name="TextBox 19"/>
          <p:cNvSpPr txBox="1"/>
          <p:nvPr/>
        </p:nvSpPr>
        <p:spPr>
          <a:xfrm>
            <a:off x="3437747" y="5226287"/>
            <a:ext cx="773187" cy="276999"/>
          </a:xfrm>
          <a:prstGeom prst="rect">
            <a:avLst/>
          </a:prstGeom>
          <a:noFill/>
        </p:spPr>
        <p:txBody>
          <a:bodyPr wrap="square" rtlCol="0">
            <a:spAutoFit/>
          </a:bodyPr>
          <a:lstStyle/>
          <a:p>
            <a:r>
              <a:rPr lang="en-US" sz="1200" dirty="0" smtClean="0"/>
              <a:t>RTC 15</a:t>
            </a:r>
            <a:endParaRPr lang="en-US" sz="1200" dirty="0"/>
          </a:p>
        </p:txBody>
      </p:sp>
      <p:sp>
        <p:nvSpPr>
          <p:cNvPr id="21" name="TextBox 20"/>
          <p:cNvSpPr txBox="1"/>
          <p:nvPr/>
        </p:nvSpPr>
        <p:spPr>
          <a:xfrm>
            <a:off x="4337036" y="5221565"/>
            <a:ext cx="729848" cy="276999"/>
          </a:xfrm>
          <a:prstGeom prst="rect">
            <a:avLst/>
          </a:prstGeom>
          <a:noFill/>
        </p:spPr>
        <p:txBody>
          <a:bodyPr wrap="square" rtlCol="0">
            <a:spAutoFit/>
          </a:bodyPr>
          <a:lstStyle/>
          <a:p>
            <a:r>
              <a:rPr lang="en-US" sz="1200" dirty="0" smtClean="0"/>
              <a:t>RTC 20</a:t>
            </a:r>
            <a:endParaRPr lang="en-US" sz="1200" dirty="0"/>
          </a:p>
        </p:txBody>
      </p:sp>
      <p:sp>
        <p:nvSpPr>
          <p:cNvPr id="22" name="TextBox 21"/>
          <p:cNvSpPr txBox="1"/>
          <p:nvPr/>
        </p:nvSpPr>
        <p:spPr>
          <a:xfrm>
            <a:off x="5212038" y="5208875"/>
            <a:ext cx="831028" cy="276999"/>
          </a:xfrm>
          <a:prstGeom prst="rect">
            <a:avLst/>
          </a:prstGeom>
          <a:noFill/>
        </p:spPr>
        <p:txBody>
          <a:bodyPr wrap="square" rtlCol="0">
            <a:spAutoFit/>
          </a:bodyPr>
          <a:lstStyle/>
          <a:p>
            <a:r>
              <a:rPr lang="en-US" sz="1200" dirty="0" smtClean="0"/>
              <a:t>RTC 25</a:t>
            </a:r>
            <a:endParaRPr lang="en-US" sz="1200" dirty="0"/>
          </a:p>
        </p:txBody>
      </p:sp>
      <p:sp>
        <p:nvSpPr>
          <p:cNvPr id="23" name="TextBox 22"/>
          <p:cNvSpPr txBox="1"/>
          <p:nvPr/>
        </p:nvSpPr>
        <p:spPr>
          <a:xfrm>
            <a:off x="6146760" y="5208874"/>
            <a:ext cx="828336" cy="276999"/>
          </a:xfrm>
          <a:prstGeom prst="rect">
            <a:avLst/>
          </a:prstGeom>
          <a:noFill/>
        </p:spPr>
        <p:txBody>
          <a:bodyPr wrap="square" rtlCol="0">
            <a:spAutoFit/>
          </a:bodyPr>
          <a:lstStyle/>
          <a:p>
            <a:r>
              <a:rPr lang="en-US" sz="1200" dirty="0" smtClean="0"/>
              <a:t>RTC 30</a:t>
            </a:r>
            <a:endParaRPr lang="en-US" sz="1200" dirty="0"/>
          </a:p>
        </p:txBody>
      </p:sp>
      <p:sp>
        <p:nvSpPr>
          <p:cNvPr id="24" name="TextBox 23"/>
          <p:cNvSpPr txBox="1"/>
          <p:nvPr/>
        </p:nvSpPr>
        <p:spPr>
          <a:xfrm>
            <a:off x="7055589" y="5208873"/>
            <a:ext cx="828336" cy="276999"/>
          </a:xfrm>
          <a:prstGeom prst="rect">
            <a:avLst/>
          </a:prstGeom>
          <a:noFill/>
        </p:spPr>
        <p:txBody>
          <a:bodyPr wrap="square" rtlCol="0">
            <a:spAutoFit/>
          </a:bodyPr>
          <a:lstStyle/>
          <a:p>
            <a:r>
              <a:rPr lang="en-US" sz="1200" dirty="0" smtClean="0"/>
              <a:t>RTC 35</a:t>
            </a:r>
            <a:endParaRPr lang="en-US" sz="1200" dirty="0"/>
          </a:p>
        </p:txBody>
      </p:sp>
      <p:sp>
        <p:nvSpPr>
          <p:cNvPr id="25" name="TextBox 24"/>
          <p:cNvSpPr txBox="1"/>
          <p:nvPr/>
        </p:nvSpPr>
        <p:spPr>
          <a:xfrm rot="16200000">
            <a:off x="-218568" y="2610924"/>
            <a:ext cx="2174776" cy="338554"/>
          </a:xfrm>
          <a:prstGeom prst="rect">
            <a:avLst/>
          </a:prstGeom>
          <a:noFill/>
        </p:spPr>
        <p:txBody>
          <a:bodyPr wrap="square" rtlCol="0">
            <a:spAutoFit/>
          </a:bodyPr>
          <a:lstStyle/>
          <a:p>
            <a:r>
              <a:rPr lang="en-US" sz="1600" dirty="0" smtClean="0"/>
              <a:t>Off-Line Gen</a:t>
            </a:r>
            <a:endParaRPr lang="en-US" sz="1600" dirty="0"/>
          </a:p>
        </p:txBody>
      </p:sp>
      <p:cxnSp>
        <p:nvCxnSpPr>
          <p:cNvPr id="27" name="Straight Connector 26"/>
          <p:cNvCxnSpPr/>
          <p:nvPr/>
        </p:nvCxnSpPr>
        <p:spPr>
          <a:xfrm>
            <a:off x="1034437" y="2276872"/>
            <a:ext cx="7200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3837" y="2092206"/>
            <a:ext cx="684076" cy="369332"/>
          </a:xfrm>
          <a:prstGeom prst="rect">
            <a:avLst/>
          </a:prstGeom>
          <a:noFill/>
        </p:spPr>
        <p:txBody>
          <a:bodyPr wrap="square" rtlCol="0">
            <a:spAutoFit/>
          </a:bodyPr>
          <a:lstStyle/>
          <a:p>
            <a:r>
              <a:rPr lang="en-US" dirty="0" smtClean="0"/>
              <a:t>HSL</a:t>
            </a:r>
            <a:endParaRPr lang="en-US" dirty="0"/>
          </a:p>
        </p:txBody>
      </p:sp>
      <p:cxnSp>
        <p:nvCxnSpPr>
          <p:cNvPr id="32" name="Straight Connector 31"/>
          <p:cNvCxnSpPr/>
          <p:nvPr/>
        </p:nvCxnSpPr>
        <p:spPr>
          <a:xfrm>
            <a:off x="1034437" y="4041775"/>
            <a:ext cx="7200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13061" y="3857109"/>
            <a:ext cx="684076" cy="369332"/>
          </a:xfrm>
          <a:prstGeom prst="rect">
            <a:avLst/>
          </a:prstGeom>
          <a:noFill/>
        </p:spPr>
        <p:txBody>
          <a:bodyPr wrap="square" rtlCol="0">
            <a:spAutoFit/>
          </a:bodyPr>
          <a:lstStyle/>
          <a:p>
            <a:r>
              <a:rPr lang="en-US" dirty="0"/>
              <a:t>L</a:t>
            </a:r>
            <a:r>
              <a:rPr lang="en-US" dirty="0" smtClean="0"/>
              <a:t>SL</a:t>
            </a:r>
            <a:endParaRPr lang="en-US" dirty="0"/>
          </a:p>
        </p:txBody>
      </p:sp>
      <p:cxnSp>
        <p:nvCxnSpPr>
          <p:cNvPr id="47" name="Straight Connector 46"/>
          <p:cNvCxnSpPr/>
          <p:nvPr/>
        </p:nvCxnSpPr>
        <p:spPr>
          <a:xfrm>
            <a:off x="5940152" y="3429559"/>
            <a:ext cx="0" cy="17996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539404" y="3501008"/>
            <a:ext cx="4400748" cy="1012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428102" y="3360953"/>
            <a:ext cx="1175322" cy="276999"/>
          </a:xfrm>
          <a:prstGeom prst="rect">
            <a:avLst/>
          </a:prstGeom>
          <a:solidFill>
            <a:schemeClr val="bg1"/>
          </a:solidFill>
        </p:spPr>
        <p:txBody>
          <a:bodyPr wrap="none" rtlCol="0">
            <a:spAutoFit/>
          </a:bodyPr>
          <a:lstStyle/>
          <a:p>
            <a:r>
              <a:rPr lang="en-US" sz="1200" dirty="0" smtClean="0"/>
              <a:t>25 min. to LSL</a:t>
            </a:r>
            <a:endParaRPr lang="en-US" sz="1200" dirty="0"/>
          </a:p>
        </p:txBody>
      </p:sp>
      <p:cxnSp>
        <p:nvCxnSpPr>
          <p:cNvPr id="51" name="Straight Arrow Connector 50"/>
          <p:cNvCxnSpPr/>
          <p:nvPr/>
        </p:nvCxnSpPr>
        <p:spPr>
          <a:xfrm>
            <a:off x="1021329" y="5076116"/>
            <a:ext cx="1965149" cy="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629800" y="4844708"/>
            <a:ext cx="922625" cy="276999"/>
          </a:xfrm>
          <a:prstGeom prst="rect">
            <a:avLst/>
          </a:prstGeom>
          <a:solidFill>
            <a:schemeClr val="bg1"/>
          </a:solidFill>
        </p:spPr>
        <p:txBody>
          <a:bodyPr wrap="none" rtlCol="0">
            <a:spAutoFit/>
          </a:bodyPr>
          <a:lstStyle/>
          <a:p>
            <a:r>
              <a:rPr lang="en-US" sz="1200" dirty="0" smtClean="0"/>
              <a:t>OFF, 0MW</a:t>
            </a:r>
            <a:endParaRPr lang="en-US" sz="1200" dirty="0"/>
          </a:p>
        </p:txBody>
      </p:sp>
      <p:sp>
        <p:nvSpPr>
          <p:cNvPr id="54" name="Freeform 53"/>
          <p:cNvSpPr/>
          <p:nvPr/>
        </p:nvSpPr>
        <p:spPr>
          <a:xfrm>
            <a:off x="2971800" y="4018994"/>
            <a:ext cx="2971800" cy="1172131"/>
          </a:xfrm>
          <a:custGeom>
            <a:avLst/>
            <a:gdLst>
              <a:gd name="connsiteX0" fmla="*/ 0 w 2971800"/>
              <a:gd name="connsiteY0" fmla="*/ 1172131 h 1172131"/>
              <a:gd name="connsiteX1" fmla="*/ 76200 w 2971800"/>
              <a:gd name="connsiteY1" fmla="*/ 1134031 h 1172131"/>
              <a:gd name="connsiteX2" fmla="*/ 142875 w 2971800"/>
              <a:gd name="connsiteY2" fmla="*/ 1105456 h 1172131"/>
              <a:gd name="connsiteX3" fmla="*/ 200025 w 2971800"/>
              <a:gd name="connsiteY3" fmla="*/ 1076881 h 1172131"/>
              <a:gd name="connsiteX4" fmla="*/ 438150 w 2971800"/>
              <a:gd name="connsiteY4" fmla="*/ 1057831 h 1172131"/>
              <a:gd name="connsiteX5" fmla="*/ 476250 w 2971800"/>
              <a:gd name="connsiteY5" fmla="*/ 1048306 h 1172131"/>
              <a:gd name="connsiteX6" fmla="*/ 504825 w 2971800"/>
              <a:gd name="connsiteY6" fmla="*/ 1038781 h 1172131"/>
              <a:gd name="connsiteX7" fmla="*/ 561975 w 2971800"/>
              <a:gd name="connsiteY7" fmla="*/ 1029256 h 1172131"/>
              <a:gd name="connsiteX8" fmla="*/ 619125 w 2971800"/>
              <a:gd name="connsiteY8" fmla="*/ 1010206 h 1172131"/>
              <a:gd name="connsiteX9" fmla="*/ 676275 w 2971800"/>
              <a:gd name="connsiteY9" fmla="*/ 991156 h 1172131"/>
              <a:gd name="connsiteX10" fmla="*/ 714375 w 2971800"/>
              <a:gd name="connsiteY10" fmla="*/ 972106 h 1172131"/>
              <a:gd name="connsiteX11" fmla="*/ 819150 w 2971800"/>
              <a:gd name="connsiteY11" fmla="*/ 943531 h 1172131"/>
              <a:gd name="connsiteX12" fmla="*/ 914400 w 2971800"/>
              <a:gd name="connsiteY12" fmla="*/ 905431 h 1172131"/>
              <a:gd name="connsiteX13" fmla="*/ 952500 w 2971800"/>
              <a:gd name="connsiteY13" fmla="*/ 895906 h 1172131"/>
              <a:gd name="connsiteX14" fmla="*/ 1047750 w 2971800"/>
              <a:gd name="connsiteY14" fmla="*/ 838756 h 1172131"/>
              <a:gd name="connsiteX15" fmla="*/ 1076325 w 2971800"/>
              <a:gd name="connsiteY15" fmla="*/ 829231 h 1172131"/>
              <a:gd name="connsiteX16" fmla="*/ 1104900 w 2971800"/>
              <a:gd name="connsiteY16" fmla="*/ 810181 h 1172131"/>
              <a:gd name="connsiteX17" fmla="*/ 1143000 w 2971800"/>
              <a:gd name="connsiteY17" fmla="*/ 800656 h 1172131"/>
              <a:gd name="connsiteX18" fmla="*/ 1209675 w 2971800"/>
              <a:gd name="connsiteY18" fmla="*/ 781606 h 1172131"/>
              <a:gd name="connsiteX19" fmla="*/ 1314450 w 2971800"/>
              <a:gd name="connsiteY19" fmla="*/ 762556 h 1172131"/>
              <a:gd name="connsiteX20" fmla="*/ 1343025 w 2971800"/>
              <a:gd name="connsiteY20" fmla="*/ 743506 h 1172131"/>
              <a:gd name="connsiteX21" fmla="*/ 1371600 w 2971800"/>
              <a:gd name="connsiteY21" fmla="*/ 733981 h 1172131"/>
              <a:gd name="connsiteX22" fmla="*/ 1428750 w 2971800"/>
              <a:gd name="connsiteY22" fmla="*/ 667306 h 1172131"/>
              <a:gd name="connsiteX23" fmla="*/ 1485900 w 2971800"/>
              <a:gd name="connsiteY23" fmla="*/ 638731 h 1172131"/>
              <a:gd name="connsiteX24" fmla="*/ 1514475 w 2971800"/>
              <a:gd name="connsiteY24" fmla="*/ 619681 h 1172131"/>
              <a:gd name="connsiteX25" fmla="*/ 1590675 w 2971800"/>
              <a:gd name="connsiteY25" fmla="*/ 562531 h 1172131"/>
              <a:gd name="connsiteX26" fmla="*/ 1619250 w 2971800"/>
              <a:gd name="connsiteY26" fmla="*/ 543481 h 1172131"/>
              <a:gd name="connsiteX27" fmla="*/ 1743075 w 2971800"/>
              <a:gd name="connsiteY27" fmla="*/ 486331 h 1172131"/>
              <a:gd name="connsiteX28" fmla="*/ 1771650 w 2971800"/>
              <a:gd name="connsiteY28" fmla="*/ 476806 h 1172131"/>
              <a:gd name="connsiteX29" fmla="*/ 1809750 w 2971800"/>
              <a:gd name="connsiteY29" fmla="*/ 448231 h 1172131"/>
              <a:gd name="connsiteX30" fmla="*/ 1885950 w 2971800"/>
              <a:gd name="connsiteY30" fmla="*/ 419656 h 1172131"/>
              <a:gd name="connsiteX31" fmla="*/ 1914525 w 2971800"/>
              <a:gd name="connsiteY31" fmla="*/ 400606 h 1172131"/>
              <a:gd name="connsiteX32" fmla="*/ 1990725 w 2971800"/>
              <a:gd name="connsiteY32" fmla="*/ 372031 h 1172131"/>
              <a:gd name="connsiteX33" fmla="*/ 2019300 w 2971800"/>
              <a:gd name="connsiteY33" fmla="*/ 343456 h 1172131"/>
              <a:gd name="connsiteX34" fmla="*/ 2057400 w 2971800"/>
              <a:gd name="connsiteY34" fmla="*/ 333931 h 1172131"/>
              <a:gd name="connsiteX35" fmla="*/ 2095500 w 2971800"/>
              <a:gd name="connsiteY35" fmla="*/ 314881 h 1172131"/>
              <a:gd name="connsiteX36" fmla="*/ 2124075 w 2971800"/>
              <a:gd name="connsiteY36" fmla="*/ 295831 h 1172131"/>
              <a:gd name="connsiteX37" fmla="*/ 2209800 w 2971800"/>
              <a:gd name="connsiteY37" fmla="*/ 286306 h 1172131"/>
              <a:gd name="connsiteX38" fmla="*/ 2286000 w 2971800"/>
              <a:gd name="connsiteY38" fmla="*/ 267256 h 1172131"/>
              <a:gd name="connsiteX39" fmla="*/ 2381250 w 2971800"/>
              <a:gd name="connsiteY39" fmla="*/ 210106 h 1172131"/>
              <a:gd name="connsiteX40" fmla="*/ 2409825 w 2971800"/>
              <a:gd name="connsiteY40" fmla="*/ 191056 h 1172131"/>
              <a:gd name="connsiteX41" fmla="*/ 2438400 w 2971800"/>
              <a:gd name="connsiteY41" fmla="*/ 172006 h 1172131"/>
              <a:gd name="connsiteX42" fmla="*/ 2590800 w 2971800"/>
              <a:gd name="connsiteY42" fmla="*/ 162481 h 1172131"/>
              <a:gd name="connsiteX43" fmla="*/ 2628900 w 2971800"/>
              <a:gd name="connsiteY43" fmla="*/ 143431 h 1172131"/>
              <a:gd name="connsiteX44" fmla="*/ 2657475 w 2971800"/>
              <a:gd name="connsiteY44" fmla="*/ 124381 h 1172131"/>
              <a:gd name="connsiteX45" fmla="*/ 2695575 w 2971800"/>
              <a:gd name="connsiteY45" fmla="*/ 114856 h 1172131"/>
              <a:gd name="connsiteX46" fmla="*/ 2752725 w 2971800"/>
              <a:gd name="connsiteY46" fmla="*/ 76756 h 1172131"/>
              <a:gd name="connsiteX47" fmla="*/ 2828925 w 2971800"/>
              <a:gd name="connsiteY47" fmla="*/ 48181 h 1172131"/>
              <a:gd name="connsiteX48" fmla="*/ 2847975 w 2971800"/>
              <a:gd name="connsiteY48" fmla="*/ 19606 h 1172131"/>
              <a:gd name="connsiteX49" fmla="*/ 2905125 w 2971800"/>
              <a:gd name="connsiteY49" fmla="*/ 10081 h 1172131"/>
              <a:gd name="connsiteX50" fmla="*/ 2971800 w 2971800"/>
              <a:gd name="connsiteY50" fmla="*/ 556 h 117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71800" h="1172131">
                <a:moveTo>
                  <a:pt x="0" y="1172131"/>
                </a:moveTo>
                <a:cubicBezTo>
                  <a:pt x="25400" y="1159431"/>
                  <a:pt x="50347" y="1145782"/>
                  <a:pt x="76200" y="1134031"/>
                </a:cubicBezTo>
                <a:cubicBezTo>
                  <a:pt x="141504" y="1104348"/>
                  <a:pt x="62903" y="1151155"/>
                  <a:pt x="142875" y="1105456"/>
                </a:cubicBezTo>
                <a:cubicBezTo>
                  <a:pt x="175569" y="1086774"/>
                  <a:pt x="164304" y="1084819"/>
                  <a:pt x="200025" y="1076881"/>
                </a:cubicBezTo>
                <a:cubicBezTo>
                  <a:pt x="278520" y="1059438"/>
                  <a:pt x="357504" y="1062076"/>
                  <a:pt x="438150" y="1057831"/>
                </a:cubicBezTo>
                <a:cubicBezTo>
                  <a:pt x="450850" y="1054656"/>
                  <a:pt x="463663" y="1051902"/>
                  <a:pt x="476250" y="1048306"/>
                </a:cubicBezTo>
                <a:cubicBezTo>
                  <a:pt x="485904" y="1045548"/>
                  <a:pt x="495024" y="1040959"/>
                  <a:pt x="504825" y="1038781"/>
                </a:cubicBezTo>
                <a:cubicBezTo>
                  <a:pt x="523678" y="1034591"/>
                  <a:pt x="543239" y="1033940"/>
                  <a:pt x="561975" y="1029256"/>
                </a:cubicBezTo>
                <a:cubicBezTo>
                  <a:pt x="581456" y="1024386"/>
                  <a:pt x="600075" y="1016556"/>
                  <a:pt x="619125" y="1010206"/>
                </a:cubicBezTo>
                <a:cubicBezTo>
                  <a:pt x="638175" y="1003856"/>
                  <a:pt x="658314" y="1000136"/>
                  <a:pt x="676275" y="991156"/>
                </a:cubicBezTo>
                <a:cubicBezTo>
                  <a:pt x="688975" y="984806"/>
                  <a:pt x="701324" y="977699"/>
                  <a:pt x="714375" y="972106"/>
                </a:cubicBezTo>
                <a:cubicBezTo>
                  <a:pt x="740419" y="960944"/>
                  <a:pt x="804581" y="947694"/>
                  <a:pt x="819150" y="943531"/>
                </a:cubicBezTo>
                <a:cubicBezTo>
                  <a:pt x="963100" y="902402"/>
                  <a:pt x="806487" y="945898"/>
                  <a:pt x="914400" y="905431"/>
                </a:cubicBezTo>
                <a:cubicBezTo>
                  <a:pt x="926657" y="900834"/>
                  <a:pt x="939800" y="899081"/>
                  <a:pt x="952500" y="895906"/>
                </a:cubicBezTo>
                <a:cubicBezTo>
                  <a:pt x="993128" y="868821"/>
                  <a:pt x="1006745" y="856329"/>
                  <a:pt x="1047750" y="838756"/>
                </a:cubicBezTo>
                <a:cubicBezTo>
                  <a:pt x="1056978" y="834801"/>
                  <a:pt x="1067345" y="833721"/>
                  <a:pt x="1076325" y="829231"/>
                </a:cubicBezTo>
                <a:cubicBezTo>
                  <a:pt x="1086564" y="824111"/>
                  <a:pt x="1094378" y="814690"/>
                  <a:pt x="1104900" y="810181"/>
                </a:cubicBezTo>
                <a:cubicBezTo>
                  <a:pt x="1116932" y="805024"/>
                  <a:pt x="1130413" y="804252"/>
                  <a:pt x="1143000" y="800656"/>
                </a:cubicBezTo>
                <a:cubicBezTo>
                  <a:pt x="1198687" y="784745"/>
                  <a:pt x="1142677" y="796494"/>
                  <a:pt x="1209675" y="781606"/>
                </a:cubicBezTo>
                <a:cubicBezTo>
                  <a:pt x="1249613" y="772731"/>
                  <a:pt x="1273093" y="769449"/>
                  <a:pt x="1314450" y="762556"/>
                </a:cubicBezTo>
                <a:cubicBezTo>
                  <a:pt x="1323975" y="756206"/>
                  <a:pt x="1332786" y="748626"/>
                  <a:pt x="1343025" y="743506"/>
                </a:cubicBezTo>
                <a:cubicBezTo>
                  <a:pt x="1352005" y="739016"/>
                  <a:pt x="1363246" y="739550"/>
                  <a:pt x="1371600" y="733981"/>
                </a:cubicBezTo>
                <a:cubicBezTo>
                  <a:pt x="1402705" y="713245"/>
                  <a:pt x="1402341" y="693715"/>
                  <a:pt x="1428750" y="667306"/>
                </a:cubicBezTo>
                <a:cubicBezTo>
                  <a:pt x="1456047" y="640009"/>
                  <a:pt x="1454912" y="654225"/>
                  <a:pt x="1485900" y="638731"/>
                </a:cubicBezTo>
                <a:cubicBezTo>
                  <a:pt x="1496139" y="633611"/>
                  <a:pt x="1505217" y="626414"/>
                  <a:pt x="1514475" y="619681"/>
                </a:cubicBezTo>
                <a:cubicBezTo>
                  <a:pt x="1540152" y="601007"/>
                  <a:pt x="1564257" y="580143"/>
                  <a:pt x="1590675" y="562531"/>
                </a:cubicBezTo>
                <a:cubicBezTo>
                  <a:pt x="1600200" y="556181"/>
                  <a:pt x="1609935" y="550135"/>
                  <a:pt x="1619250" y="543481"/>
                </a:cubicBezTo>
                <a:cubicBezTo>
                  <a:pt x="1687277" y="494890"/>
                  <a:pt x="1631226" y="523614"/>
                  <a:pt x="1743075" y="486331"/>
                </a:cubicBezTo>
                <a:lnTo>
                  <a:pt x="1771650" y="476806"/>
                </a:lnTo>
                <a:cubicBezTo>
                  <a:pt x="1784350" y="467281"/>
                  <a:pt x="1795873" y="455941"/>
                  <a:pt x="1809750" y="448231"/>
                </a:cubicBezTo>
                <a:cubicBezTo>
                  <a:pt x="1936097" y="378038"/>
                  <a:pt x="1800401" y="462430"/>
                  <a:pt x="1885950" y="419656"/>
                </a:cubicBezTo>
                <a:cubicBezTo>
                  <a:pt x="1896189" y="414536"/>
                  <a:pt x="1904003" y="405115"/>
                  <a:pt x="1914525" y="400606"/>
                </a:cubicBezTo>
                <a:cubicBezTo>
                  <a:pt x="1964381" y="379239"/>
                  <a:pt x="1943106" y="406044"/>
                  <a:pt x="1990725" y="372031"/>
                </a:cubicBezTo>
                <a:cubicBezTo>
                  <a:pt x="2001686" y="364201"/>
                  <a:pt x="2007604" y="350139"/>
                  <a:pt x="2019300" y="343456"/>
                </a:cubicBezTo>
                <a:cubicBezTo>
                  <a:pt x="2030666" y="336961"/>
                  <a:pt x="2045143" y="338528"/>
                  <a:pt x="2057400" y="333931"/>
                </a:cubicBezTo>
                <a:cubicBezTo>
                  <a:pt x="2070695" y="328945"/>
                  <a:pt x="2083172" y="321926"/>
                  <a:pt x="2095500" y="314881"/>
                </a:cubicBezTo>
                <a:cubicBezTo>
                  <a:pt x="2105439" y="309201"/>
                  <a:pt x="2112969" y="298607"/>
                  <a:pt x="2124075" y="295831"/>
                </a:cubicBezTo>
                <a:cubicBezTo>
                  <a:pt x="2151967" y="288858"/>
                  <a:pt x="2181338" y="290372"/>
                  <a:pt x="2209800" y="286306"/>
                </a:cubicBezTo>
                <a:cubicBezTo>
                  <a:pt x="2232163" y="283111"/>
                  <a:pt x="2263839" y="276753"/>
                  <a:pt x="2286000" y="267256"/>
                </a:cubicBezTo>
                <a:cubicBezTo>
                  <a:pt x="2327005" y="249683"/>
                  <a:pt x="2340622" y="237191"/>
                  <a:pt x="2381250" y="210106"/>
                </a:cubicBezTo>
                <a:lnTo>
                  <a:pt x="2409825" y="191056"/>
                </a:lnTo>
                <a:cubicBezTo>
                  <a:pt x="2419350" y="184706"/>
                  <a:pt x="2426975" y="172720"/>
                  <a:pt x="2438400" y="172006"/>
                </a:cubicBezTo>
                <a:lnTo>
                  <a:pt x="2590800" y="162481"/>
                </a:lnTo>
                <a:cubicBezTo>
                  <a:pt x="2603500" y="156131"/>
                  <a:pt x="2616572" y="150476"/>
                  <a:pt x="2628900" y="143431"/>
                </a:cubicBezTo>
                <a:cubicBezTo>
                  <a:pt x="2638839" y="137751"/>
                  <a:pt x="2646953" y="128890"/>
                  <a:pt x="2657475" y="124381"/>
                </a:cubicBezTo>
                <a:cubicBezTo>
                  <a:pt x="2669507" y="119224"/>
                  <a:pt x="2682875" y="118031"/>
                  <a:pt x="2695575" y="114856"/>
                </a:cubicBezTo>
                <a:cubicBezTo>
                  <a:pt x="2714625" y="102156"/>
                  <a:pt x="2731467" y="85259"/>
                  <a:pt x="2752725" y="76756"/>
                </a:cubicBezTo>
                <a:cubicBezTo>
                  <a:pt x="2809672" y="53977"/>
                  <a:pt x="2784130" y="63113"/>
                  <a:pt x="2828925" y="48181"/>
                </a:cubicBezTo>
                <a:cubicBezTo>
                  <a:pt x="2835275" y="38656"/>
                  <a:pt x="2837736" y="24726"/>
                  <a:pt x="2847975" y="19606"/>
                </a:cubicBezTo>
                <a:cubicBezTo>
                  <a:pt x="2865249" y="10969"/>
                  <a:pt x="2886272" y="14271"/>
                  <a:pt x="2905125" y="10081"/>
                </a:cubicBezTo>
                <a:cubicBezTo>
                  <a:pt x="2966060" y="-3460"/>
                  <a:pt x="2897967" y="556"/>
                  <a:pt x="2971800" y="556"/>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flipV="1">
            <a:off x="3143620" y="4226442"/>
            <a:ext cx="2796532" cy="980815"/>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20257498">
            <a:off x="4250806" y="4702845"/>
            <a:ext cx="888641" cy="276999"/>
          </a:xfrm>
          <a:prstGeom prst="rect">
            <a:avLst/>
          </a:prstGeom>
          <a:solidFill>
            <a:schemeClr val="bg1"/>
          </a:solidFill>
        </p:spPr>
        <p:txBody>
          <a:bodyPr wrap="none" rtlCol="0">
            <a:spAutoFit/>
          </a:bodyPr>
          <a:lstStyle/>
          <a:p>
            <a:r>
              <a:rPr lang="en-US" sz="1200" dirty="0" smtClean="0"/>
              <a:t>STARTUP</a:t>
            </a:r>
            <a:endParaRPr lang="en-US" sz="1200" dirty="0"/>
          </a:p>
        </p:txBody>
      </p:sp>
      <p:sp>
        <p:nvSpPr>
          <p:cNvPr id="59" name="Freeform 58"/>
          <p:cNvSpPr/>
          <p:nvPr/>
        </p:nvSpPr>
        <p:spPr>
          <a:xfrm>
            <a:off x="5943600" y="3892170"/>
            <a:ext cx="500608" cy="136905"/>
          </a:xfrm>
          <a:custGeom>
            <a:avLst/>
            <a:gdLst>
              <a:gd name="connsiteX0" fmla="*/ 0 w 447675"/>
              <a:gd name="connsiteY0" fmla="*/ 95250 h 95250"/>
              <a:gd name="connsiteX1" fmla="*/ 114300 w 447675"/>
              <a:gd name="connsiteY1" fmla="*/ 85725 h 95250"/>
              <a:gd name="connsiteX2" fmla="*/ 142875 w 447675"/>
              <a:gd name="connsiteY2" fmla="*/ 76200 h 95250"/>
              <a:gd name="connsiteX3" fmla="*/ 171450 w 447675"/>
              <a:gd name="connsiteY3" fmla="*/ 47625 h 95250"/>
              <a:gd name="connsiteX4" fmla="*/ 190500 w 447675"/>
              <a:gd name="connsiteY4" fmla="*/ 19050 h 95250"/>
              <a:gd name="connsiteX5" fmla="*/ 409575 w 447675"/>
              <a:gd name="connsiteY5" fmla="*/ 9525 h 95250"/>
              <a:gd name="connsiteX6" fmla="*/ 447675 w 447675"/>
              <a:gd name="connsiteY6"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675" h="95250">
                <a:moveTo>
                  <a:pt x="0" y="95250"/>
                </a:moveTo>
                <a:cubicBezTo>
                  <a:pt x="38100" y="92075"/>
                  <a:pt x="76403" y="90778"/>
                  <a:pt x="114300" y="85725"/>
                </a:cubicBezTo>
                <a:cubicBezTo>
                  <a:pt x="124252" y="84398"/>
                  <a:pt x="134521" y="81769"/>
                  <a:pt x="142875" y="76200"/>
                </a:cubicBezTo>
                <a:cubicBezTo>
                  <a:pt x="154083" y="68728"/>
                  <a:pt x="162826" y="57973"/>
                  <a:pt x="171450" y="47625"/>
                </a:cubicBezTo>
                <a:cubicBezTo>
                  <a:pt x="178779" y="38831"/>
                  <a:pt x="179196" y="20859"/>
                  <a:pt x="190500" y="19050"/>
                </a:cubicBezTo>
                <a:cubicBezTo>
                  <a:pt x="262676" y="7502"/>
                  <a:pt x="336550" y="12700"/>
                  <a:pt x="409575" y="9525"/>
                </a:cubicBezTo>
                <a:lnTo>
                  <a:pt x="44767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6429375" y="3085206"/>
            <a:ext cx="1724025" cy="839094"/>
          </a:xfrm>
          <a:custGeom>
            <a:avLst/>
            <a:gdLst>
              <a:gd name="connsiteX0" fmla="*/ 0 w 1724025"/>
              <a:gd name="connsiteY0" fmla="*/ 839094 h 839094"/>
              <a:gd name="connsiteX1" fmla="*/ 57150 w 1724025"/>
              <a:gd name="connsiteY1" fmla="*/ 791469 h 839094"/>
              <a:gd name="connsiteX2" fmla="*/ 66675 w 1724025"/>
              <a:gd name="connsiteY2" fmla="*/ 753369 h 839094"/>
              <a:gd name="connsiteX3" fmla="*/ 123825 w 1724025"/>
              <a:gd name="connsiteY3" fmla="*/ 724794 h 839094"/>
              <a:gd name="connsiteX4" fmla="*/ 152400 w 1724025"/>
              <a:gd name="connsiteY4" fmla="*/ 705744 h 839094"/>
              <a:gd name="connsiteX5" fmla="*/ 190500 w 1724025"/>
              <a:gd name="connsiteY5" fmla="*/ 620019 h 839094"/>
              <a:gd name="connsiteX6" fmla="*/ 219075 w 1724025"/>
              <a:gd name="connsiteY6" fmla="*/ 591444 h 839094"/>
              <a:gd name="connsiteX7" fmla="*/ 257175 w 1724025"/>
              <a:gd name="connsiteY7" fmla="*/ 572394 h 839094"/>
              <a:gd name="connsiteX8" fmla="*/ 285750 w 1724025"/>
              <a:gd name="connsiteY8" fmla="*/ 553344 h 839094"/>
              <a:gd name="connsiteX9" fmla="*/ 304800 w 1724025"/>
              <a:gd name="connsiteY9" fmla="*/ 524769 h 839094"/>
              <a:gd name="connsiteX10" fmla="*/ 333375 w 1724025"/>
              <a:gd name="connsiteY10" fmla="*/ 515244 h 839094"/>
              <a:gd name="connsiteX11" fmla="*/ 400050 w 1724025"/>
              <a:gd name="connsiteY11" fmla="*/ 477144 h 839094"/>
              <a:gd name="connsiteX12" fmla="*/ 438150 w 1724025"/>
              <a:gd name="connsiteY12" fmla="*/ 467619 h 839094"/>
              <a:gd name="connsiteX13" fmla="*/ 466725 w 1724025"/>
              <a:gd name="connsiteY13" fmla="*/ 448569 h 839094"/>
              <a:gd name="connsiteX14" fmla="*/ 533400 w 1724025"/>
              <a:gd name="connsiteY14" fmla="*/ 429519 h 839094"/>
              <a:gd name="connsiteX15" fmla="*/ 561975 w 1724025"/>
              <a:gd name="connsiteY15" fmla="*/ 419994 h 839094"/>
              <a:gd name="connsiteX16" fmla="*/ 590550 w 1724025"/>
              <a:gd name="connsiteY16" fmla="*/ 400944 h 839094"/>
              <a:gd name="connsiteX17" fmla="*/ 685800 w 1724025"/>
              <a:gd name="connsiteY17" fmla="*/ 372369 h 839094"/>
              <a:gd name="connsiteX18" fmla="*/ 771525 w 1724025"/>
              <a:gd name="connsiteY18" fmla="*/ 362844 h 839094"/>
              <a:gd name="connsiteX19" fmla="*/ 1038225 w 1724025"/>
              <a:gd name="connsiteY19" fmla="*/ 372369 h 839094"/>
              <a:gd name="connsiteX20" fmla="*/ 1076325 w 1724025"/>
              <a:gd name="connsiteY20" fmla="*/ 334269 h 839094"/>
              <a:gd name="connsiteX21" fmla="*/ 1133475 w 1724025"/>
              <a:gd name="connsiteY21" fmla="*/ 286644 h 839094"/>
              <a:gd name="connsiteX22" fmla="*/ 1181100 w 1724025"/>
              <a:gd name="connsiteY22" fmla="*/ 219969 h 839094"/>
              <a:gd name="connsiteX23" fmla="*/ 1209675 w 1724025"/>
              <a:gd name="connsiteY23" fmla="*/ 191394 h 839094"/>
              <a:gd name="connsiteX24" fmla="*/ 1295400 w 1724025"/>
              <a:gd name="connsiteY24" fmla="*/ 172344 h 839094"/>
              <a:gd name="connsiteX25" fmla="*/ 1323975 w 1724025"/>
              <a:gd name="connsiteY25" fmla="*/ 162819 h 839094"/>
              <a:gd name="connsiteX26" fmla="*/ 1362075 w 1724025"/>
              <a:gd name="connsiteY26" fmla="*/ 153294 h 839094"/>
              <a:gd name="connsiteX27" fmla="*/ 1428750 w 1724025"/>
              <a:gd name="connsiteY27" fmla="*/ 67569 h 839094"/>
              <a:gd name="connsiteX28" fmla="*/ 1514475 w 1724025"/>
              <a:gd name="connsiteY28" fmla="*/ 29469 h 839094"/>
              <a:gd name="connsiteX29" fmla="*/ 1619250 w 1724025"/>
              <a:gd name="connsiteY29" fmla="*/ 10419 h 839094"/>
              <a:gd name="connsiteX30" fmla="*/ 1657350 w 1724025"/>
              <a:gd name="connsiteY30" fmla="*/ 894 h 839094"/>
              <a:gd name="connsiteX31" fmla="*/ 1724025 w 1724025"/>
              <a:gd name="connsiteY31" fmla="*/ 894 h 83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24025" h="839094">
                <a:moveTo>
                  <a:pt x="0" y="839094"/>
                </a:moveTo>
                <a:cubicBezTo>
                  <a:pt x="19050" y="823219"/>
                  <a:pt x="41926" y="811043"/>
                  <a:pt x="57150" y="791469"/>
                </a:cubicBezTo>
                <a:cubicBezTo>
                  <a:pt x="65187" y="781136"/>
                  <a:pt x="59413" y="764261"/>
                  <a:pt x="66675" y="753369"/>
                </a:cubicBezTo>
                <a:cubicBezTo>
                  <a:pt x="80324" y="732896"/>
                  <a:pt x="104808" y="734302"/>
                  <a:pt x="123825" y="724794"/>
                </a:cubicBezTo>
                <a:cubicBezTo>
                  <a:pt x="134064" y="719674"/>
                  <a:pt x="142875" y="712094"/>
                  <a:pt x="152400" y="705744"/>
                </a:cubicBezTo>
                <a:cubicBezTo>
                  <a:pt x="166244" y="664211"/>
                  <a:pt x="165343" y="650208"/>
                  <a:pt x="190500" y="620019"/>
                </a:cubicBezTo>
                <a:cubicBezTo>
                  <a:pt x="199124" y="609671"/>
                  <a:pt x="208114" y="599274"/>
                  <a:pt x="219075" y="591444"/>
                </a:cubicBezTo>
                <a:cubicBezTo>
                  <a:pt x="230629" y="583191"/>
                  <a:pt x="244847" y="579439"/>
                  <a:pt x="257175" y="572394"/>
                </a:cubicBezTo>
                <a:cubicBezTo>
                  <a:pt x="267114" y="566714"/>
                  <a:pt x="276225" y="559694"/>
                  <a:pt x="285750" y="553344"/>
                </a:cubicBezTo>
                <a:cubicBezTo>
                  <a:pt x="292100" y="543819"/>
                  <a:pt x="295861" y="531920"/>
                  <a:pt x="304800" y="524769"/>
                </a:cubicBezTo>
                <a:cubicBezTo>
                  <a:pt x="312640" y="518497"/>
                  <a:pt x="324395" y="519734"/>
                  <a:pt x="333375" y="515244"/>
                </a:cubicBezTo>
                <a:cubicBezTo>
                  <a:pt x="388645" y="487609"/>
                  <a:pt x="333254" y="502192"/>
                  <a:pt x="400050" y="477144"/>
                </a:cubicBezTo>
                <a:cubicBezTo>
                  <a:pt x="412307" y="472547"/>
                  <a:pt x="425450" y="470794"/>
                  <a:pt x="438150" y="467619"/>
                </a:cubicBezTo>
                <a:cubicBezTo>
                  <a:pt x="447675" y="461269"/>
                  <a:pt x="456486" y="453689"/>
                  <a:pt x="466725" y="448569"/>
                </a:cubicBezTo>
                <a:cubicBezTo>
                  <a:pt x="481950" y="440956"/>
                  <a:pt x="519158" y="433588"/>
                  <a:pt x="533400" y="429519"/>
                </a:cubicBezTo>
                <a:cubicBezTo>
                  <a:pt x="543054" y="426761"/>
                  <a:pt x="552995" y="424484"/>
                  <a:pt x="561975" y="419994"/>
                </a:cubicBezTo>
                <a:cubicBezTo>
                  <a:pt x="572214" y="414874"/>
                  <a:pt x="580089" y="405593"/>
                  <a:pt x="590550" y="400944"/>
                </a:cubicBezTo>
                <a:cubicBezTo>
                  <a:pt x="604294" y="394836"/>
                  <a:pt x="664613" y="375629"/>
                  <a:pt x="685800" y="372369"/>
                </a:cubicBezTo>
                <a:cubicBezTo>
                  <a:pt x="714217" y="367997"/>
                  <a:pt x="742950" y="366019"/>
                  <a:pt x="771525" y="362844"/>
                </a:cubicBezTo>
                <a:cubicBezTo>
                  <a:pt x="860425" y="366019"/>
                  <a:pt x="949268" y="372369"/>
                  <a:pt x="1038225" y="372369"/>
                </a:cubicBezTo>
                <a:cubicBezTo>
                  <a:pt x="1080558" y="372369"/>
                  <a:pt x="1059392" y="359669"/>
                  <a:pt x="1076325" y="334269"/>
                </a:cubicBezTo>
                <a:cubicBezTo>
                  <a:pt x="1090993" y="312267"/>
                  <a:pt x="1112390" y="300701"/>
                  <a:pt x="1133475" y="286644"/>
                </a:cubicBezTo>
                <a:cubicBezTo>
                  <a:pt x="1155700" y="219969"/>
                  <a:pt x="1133475" y="235844"/>
                  <a:pt x="1181100" y="219969"/>
                </a:cubicBezTo>
                <a:cubicBezTo>
                  <a:pt x="1190625" y="210444"/>
                  <a:pt x="1197979" y="198077"/>
                  <a:pt x="1209675" y="191394"/>
                </a:cubicBezTo>
                <a:cubicBezTo>
                  <a:pt x="1217280" y="187048"/>
                  <a:pt x="1292075" y="173175"/>
                  <a:pt x="1295400" y="172344"/>
                </a:cubicBezTo>
                <a:cubicBezTo>
                  <a:pt x="1305140" y="169909"/>
                  <a:pt x="1314321" y="165577"/>
                  <a:pt x="1323975" y="162819"/>
                </a:cubicBezTo>
                <a:cubicBezTo>
                  <a:pt x="1336562" y="159223"/>
                  <a:pt x="1349375" y="156469"/>
                  <a:pt x="1362075" y="153294"/>
                </a:cubicBezTo>
                <a:cubicBezTo>
                  <a:pt x="1388626" y="113468"/>
                  <a:pt x="1395177" y="95547"/>
                  <a:pt x="1428750" y="67569"/>
                </a:cubicBezTo>
                <a:cubicBezTo>
                  <a:pt x="1455556" y="45231"/>
                  <a:pt x="1478875" y="38369"/>
                  <a:pt x="1514475" y="29469"/>
                </a:cubicBezTo>
                <a:cubicBezTo>
                  <a:pt x="1600889" y="7865"/>
                  <a:pt x="1494110" y="33172"/>
                  <a:pt x="1619250" y="10419"/>
                </a:cubicBezTo>
                <a:cubicBezTo>
                  <a:pt x="1632130" y="8077"/>
                  <a:pt x="1644313" y="2079"/>
                  <a:pt x="1657350" y="894"/>
                </a:cubicBezTo>
                <a:cubicBezTo>
                  <a:pt x="1679484" y="-1118"/>
                  <a:pt x="1701800" y="894"/>
                  <a:pt x="1724025" y="89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a:off x="5932771" y="4226441"/>
            <a:ext cx="2635673"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353179" y="4092350"/>
            <a:ext cx="2106667" cy="461665"/>
          </a:xfrm>
          <a:prstGeom prst="rect">
            <a:avLst/>
          </a:prstGeom>
          <a:solidFill>
            <a:schemeClr val="bg1"/>
          </a:solidFill>
        </p:spPr>
        <p:txBody>
          <a:bodyPr wrap="none" rtlCol="0">
            <a:spAutoFit/>
          </a:bodyPr>
          <a:lstStyle/>
          <a:p>
            <a:r>
              <a:rPr lang="en-US" sz="1200" dirty="0" smtClean="0"/>
              <a:t>ON, EOC co-optimized with </a:t>
            </a:r>
          </a:p>
          <a:p>
            <a:r>
              <a:rPr lang="en-US" sz="1200" dirty="0" smtClean="0"/>
              <a:t>On-Line AS Offer</a:t>
            </a:r>
            <a:endParaRPr lang="en-US" sz="1200" dirty="0"/>
          </a:p>
        </p:txBody>
      </p:sp>
      <p:sp>
        <p:nvSpPr>
          <p:cNvPr id="64" name="TextBox 63"/>
          <p:cNvSpPr txBox="1"/>
          <p:nvPr/>
        </p:nvSpPr>
        <p:spPr>
          <a:xfrm>
            <a:off x="6300192" y="2816932"/>
            <a:ext cx="963725" cy="276999"/>
          </a:xfrm>
          <a:prstGeom prst="rect">
            <a:avLst/>
          </a:prstGeom>
          <a:noFill/>
        </p:spPr>
        <p:txBody>
          <a:bodyPr wrap="none" rtlCol="0">
            <a:spAutoFit/>
          </a:bodyPr>
          <a:lstStyle/>
          <a:p>
            <a:r>
              <a:rPr lang="en-US" sz="1200" dirty="0" smtClean="0"/>
              <a:t>Output MW</a:t>
            </a:r>
            <a:endParaRPr lang="en-US" sz="1200" dirty="0"/>
          </a:p>
        </p:txBody>
      </p:sp>
      <p:cxnSp>
        <p:nvCxnSpPr>
          <p:cNvPr id="66" name="Straight Arrow Connector 65"/>
          <p:cNvCxnSpPr>
            <a:stCxn id="64" idx="2"/>
            <a:endCxn id="60" idx="8"/>
          </p:cNvCxnSpPr>
          <p:nvPr/>
        </p:nvCxnSpPr>
        <p:spPr>
          <a:xfrm flipH="1">
            <a:off x="6715125" y="3093931"/>
            <a:ext cx="66930" cy="54461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7" idx="2"/>
          </p:cNvCxnSpPr>
          <p:nvPr/>
        </p:nvCxnSpPr>
        <p:spPr>
          <a:xfrm flipH="1">
            <a:off x="2091114" y="1879667"/>
            <a:ext cx="910520" cy="63365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7" idx="2"/>
          </p:cNvCxnSpPr>
          <p:nvPr/>
        </p:nvCxnSpPr>
        <p:spPr>
          <a:xfrm flipH="1">
            <a:off x="2958826" y="1879667"/>
            <a:ext cx="42808" cy="5217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122750" y="2404960"/>
            <a:ext cx="3761175" cy="430887"/>
          </a:xfrm>
          <a:prstGeom prst="rect">
            <a:avLst/>
          </a:prstGeom>
          <a:noFill/>
          <a:ln>
            <a:solidFill>
              <a:schemeClr val="accent1">
                <a:shade val="95000"/>
                <a:satMod val="105000"/>
              </a:schemeClr>
            </a:solidFill>
          </a:ln>
        </p:spPr>
        <p:txBody>
          <a:bodyPr wrap="square" rtlCol="0">
            <a:spAutoFit/>
          </a:bodyPr>
          <a:lstStyle/>
          <a:p>
            <a:r>
              <a:rPr lang="en-US" sz="1100" dirty="0" smtClean="0"/>
              <a:t>Non-Spin Award based on economics, </a:t>
            </a:r>
            <a:r>
              <a:rPr lang="en-US" sz="1100" u="sng" dirty="0" smtClean="0"/>
              <a:t>On-Line AS Offer </a:t>
            </a:r>
            <a:r>
              <a:rPr lang="en-US" sz="1100" dirty="0" smtClean="0"/>
              <a:t>and 30 min Ramp Rate capability</a:t>
            </a:r>
            <a:endParaRPr lang="en-US" sz="1100" dirty="0"/>
          </a:p>
        </p:txBody>
      </p:sp>
      <p:cxnSp>
        <p:nvCxnSpPr>
          <p:cNvPr id="76" name="Straight Arrow Connector 75"/>
          <p:cNvCxnSpPr>
            <a:endCxn id="54" idx="11"/>
          </p:cNvCxnSpPr>
          <p:nvPr/>
        </p:nvCxnSpPr>
        <p:spPr>
          <a:xfrm flipH="1">
            <a:off x="3790950" y="2269796"/>
            <a:ext cx="24966" cy="2692729"/>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54" idx="28"/>
          </p:cNvCxnSpPr>
          <p:nvPr/>
        </p:nvCxnSpPr>
        <p:spPr>
          <a:xfrm flipH="1">
            <a:off x="4743450" y="2249719"/>
            <a:ext cx="4332" cy="2246081"/>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54" idx="44"/>
          </p:cNvCxnSpPr>
          <p:nvPr/>
        </p:nvCxnSpPr>
        <p:spPr>
          <a:xfrm flipH="1">
            <a:off x="5629275" y="2305959"/>
            <a:ext cx="2609" cy="1837416"/>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5" idx="2"/>
          </p:cNvCxnSpPr>
          <p:nvPr/>
        </p:nvCxnSpPr>
        <p:spPr>
          <a:xfrm flipH="1">
            <a:off x="3812118" y="2835847"/>
            <a:ext cx="2191220" cy="105632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5" idx="2"/>
          </p:cNvCxnSpPr>
          <p:nvPr/>
        </p:nvCxnSpPr>
        <p:spPr>
          <a:xfrm flipH="1">
            <a:off x="4786082" y="2835847"/>
            <a:ext cx="1217256" cy="98243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5" idx="2"/>
          </p:cNvCxnSpPr>
          <p:nvPr/>
        </p:nvCxnSpPr>
        <p:spPr>
          <a:xfrm flipH="1">
            <a:off x="5661752" y="2835847"/>
            <a:ext cx="341586" cy="53691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1151620" y="1448780"/>
            <a:ext cx="3591830" cy="3779861"/>
            <a:chOff x="1151620" y="1448780"/>
            <a:chExt cx="3591830" cy="3779861"/>
          </a:xfrm>
        </p:grpSpPr>
        <p:cxnSp>
          <p:nvCxnSpPr>
            <p:cNvPr id="36" name="Straight Arrow Connector 35"/>
            <p:cNvCxnSpPr/>
            <p:nvPr/>
          </p:nvCxnSpPr>
          <p:spPr>
            <a:xfrm>
              <a:off x="1151620" y="2276872"/>
              <a:ext cx="0" cy="2951769"/>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259817" y="1448780"/>
              <a:ext cx="3483633" cy="430887"/>
            </a:xfrm>
            <a:prstGeom prst="rect">
              <a:avLst/>
            </a:prstGeom>
            <a:noFill/>
            <a:ln>
              <a:solidFill>
                <a:schemeClr val="accent1">
                  <a:shade val="95000"/>
                  <a:satMod val="105000"/>
                </a:schemeClr>
              </a:solidFill>
            </a:ln>
          </p:spPr>
          <p:txBody>
            <a:bodyPr wrap="square" rtlCol="0">
              <a:spAutoFit/>
            </a:bodyPr>
            <a:lstStyle/>
            <a:p>
              <a:r>
                <a:rPr lang="en-US" sz="1100" dirty="0" smtClean="0"/>
                <a:t>Non-Spin Award based on economics, </a:t>
              </a:r>
              <a:r>
                <a:rPr lang="en-US" sz="1100" u="sng" dirty="0" smtClean="0"/>
                <a:t>Off-Line AS Offer </a:t>
              </a:r>
              <a:r>
                <a:rPr lang="en-US" sz="1100" dirty="0" smtClean="0"/>
                <a:t>and 30 min Ramp Rate capability</a:t>
              </a:r>
              <a:endParaRPr lang="en-US" sz="1100" dirty="0"/>
            </a:p>
          </p:txBody>
        </p:sp>
        <p:cxnSp>
          <p:nvCxnSpPr>
            <p:cNvPr id="68" name="Straight Arrow Connector 67"/>
            <p:cNvCxnSpPr>
              <a:stCxn id="37" idx="2"/>
            </p:cNvCxnSpPr>
            <p:nvPr/>
          </p:nvCxnSpPr>
          <p:spPr>
            <a:xfrm flipH="1">
              <a:off x="1151622" y="1879667"/>
              <a:ext cx="1850012" cy="79746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68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anim calcmode="lin" valueType="num">
                                      <p:cBhvr>
                                        <p:cTn id="35" dur="1000" fill="hold"/>
                                        <p:tgtEl>
                                          <p:spTgt spid="47"/>
                                        </p:tgtEl>
                                        <p:attrNameLst>
                                          <p:attrName>ppt_x</p:attrName>
                                        </p:attrNameLst>
                                      </p:cBhvr>
                                      <p:tavLst>
                                        <p:tav tm="0">
                                          <p:val>
                                            <p:strVal val="#ppt_x"/>
                                          </p:val>
                                        </p:tav>
                                        <p:tav tm="100000">
                                          <p:val>
                                            <p:strVal val="#ppt_x"/>
                                          </p:val>
                                        </p:tav>
                                      </p:tavLst>
                                    </p:anim>
                                    <p:anim calcmode="lin" valueType="num">
                                      <p:cBhvr>
                                        <p:cTn id="3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1000"/>
                                        <p:tgtEl>
                                          <p:spTgt spid="72"/>
                                        </p:tgtEl>
                                      </p:cBhvr>
                                    </p:animEffect>
                                    <p:anim calcmode="lin" valueType="num">
                                      <p:cBhvr>
                                        <p:cTn id="54" dur="1000" fill="hold"/>
                                        <p:tgtEl>
                                          <p:spTgt spid="72"/>
                                        </p:tgtEl>
                                        <p:attrNameLst>
                                          <p:attrName>ppt_x</p:attrName>
                                        </p:attrNameLst>
                                      </p:cBhvr>
                                      <p:tavLst>
                                        <p:tav tm="0">
                                          <p:val>
                                            <p:strVal val="#ppt_x"/>
                                          </p:val>
                                        </p:tav>
                                        <p:tav tm="100000">
                                          <p:val>
                                            <p:strVal val="#ppt_x"/>
                                          </p:val>
                                        </p:tav>
                                      </p:tavLst>
                                    </p:anim>
                                    <p:anim calcmode="lin" valueType="num">
                                      <p:cBhvr>
                                        <p:cTn id="55" dur="1000" fill="hold"/>
                                        <p:tgtEl>
                                          <p:spTgt spid="7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1000"/>
                                        <p:tgtEl>
                                          <p:spTgt spid="53"/>
                                        </p:tgtEl>
                                      </p:cBhvr>
                                    </p:animEffect>
                                    <p:anim calcmode="lin" valueType="num">
                                      <p:cBhvr>
                                        <p:cTn id="66" dur="1000" fill="hold"/>
                                        <p:tgtEl>
                                          <p:spTgt spid="53"/>
                                        </p:tgtEl>
                                        <p:attrNameLst>
                                          <p:attrName>ppt_x</p:attrName>
                                        </p:attrNameLst>
                                      </p:cBhvr>
                                      <p:tavLst>
                                        <p:tav tm="0">
                                          <p:val>
                                            <p:strVal val="#ppt_x"/>
                                          </p:val>
                                        </p:tav>
                                        <p:tav tm="100000">
                                          <p:val>
                                            <p:strVal val="#ppt_x"/>
                                          </p:val>
                                        </p:tav>
                                      </p:tavLst>
                                    </p:anim>
                                    <p:anim calcmode="lin" valueType="num">
                                      <p:cBhvr>
                                        <p:cTn id="67" dur="1000" fill="hold"/>
                                        <p:tgtEl>
                                          <p:spTgt spid="5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1000"/>
                                        <p:tgtEl>
                                          <p:spTgt spid="51"/>
                                        </p:tgtEl>
                                      </p:cBhvr>
                                    </p:animEffect>
                                    <p:anim calcmode="lin" valueType="num">
                                      <p:cBhvr>
                                        <p:cTn id="71" dur="1000" fill="hold"/>
                                        <p:tgtEl>
                                          <p:spTgt spid="51"/>
                                        </p:tgtEl>
                                        <p:attrNameLst>
                                          <p:attrName>ppt_x</p:attrName>
                                        </p:attrNameLst>
                                      </p:cBhvr>
                                      <p:tavLst>
                                        <p:tav tm="0">
                                          <p:val>
                                            <p:strVal val="#ppt_x"/>
                                          </p:val>
                                        </p:tav>
                                        <p:tav tm="100000">
                                          <p:val>
                                            <p:strVal val="#ppt_x"/>
                                          </p:val>
                                        </p:tav>
                                      </p:tavLst>
                                    </p:anim>
                                    <p:anim calcmode="lin" valueType="num">
                                      <p:cBhvr>
                                        <p:cTn id="7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000"/>
                                        <p:tgtEl>
                                          <p:spTgt spid="58"/>
                                        </p:tgtEl>
                                      </p:cBhvr>
                                    </p:animEffect>
                                    <p:anim calcmode="lin" valueType="num">
                                      <p:cBhvr>
                                        <p:cTn id="78" dur="1000" fill="hold"/>
                                        <p:tgtEl>
                                          <p:spTgt spid="58"/>
                                        </p:tgtEl>
                                        <p:attrNameLst>
                                          <p:attrName>ppt_x</p:attrName>
                                        </p:attrNameLst>
                                      </p:cBhvr>
                                      <p:tavLst>
                                        <p:tav tm="0">
                                          <p:val>
                                            <p:strVal val="#ppt_x"/>
                                          </p:val>
                                        </p:tav>
                                        <p:tav tm="100000">
                                          <p:val>
                                            <p:strVal val="#ppt_x"/>
                                          </p:val>
                                        </p:tav>
                                      </p:tavLst>
                                    </p:anim>
                                    <p:anim calcmode="lin" valueType="num">
                                      <p:cBhvr>
                                        <p:cTn id="79" dur="1000" fill="hold"/>
                                        <p:tgtEl>
                                          <p:spTgt spid="5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1000"/>
                                        <p:tgtEl>
                                          <p:spTgt spid="55"/>
                                        </p:tgtEl>
                                      </p:cBhvr>
                                    </p:animEffect>
                                    <p:anim calcmode="lin" valueType="num">
                                      <p:cBhvr>
                                        <p:cTn id="83" dur="1000" fill="hold"/>
                                        <p:tgtEl>
                                          <p:spTgt spid="55"/>
                                        </p:tgtEl>
                                        <p:attrNameLst>
                                          <p:attrName>ppt_x</p:attrName>
                                        </p:attrNameLst>
                                      </p:cBhvr>
                                      <p:tavLst>
                                        <p:tav tm="0">
                                          <p:val>
                                            <p:strVal val="#ppt_x"/>
                                          </p:val>
                                        </p:tav>
                                        <p:tav tm="100000">
                                          <p:val>
                                            <p:strVal val="#ppt_x"/>
                                          </p:val>
                                        </p:tav>
                                      </p:tavLst>
                                    </p:anim>
                                    <p:anim calcmode="lin" valueType="num">
                                      <p:cBhvr>
                                        <p:cTn id="84" dur="1000" fill="hold"/>
                                        <p:tgtEl>
                                          <p:spTgt spid="5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1000"/>
                                        <p:tgtEl>
                                          <p:spTgt spid="54"/>
                                        </p:tgtEl>
                                      </p:cBhvr>
                                    </p:animEffect>
                                    <p:anim calcmode="lin" valueType="num">
                                      <p:cBhvr>
                                        <p:cTn id="88" dur="1000" fill="hold"/>
                                        <p:tgtEl>
                                          <p:spTgt spid="54"/>
                                        </p:tgtEl>
                                        <p:attrNameLst>
                                          <p:attrName>ppt_x</p:attrName>
                                        </p:attrNameLst>
                                      </p:cBhvr>
                                      <p:tavLst>
                                        <p:tav tm="0">
                                          <p:val>
                                            <p:strVal val="#ppt_x"/>
                                          </p:val>
                                        </p:tav>
                                        <p:tav tm="100000">
                                          <p:val>
                                            <p:strVal val="#ppt_x"/>
                                          </p:val>
                                        </p:tav>
                                      </p:tavLst>
                                    </p:anim>
                                    <p:anim calcmode="lin" valueType="num">
                                      <p:cBhvr>
                                        <p:cTn id="8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000"/>
                                        <p:tgtEl>
                                          <p:spTgt spid="75"/>
                                        </p:tgtEl>
                                      </p:cBhvr>
                                    </p:animEffect>
                                    <p:anim calcmode="lin" valueType="num">
                                      <p:cBhvr>
                                        <p:cTn id="95" dur="1000" fill="hold"/>
                                        <p:tgtEl>
                                          <p:spTgt spid="75"/>
                                        </p:tgtEl>
                                        <p:attrNameLst>
                                          <p:attrName>ppt_x</p:attrName>
                                        </p:attrNameLst>
                                      </p:cBhvr>
                                      <p:tavLst>
                                        <p:tav tm="0">
                                          <p:val>
                                            <p:strVal val="#ppt_x"/>
                                          </p:val>
                                        </p:tav>
                                        <p:tav tm="100000">
                                          <p:val>
                                            <p:strVal val="#ppt_x"/>
                                          </p:val>
                                        </p:tav>
                                      </p:tavLst>
                                    </p:anim>
                                    <p:anim calcmode="lin" valueType="num">
                                      <p:cBhvr>
                                        <p:cTn id="96" dur="1000" fill="hold"/>
                                        <p:tgtEl>
                                          <p:spTgt spid="75"/>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1000"/>
                                        <p:tgtEl>
                                          <p:spTgt spid="86"/>
                                        </p:tgtEl>
                                      </p:cBhvr>
                                    </p:animEffect>
                                    <p:anim calcmode="lin" valueType="num">
                                      <p:cBhvr>
                                        <p:cTn id="100" dur="1000" fill="hold"/>
                                        <p:tgtEl>
                                          <p:spTgt spid="86"/>
                                        </p:tgtEl>
                                        <p:attrNameLst>
                                          <p:attrName>ppt_x</p:attrName>
                                        </p:attrNameLst>
                                      </p:cBhvr>
                                      <p:tavLst>
                                        <p:tav tm="0">
                                          <p:val>
                                            <p:strVal val="#ppt_x"/>
                                          </p:val>
                                        </p:tav>
                                        <p:tav tm="100000">
                                          <p:val>
                                            <p:strVal val="#ppt_x"/>
                                          </p:val>
                                        </p:tav>
                                      </p:tavLst>
                                    </p:anim>
                                    <p:anim calcmode="lin" valueType="num">
                                      <p:cBhvr>
                                        <p:cTn id="101" dur="1000" fill="hold"/>
                                        <p:tgtEl>
                                          <p:spTgt spid="86"/>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1000"/>
                                        <p:tgtEl>
                                          <p:spTgt spid="76"/>
                                        </p:tgtEl>
                                      </p:cBhvr>
                                    </p:animEffect>
                                    <p:anim calcmode="lin" valueType="num">
                                      <p:cBhvr>
                                        <p:cTn id="105" dur="1000" fill="hold"/>
                                        <p:tgtEl>
                                          <p:spTgt spid="76"/>
                                        </p:tgtEl>
                                        <p:attrNameLst>
                                          <p:attrName>ppt_x</p:attrName>
                                        </p:attrNameLst>
                                      </p:cBhvr>
                                      <p:tavLst>
                                        <p:tav tm="0">
                                          <p:val>
                                            <p:strVal val="#ppt_x"/>
                                          </p:val>
                                        </p:tav>
                                        <p:tav tm="100000">
                                          <p:val>
                                            <p:strVal val="#ppt_x"/>
                                          </p:val>
                                        </p:tav>
                                      </p:tavLst>
                                    </p:anim>
                                    <p:anim calcmode="lin" valueType="num">
                                      <p:cBhvr>
                                        <p:cTn id="10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fade">
                                      <p:cBhvr>
                                        <p:cTn id="111" dur="1000"/>
                                        <p:tgtEl>
                                          <p:spTgt spid="87"/>
                                        </p:tgtEl>
                                      </p:cBhvr>
                                    </p:animEffect>
                                    <p:anim calcmode="lin" valueType="num">
                                      <p:cBhvr>
                                        <p:cTn id="112" dur="1000" fill="hold"/>
                                        <p:tgtEl>
                                          <p:spTgt spid="87"/>
                                        </p:tgtEl>
                                        <p:attrNameLst>
                                          <p:attrName>ppt_x</p:attrName>
                                        </p:attrNameLst>
                                      </p:cBhvr>
                                      <p:tavLst>
                                        <p:tav tm="0">
                                          <p:val>
                                            <p:strVal val="#ppt_x"/>
                                          </p:val>
                                        </p:tav>
                                        <p:tav tm="100000">
                                          <p:val>
                                            <p:strVal val="#ppt_x"/>
                                          </p:val>
                                        </p:tav>
                                      </p:tavLst>
                                    </p:anim>
                                    <p:anim calcmode="lin" valueType="num">
                                      <p:cBhvr>
                                        <p:cTn id="113" dur="1000" fill="hold"/>
                                        <p:tgtEl>
                                          <p:spTgt spid="8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1000"/>
                                        <p:tgtEl>
                                          <p:spTgt spid="78"/>
                                        </p:tgtEl>
                                      </p:cBhvr>
                                    </p:animEffect>
                                    <p:anim calcmode="lin" valueType="num">
                                      <p:cBhvr>
                                        <p:cTn id="117" dur="1000" fill="hold"/>
                                        <p:tgtEl>
                                          <p:spTgt spid="78"/>
                                        </p:tgtEl>
                                        <p:attrNameLst>
                                          <p:attrName>ppt_x</p:attrName>
                                        </p:attrNameLst>
                                      </p:cBhvr>
                                      <p:tavLst>
                                        <p:tav tm="0">
                                          <p:val>
                                            <p:strVal val="#ppt_x"/>
                                          </p:val>
                                        </p:tav>
                                        <p:tav tm="100000">
                                          <p:val>
                                            <p:strVal val="#ppt_x"/>
                                          </p:val>
                                        </p:tav>
                                      </p:tavLst>
                                    </p:anim>
                                    <p:anim calcmode="lin" valueType="num">
                                      <p:cBhvr>
                                        <p:cTn id="11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90"/>
                                        </p:tgtEl>
                                        <p:attrNameLst>
                                          <p:attrName>style.visibility</p:attrName>
                                        </p:attrNameLst>
                                      </p:cBhvr>
                                      <p:to>
                                        <p:strVal val="visible"/>
                                      </p:to>
                                    </p:set>
                                    <p:animEffect transition="in" filter="fade">
                                      <p:cBhvr>
                                        <p:cTn id="123" dur="1000"/>
                                        <p:tgtEl>
                                          <p:spTgt spid="90"/>
                                        </p:tgtEl>
                                      </p:cBhvr>
                                    </p:animEffect>
                                    <p:anim calcmode="lin" valueType="num">
                                      <p:cBhvr>
                                        <p:cTn id="124" dur="1000" fill="hold"/>
                                        <p:tgtEl>
                                          <p:spTgt spid="90"/>
                                        </p:tgtEl>
                                        <p:attrNameLst>
                                          <p:attrName>ppt_x</p:attrName>
                                        </p:attrNameLst>
                                      </p:cBhvr>
                                      <p:tavLst>
                                        <p:tav tm="0">
                                          <p:val>
                                            <p:strVal val="#ppt_x"/>
                                          </p:val>
                                        </p:tav>
                                        <p:tav tm="100000">
                                          <p:val>
                                            <p:strVal val="#ppt_x"/>
                                          </p:val>
                                        </p:tav>
                                      </p:tavLst>
                                    </p:anim>
                                    <p:anim calcmode="lin" valueType="num">
                                      <p:cBhvr>
                                        <p:cTn id="125" dur="1000" fill="hold"/>
                                        <p:tgtEl>
                                          <p:spTgt spid="90"/>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fade">
                                      <p:cBhvr>
                                        <p:cTn id="128" dur="1000"/>
                                        <p:tgtEl>
                                          <p:spTgt spid="83"/>
                                        </p:tgtEl>
                                      </p:cBhvr>
                                    </p:animEffect>
                                    <p:anim calcmode="lin" valueType="num">
                                      <p:cBhvr>
                                        <p:cTn id="129" dur="1000" fill="hold"/>
                                        <p:tgtEl>
                                          <p:spTgt spid="83"/>
                                        </p:tgtEl>
                                        <p:attrNameLst>
                                          <p:attrName>ppt_x</p:attrName>
                                        </p:attrNameLst>
                                      </p:cBhvr>
                                      <p:tavLst>
                                        <p:tav tm="0">
                                          <p:val>
                                            <p:strVal val="#ppt_x"/>
                                          </p:val>
                                        </p:tav>
                                        <p:tav tm="100000">
                                          <p:val>
                                            <p:strVal val="#ppt_x"/>
                                          </p:val>
                                        </p:tav>
                                      </p:tavLst>
                                    </p:anim>
                                    <p:anim calcmode="lin" valueType="num">
                                      <p:cBhvr>
                                        <p:cTn id="130"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1000"/>
                                        <p:tgtEl>
                                          <p:spTgt spid="59"/>
                                        </p:tgtEl>
                                      </p:cBhvr>
                                    </p:animEffect>
                                    <p:anim calcmode="lin" valueType="num">
                                      <p:cBhvr>
                                        <p:cTn id="136" dur="1000" fill="hold"/>
                                        <p:tgtEl>
                                          <p:spTgt spid="59"/>
                                        </p:tgtEl>
                                        <p:attrNameLst>
                                          <p:attrName>ppt_x</p:attrName>
                                        </p:attrNameLst>
                                      </p:cBhvr>
                                      <p:tavLst>
                                        <p:tav tm="0">
                                          <p:val>
                                            <p:strVal val="#ppt_x"/>
                                          </p:val>
                                        </p:tav>
                                        <p:tav tm="100000">
                                          <p:val>
                                            <p:strVal val="#ppt_x"/>
                                          </p:val>
                                        </p:tav>
                                      </p:tavLst>
                                    </p:anim>
                                    <p:anim calcmode="lin" valueType="num">
                                      <p:cBhvr>
                                        <p:cTn id="137" dur="1000" fill="hold"/>
                                        <p:tgtEl>
                                          <p:spTgt spid="59"/>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1000"/>
                                        <p:tgtEl>
                                          <p:spTgt spid="60"/>
                                        </p:tgtEl>
                                      </p:cBhvr>
                                    </p:animEffect>
                                    <p:anim calcmode="lin" valueType="num">
                                      <p:cBhvr>
                                        <p:cTn id="141" dur="1000" fill="hold"/>
                                        <p:tgtEl>
                                          <p:spTgt spid="60"/>
                                        </p:tgtEl>
                                        <p:attrNameLst>
                                          <p:attrName>ppt_x</p:attrName>
                                        </p:attrNameLst>
                                      </p:cBhvr>
                                      <p:tavLst>
                                        <p:tav tm="0">
                                          <p:val>
                                            <p:strVal val="#ppt_x"/>
                                          </p:val>
                                        </p:tav>
                                        <p:tav tm="100000">
                                          <p:val>
                                            <p:strVal val="#ppt_x"/>
                                          </p:val>
                                        </p:tav>
                                      </p:tavLst>
                                    </p:anim>
                                    <p:anim calcmode="lin" valueType="num">
                                      <p:cBhvr>
                                        <p:cTn id="142" dur="1000" fill="hold"/>
                                        <p:tgtEl>
                                          <p:spTgt spid="60"/>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fade">
                                      <p:cBhvr>
                                        <p:cTn id="145" dur="1000"/>
                                        <p:tgtEl>
                                          <p:spTgt spid="66"/>
                                        </p:tgtEl>
                                      </p:cBhvr>
                                    </p:animEffect>
                                    <p:anim calcmode="lin" valueType="num">
                                      <p:cBhvr>
                                        <p:cTn id="146" dur="1000" fill="hold"/>
                                        <p:tgtEl>
                                          <p:spTgt spid="66"/>
                                        </p:tgtEl>
                                        <p:attrNameLst>
                                          <p:attrName>ppt_x</p:attrName>
                                        </p:attrNameLst>
                                      </p:cBhvr>
                                      <p:tavLst>
                                        <p:tav tm="0">
                                          <p:val>
                                            <p:strVal val="#ppt_x"/>
                                          </p:val>
                                        </p:tav>
                                        <p:tav tm="100000">
                                          <p:val>
                                            <p:strVal val="#ppt_x"/>
                                          </p:val>
                                        </p:tav>
                                      </p:tavLst>
                                    </p:anim>
                                    <p:anim calcmode="lin" valueType="num">
                                      <p:cBhvr>
                                        <p:cTn id="147" dur="1000" fill="hold"/>
                                        <p:tgtEl>
                                          <p:spTgt spid="66"/>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fade">
                                      <p:cBhvr>
                                        <p:cTn id="150" dur="1000"/>
                                        <p:tgtEl>
                                          <p:spTgt spid="64"/>
                                        </p:tgtEl>
                                      </p:cBhvr>
                                    </p:animEffect>
                                    <p:anim calcmode="lin" valueType="num">
                                      <p:cBhvr>
                                        <p:cTn id="151" dur="1000" fill="hold"/>
                                        <p:tgtEl>
                                          <p:spTgt spid="64"/>
                                        </p:tgtEl>
                                        <p:attrNameLst>
                                          <p:attrName>ppt_x</p:attrName>
                                        </p:attrNameLst>
                                      </p:cBhvr>
                                      <p:tavLst>
                                        <p:tav tm="0">
                                          <p:val>
                                            <p:strVal val="#ppt_x"/>
                                          </p:val>
                                        </p:tav>
                                        <p:tav tm="100000">
                                          <p:val>
                                            <p:strVal val="#ppt_x"/>
                                          </p:val>
                                        </p:tav>
                                      </p:tavLst>
                                    </p:anim>
                                    <p:anim calcmode="lin" valueType="num">
                                      <p:cBhvr>
                                        <p:cTn id="152" dur="1000" fill="hold"/>
                                        <p:tgtEl>
                                          <p:spTgt spid="64"/>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61"/>
                                        </p:tgtEl>
                                        <p:attrNameLst>
                                          <p:attrName>style.visibility</p:attrName>
                                        </p:attrNameLst>
                                      </p:cBhvr>
                                      <p:to>
                                        <p:strVal val="visible"/>
                                      </p:to>
                                    </p:set>
                                    <p:animEffect transition="in" filter="fade">
                                      <p:cBhvr>
                                        <p:cTn id="155" dur="1000"/>
                                        <p:tgtEl>
                                          <p:spTgt spid="61"/>
                                        </p:tgtEl>
                                      </p:cBhvr>
                                    </p:animEffect>
                                    <p:anim calcmode="lin" valueType="num">
                                      <p:cBhvr>
                                        <p:cTn id="156" dur="1000" fill="hold"/>
                                        <p:tgtEl>
                                          <p:spTgt spid="61"/>
                                        </p:tgtEl>
                                        <p:attrNameLst>
                                          <p:attrName>ppt_x</p:attrName>
                                        </p:attrNameLst>
                                      </p:cBhvr>
                                      <p:tavLst>
                                        <p:tav tm="0">
                                          <p:val>
                                            <p:strVal val="#ppt_x"/>
                                          </p:val>
                                        </p:tav>
                                        <p:tav tm="100000">
                                          <p:val>
                                            <p:strVal val="#ppt_x"/>
                                          </p:val>
                                        </p:tav>
                                      </p:tavLst>
                                    </p:anim>
                                    <p:anim calcmode="lin" valueType="num">
                                      <p:cBhvr>
                                        <p:cTn id="157" dur="1000" fill="hold"/>
                                        <p:tgtEl>
                                          <p:spTgt spid="61"/>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63"/>
                                        </p:tgtEl>
                                        <p:attrNameLst>
                                          <p:attrName>style.visibility</p:attrName>
                                        </p:attrNameLst>
                                      </p:cBhvr>
                                      <p:to>
                                        <p:strVal val="visible"/>
                                      </p:to>
                                    </p:set>
                                    <p:animEffect transition="in" filter="fade">
                                      <p:cBhvr>
                                        <p:cTn id="160" dur="1000"/>
                                        <p:tgtEl>
                                          <p:spTgt spid="63"/>
                                        </p:tgtEl>
                                      </p:cBhvr>
                                    </p:animEffect>
                                    <p:anim calcmode="lin" valueType="num">
                                      <p:cBhvr>
                                        <p:cTn id="161" dur="1000" fill="hold"/>
                                        <p:tgtEl>
                                          <p:spTgt spid="63"/>
                                        </p:tgtEl>
                                        <p:attrNameLst>
                                          <p:attrName>ppt_x</p:attrName>
                                        </p:attrNameLst>
                                      </p:cBhvr>
                                      <p:tavLst>
                                        <p:tav tm="0">
                                          <p:val>
                                            <p:strVal val="#ppt_x"/>
                                          </p:val>
                                        </p:tav>
                                        <p:tav tm="100000">
                                          <p:val>
                                            <p:strVal val="#ppt_x"/>
                                          </p:val>
                                        </p:tav>
                                      </p:tavLst>
                                    </p:anim>
                                    <p:anim calcmode="lin" valueType="num">
                                      <p:cBhvr>
                                        <p:cTn id="162"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4" grpId="0" animBg="1"/>
      <p:bldP spid="58" grpId="0" animBg="1"/>
      <p:bldP spid="59" grpId="0" animBg="1"/>
      <p:bldP spid="60" grpId="0" animBg="1"/>
      <p:bldP spid="61" grpId="0" animBg="1"/>
      <p:bldP spid="64" grpId="0"/>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Non-Spin Deployment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
        <p:nvSpPr>
          <p:cNvPr id="5" name="Content Placeholder 4"/>
          <p:cNvSpPr>
            <a:spLocks noGrp="1"/>
          </p:cNvSpPr>
          <p:nvPr>
            <p:ph idx="1"/>
          </p:nvPr>
        </p:nvSpPr>
        <p:spPr/>
        <p:txBody>
          <a:bodyPr/>
          <a:lstStyle/>
          <a:p>
            <a:r>
              <a:rPr lang="en-US" dirty="0" smtClean="0">
                <a:solidFill>
                  <a:schemeClr val="tx2"/>
                </a:solidFill>
              </a:rPr>
              <a:t>Upon ERCOT Instruction to deploy Off-Line Non-Spin:</a:t>
            </a:r>
          </a:p>
          <a:p>
            <a:pPr lvl="1"/>
            <a:r>
              <a:rPr lang="en-US" dirty="0" smtClean="0">
                <a:solidFill>
                  <a:schemeClr val="tx2"/>
                </a:solidFill>
              </a:rPr>
              <a:t>Resource must be </a:t>
            </a:r>
            <a:r>
              <a:rPr lang="en-US" dirty="0" smtClean="0">
                <a:solidFill>
                  <a:schemeClr val="tx2"/>
                </a:solidFill>
              </a:rPr>
              <a:t>On-Line @ LSL </a:t>
            </a:r>
            <a:r>
              <a:rPr lang="en-US" dirty="0" smtClean="0">
                <a:solidFill>
                  <a:schemeClr val="tx2"/>
                </a:solidFill>
              </a:rPr>
              <a:t>within 25 minutes of ERCOT XML instruction</a:t>
            </a:r>
          </a:p>
          <a:p>
            <a:pPr lvl="1"/>
            <a:r>
              <a:rPr lang="en-US" dirty="0">
                <a:solidFill>
                  <a:schemeClr val="tx2"/>
                </a:solidFill>
              </a:rPr>
              <a:t>Resource will be on On-Line status until ERCOT XML Recall</a:t>
            </a:r>
          </a:p>
          <a:p>
            <a:pPr lvl="1"/>
            <a:r>
              <a:rPr lang="en-US" dirty="0" smtClean="0">
                <a:solidFill>
                  <a:schemeClr val="tx2"/>
                </a:solidFill>
              </a:rPr>
              <a:t>During STARTUP Resource Status, Resource is eligible to be awarded Non-Spin.</a:t>
            </a:r>
          </a:p>
          <a:p>
            <a:pPr lvl="2"/>
            <a:r>
              <a:rPr lang="en-US" dirty="0">
                <a:solidFill>
                  <a:schemeClr val="tx2"/>
                </a:solidFill>
              </a:rPr>
              <a:t>This eligibility lasts for 25 minutes from </a:t>
            </a:r>
            <a:r>
              <a:rPr lang="en-US" dirty="0" smtClean="0">
                <a:solidFill>
                  <a:schemeClr val="tx2"/>
                </a:solidFill>
              </a:rPr>
              <a:t>the time </a:t>
            </a:r>
            <a:r>
              <a:rPr lang="en-US" dirty="0">
                <a:solidFill>
                  <a:schemeClr val="tx2"/>
                </a:solidFill>
              </a:rPr>
              <a:t>of </a:t>
            </a:r>
            <a:r>
              <a:rPr lang="en-US" dirty="0" smtClean="0">
                <a:solidFill>
                  <a:schemeClr val="tx2"/>
                </a:solidFill>
              </a:rPr>
              <a:t>ERCOT instruction to deploy Non-Spin from Off-Line Generation Resource</a:t>
            </a:r>
            <a:endParaRPr lang="en-US" dirty="0">
              <a:solidFill>
                <a:schemeClr val="tx2"/>
              </a:solidFill>
            </a:endParaRPr>
          </a:p>
          <a:p>
            <a:pPr lvl="2"/>
            <a:r>
              <a:rPr lang="en-US" dirty="0" smtClean="0">
                <a:solidFill>
                  <a:schemeClr val="tx2"/>
                </a:solidFill>
              </a:rPr>
              <a:t>During STARTUP, RTC will determine Non-Spin Award based on Non-Spin Offer Price from the Resource On-Line AS Offer. i.e. will NOT use Off-Line AS Offer</a:t>
            </a:r>
            <a:endParaRPr lang="en-US" dirty="0">
              <a:solidFill>
                <a:schemeClr val="tx2"/>
              </a:solidFill>
            </a:endParaRPr>
          </a:p>
        </p:txBody>
      </p:sp>
    </p:spTree>
    <p:extLst>
      <p:ext uri="{BB962C8B-B14F-4D97-AF65-F5344CB8AC3E}">
        <p14:creationId xmlns:p14="http://schemas.microsoft.com/office/powerpoint/2010/main" val="848299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QSGR Treatment in OFFQS Resource Status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
        <p:nvSpPr>
          <p:cNvPr id="5" name="Content Placeholder 4"/>
          <p:cNvSpPr>
            <a:spLocks noGrp="1"/>
          </p:cNvSpPr>
          <p:nvPr>
            <p:ph idx="1"/>
          </p:nvPr>
        </p:nvSpPr>
        <p:spPr>
          <a:xfrm>
            <a:off x="311605" y="1052736"/>
            <a:ext cx="8534400" cy="4319832"/>
          </a:xfrm>
        </p:spPr>
        <p:txBody>
          <a:bodyPr/>
          <a:lstStyle/>
          <a:p>
            <a:r>
              <a:rPr lang="en-US" dirty="0" smtClean="0">
                <a:solidFill>
                  <a:schemeClr val="tx2"/>
                </a:solidFill>
              </a:rPr>
              <a:t>OFFQS is treated by RTC in the same manner as an On-Line Generation Resource with the following exceptions :</a:t>
            </a:r>
          </a:p>
          <a:p>
            <a:pPr lvl="1"/>
            <a:r>
              <a:rPr lang="en-US" dirty="0" smtClean="0">
                <a:solidFill>
                  <a:schemeClr val="tx2"/>
                </a:solidFill>
              </a:rPr>
              <a:t>Cannot be awarded Regulation</a:t>
            </a:r>
          </a:p>
          <a:p>
            <a:pPr lvl="1"/>
            <a:r>
              <a:rPr lang="en-US" dirty="0" smtClean="0">
                <a:solidFill>
                  <a:schemeClr val="tx2"/>
                </a:solidFill>
              </a:rPr>
              <a:t>Cannot be awarded RRS</a:t>
            </a:r>
          </a:p>
          <a:p>
            <a:r>
              <a:rPr lang="en-US" dirty="0" smtClean="0">
                <a:solidFill>
                  <a:schemeClr val="tx2"/>
                </a:solidFill>
              </a:rPr>
              <a:t>OFFQS is eligible to be awarded ECRS and Non-Spin using ECRS and Non-Spin prices from its On-Line </a:t>
            </a:r>
            <a:r>
              <a:rPr lang="en-US" dirty="0">
                <a:solidFill>
                  <a:schemeClr val="tx2"/>
                </a:solidFill>
              </a:rPr>
              <a:t>Upward AS Offer</a:t>
            </a:r>
          </a:p>
          <a:p>
            <a:endParaRPr lang="en-US" dirty="0" smtClean="0">
              <a:solidFill>
                <a:schemeClr val="tx2"/>
              </a:solidFill>
            </a:endParaRPr>
          </a:p>
          <a:p>
            <a:r>
              <a:rPr lang="en-US" dirty="0" smtClean="0">
                <a:solidFill>
                  <a:schemeClr val="tx2"/>
                </a:solidFill>
              </a:rPr>
              <a:t>During the transition period from OFFQS to ON, i.e. Resource Status is STARTUP:</a:t>
            </a:r>
          </a:p>
          <a:p>
            <a:pPr lvl="1"/>
            <a:r>
              <a:rPr lang="en-US" dirty="0" smtClean="0">
                <a:solidFill>
                  <a:schemeClr val="tx2"/>
                </a:solidFill>
              </a:rPr>
              <a:t>During STARTUP, QSGR </a:t>
            </a:r>
            <a:r>
              <a:rPr lang="en-US" dirty="0" smtClean="0">
                <a:solidFill>
                  <a:schemeClr val="tx2"/>
                </a:solidFill>
              </a:rPr>
              <a:t>will continue </a:t>
            </a:r>
            <a:r>
              <a:rPr lang="en-US" dirty="0" smtClean="0">
                <a:solidFill>
                  <a:schemeClr val="tx2"/>
                </a:solidFill>
              </a:rPr>
              <a:t>to be eligible for ECRS and Non-Spin awards </a:t>
            </a:r>
            <a:r>
              <a:rPr lang="en-US" dirty="0">
                <a:solidFill>
                  <a:schemeClr val="tx2"/>
                </a:solidFill>
              </a:rPr>
              <a:t>using ECRS and Non-Spin prices from its On-Line Upward AS </a:t>
            </a:r>
            <a:r>
              <a:rPr lang="en-US" dirty="0" smtClean="0">
                <a:solidFill>
                  <a:schemeClr val="tx2"/>
                </a:solidFill>
              </a:rPr>
              <a:t>Offer</a:t>
            </a:r>
          </a:p>
        </p:txBody>
      </p:sp>
    </p:spTree>
    <p:extLst>
      <p:ext uri="{BB962C8B-B14F-4D97-AF65-F5344CB8AC3E}">
        <p14:creationId xmlns:p14="http://schemas.microsoft.com/office/powerpoint/2010/main" val="1374197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For Discussion</a:t>
            </a:r>
            <a:endParaRPr lang="en-US" dirty="0"/>
          </a:p>
        </p:txBody>
      </p:sp>
      <p:sp>
        <p:nvSpPr>
          <p:cNvPr id="3" name="Content Placeholder 2"/>
          <p:cNvSpPr>
            <a:spLocks noGrp="1"/>
          </p:cNvSpPr>
          <p:nvPr>
            <p:ph idx="1"/>
          </p:nvPr>
        </p:nvSpPr>
        <p:spPr>
          <a:xfrm>
            <a:off x="342900" y="802374"/>
            <a:ext cx="8534400" cy="5292588"/>
          </a:xfrm>
        </p:spPr>
        <p:txBody>
          <a:bodyPr/>
          <a:lstStyle/>
          <a:p>
            <a:pPr>
              <a:spcBef>
                <a:spcPts val="400"/>
              </a:spcBef>
              <a:spcAft>
                <a:spcPts val="400"/>
              </a:spcAft>
            </a:pPr>
            <a:endParaRPr lang="en-US" sz="1800" dirty="0" smtClean="0">
              <a:solidFill>
                <a:schemeClr val="tx2"/>
              </a:solidFill>
            </a:endParaRPr>
          </a:p>
          <a:p>
            <a:pPr marL="0" indent="0">
              <a:spcBef>
                <a:spcPts val="400"/>
              </a:spcBef>
              <a:spcAft>
                <a:spcPts val="400"/>
              </a:spcAft>
              <a:buNone/>
            </a:pPr>
            <a:r>
              <a:rPr lang="en-US" sz="1800" dirty="0" smtClean="0">
                <a:solidFill>
                  <a:schemeClr val="tx2"/>
                </a:solidFill>
              </a:rPr>
              <a:t>This presentation is based on the working document “RTC_Constraints_KP1.3_080919_v3.docx” posted to the August 9, RTCTF meeting page</a:t>
            </a:r>
          </a:p>
          <a:p>
            <a:pPr marL="0" indent="0">
              <a:spcBef>
                <a:spcPts val="400"/>
              </a:spcBef>
              <a:spcAft>
                <a:spcPts val="400"/>
              </a:spcAft>
              <a:buNone/>
            </a:pPr>
            <a:r>
              <a:rPr lang="en-US" sz="1800" dirty="0">
                <a:solidFill>
                  <a:schemeClr val="tx2"/>
                </a:solidFill>
                <a:hlinkClick r:id="rId2"/>
              </a:rPr>
              <a:t>http://</a:t>
            </a:r>
            <a:r>
              <a:rPr lang="en-US" sz="1800" dirty="0" smtClean="0">
                <a:solidFill>
                  <a:schemeClr val="tx2"/>
                </a:solidFill>
                <a:hlinkClick r:id="rId2"/>
              </a:rPr>
              <a:t>www.ercot.com/content/wcm/key_documents_lists/180260/RTC_constraints_KP1.3_080919_v3.docx</a:t>
            </a:r>
            <a:endParaRPr lang="en-US" sz="1800" dirty="0" smtClean="0">
              <a:solidFill>
                <a:schemeClr val="tx2"/>
              </a:solidFill>
            </a:endParaRPr>
          </a:p>
          <a:p>
            <a:pPr>
              <a:spcBef>
                <a:spcPts val="400"/>
              </a:spcBef>
              <a:spcAft>
                <a:spcPts val="400"/>
              </a:spcAft>
            </a:pPr>
            <a:endParaRPr lang="en-US" sz="1800" dirty="0" smtClean="0">
              <a:solidFill>
                <a:schemeClr val="tx2"/>
              </a:solidFill>
            </a:endParaRPr>
          </a:p>
          <a:p>
            <a:pPr marL="457200" indent="-457200">
              <a:buFont typeface="+mj-lt"/>
              <a:buAutoNum type="arabicPeriod"/>
            </a:pPr>
            <a:r>
              <a:rPr lang="en-US" sz="2000" b="1" dirty="0">
                <a:solidFill>
                  <a:schemeClr val="tx2"/>
                </a:solidFill>
                <a:latin typeface="Arial" panose="020B0604020202020204" pitchFamily="34" charset="0"/>
                <a:cs typeface="Arial" panose="020B0604020202020204" pitchFamily="34" charset="0"/>
              </a:rPr>
              <a:t>Pricing Run</a:t>
            </a:r>
          </a:p>
          <a:p>
            <a:pPr marL="457200" indent="-457200">
              <a:buFont typeface="+mj-lt"/>
              <a:buAutoNum type="arabicPeriod"/>
            </a:pPr>
            <a:r>
              <a:rPr lang="en-US" sz="2000" b="1" dirty="0">
                <a:solidFill>
                  <a:schemeClr val="tx2"/>
                </a:solidFill>
                <a:latin typeface="Arial" panose="020B0604020202020204" pitchFamily="34" charset="0"/>
                <a:cs typeface="Arial" panose="020B0604020202020204" pitchFamily="34" charset="0"/>
              </a:rPr>
              <a:t>System Wide AS Constraints</a:t>
            </a:r>
          </a:p>
          <a:p>
            <a:pPr marL="457200" indent="-457200">
              <a:buFont typeface="+mj-lt"/>
              <a:buAutoNum type="arabicPeriod"/>
            </a:pPr>
            <a:r>
              <a:rPr lang="en-US" sz="2000" b="1" dirty="0">
                <a:solidFill>
                  <a:schemeClr val="tx2"/>
                </a:solidFill>
                <a:latin typeface="Arial" panose="020B0604020202020204" pitchFamily="34" charset="0"/>
                <a:cs typeface="Arial" panose="020B0604020202020204" pitchFamily="34" charset="0"/>
              </a:rPr>
              <a:t>Resource Status</a:t>
            </a:r>
          </a:p>
          <a:p>
            <a:pPr marL="457200" indent="-457200">
              <a:buFont typeface="+mj-lt"/>
              <a:buAutoNum type="arabicPeriod"/>
            </a:pPr>
            <a:r>
              <a:rPr lang="en-US" sz="2000" b="1" dirty="0">
                <a:solidFill>
                  <a:schemeClr val="tx2"/>
                </a:solidFill>
                <a:latin typeface="Arial" panose="020B0604020202020204" pitchFamily="34" charset="0"/>
                <a:cs typeface="Arial" panose="020B0604020202020204" pitchFamily="34" charset="0"/>
              </a:rPr>
              <a:t>New </a:t>
            </a:r>
            <a:r>
              <a:rPr lang="en-US" sz="2000" b="1" dirty="0" smtClean="0">
                <a:solidFill>
                  <a:schemeClr val="tx2"/>
                </a:solidFill>
                <a:latin typeface="Arial" panose="020B0604020202020204" pitchFamily="34" charset="0"/>
                <a:cs typeface="Arial" panose="020B0604020202020204" pitchFamily="34" charset="0"/>
              </a:rPr>
              <a:t>Ramp Rate Telemetry </a:t>
            </a:r>
            <a:r>
              <a:rPr lang="en-US" sz="2000" b="1" dirty="0">
                <a:solidFill>
                  <a:schemeClr val="tx2"/>
                </a:solidFill>
                <a:latin typeface="Arial" panose="020B0604020202020204" pitchFamily="34" charset="0"/>
                <a:cs typeface="Arial" panose="020B0604020202020204" pitchFamily="34" charset="0"/>
              </a:rPr>
              <a:t>for ECRS</a:t>
            </a:r>
            <a:r>
              <a:rPr lang="en-US" sz="2000" b="1" dirty="0" smtClean="0">
                <a:solidFill>
                  <a:schemeClr val="tx2"/>
                </a:solidFill>
                <a:latin typeface="Arial" panose="020B0604020202020204" pitchFamily="34" charset="0"/>
                <a:cs typeface="Arial" panose="020B0604020202020204" pitchFamily="34" charset="0"/>
              </a:rPr>
              <a:t>, Non-Spin</a:t>
            </a:r>
            <a:endParaRPr lang="en-US" sz="2000" b="1" dirty="0">
              <a:solidFill>
                <a:schemeClr val="tx2"/>
              </a:solidFill>
              <a:latin typeface="Arial" panose="020B0604020202020204" pitchFamily="34" charset="0"/>
              <a:cs typeface="Arial" panose="020B0604020202020204" pitchFamily="34" charset="0"/>
            </a:endParaRPr>
          </a:p>
          <a:p>
            <a:pPr marL="457200" indent="-457200">
              <a:buFont typeface="+mj-lt"/>
              <a:buAutoNum type="arabicPeriod"/>
            </a:pPr>
            <a:r>
              <a:rPr lang="en-US" sz="2000" b="1" dirty="0">
                <a:solidFill>
                  <a:schemeClr val="tx2"/>
                </a:solidFill>
                <a:latin typeface="Arial" panose="020B0604020202020204" pitchFamily="34" charset="0"/>
                <a:cs typeface="Arial" panose="020B0604020202020204" pitchFamily="34" charset="0"/>
              </a:rPr>
              <a:t>Off-Line Non-Spin Deployment</a:t>
            </a:r>
          </a:p>
          <a:p>
            <a:pPr marL="457200" indent="-457200">
              <a:buFont typeface="+mj-lt"/>
              <a:buAutoNum type="arabicPeriod"/>
            </a:pPr>
            <a:r>
              <a:rPr lang="en-US" sz="2000" b="1" dirty="0">
                <a:solidFill>
                  <a:schemeClr val="tx2"/>
                </a:solidFill>
                <a:latin typeface="Arial" panose="020B0604020202020204" pitchFamily="34" charset="0"/>
                <a:cs typeface="Arial" panose="020B0604020202020204" pitchFamily="34" charset="0"/>
              </a:rPr>
              <a:t>QSGR in OFFQS mode</a:t>
            </a:r>
          </a:p>
          <a:p>
            <a:pPr marL="457200" indent="-457200">
              <a:buFont typeface="+mj-lt"/>
              <a:buAutoNum type="arabicPeriod"/>
            </a:pPr>
            <a:r>
              <a:rPr lang="en-US" sz="2000" b="1" dirty="0">
                <a:solidFill>
                  <a:schemeClr val="tx2"/>
                </a:solidFill>
                <a:latin typeface="Arial" panose="020B0604020202020204" pitchFamily="34" charset="0"/>
                <a:cs typeface="Arial" panose="020B0604020202020204" pitchFamily="34" charset="0"/>
              </a:rPr>
              <a:t>UFR Load Resource Treatment</a:t>
            </a:r>
          </a:p>
          <a:p>
            <a:pPr marL="914400" lvl="1" indent="-457200">
              <a:buFont typeface="Arial" panose="020B0604020202020204" pitchFamily="34" charset="0"/>
              <a:buChar char="•"/>
            </a:pPr>
            <a:r>
              <a:rPr lang="en-US" b="1" dirty="0">
                <a:solidFill>
                  <a:schemeClr val="tx2"/>
                </a:solidFill>
                <a:latin typeface="Arial" panose="020B0604020202020204" pitchFamily="34" charset="0"/>
                <a:cs typeface="Arial" panose="020B0604020202020204" pitchFamily="34" charset="0"/>
              </a:rPr>
              <a:t>Settlement Examples</a:t>
            </a:r>
          </a:p>
          <a:p>
            <a:pPr lvl="3">
              <a:spcBef>
                <a:spcPts val="400"/>
              </a:spcBef>
              <a:spcAft>
                <a:spcPts val="400"/>
              </a:spcAft>
            </a:pPr>
            <a:endParaRPr lang="en-US" sz="1600" dirty="0" smtClean="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330761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QSGR Treatment in OFFQS Resource Status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sp>
        <p:nvSpPr>
          <p:cNvPr id="5" name="Content Placeholder 4"/>
          <p:cNvSpPr>
            <a:spLocks noGrp="1"/>
          </p:cNvSpPr>
          <p:nvPr>
            <p:ph idx="1"/>
          </p:nvPr>
        </p:nvSpPr>
        <p:spPr/>
        <p:txBody>
          <a:bodyPr/>
          <a:lstStyle/>
          <a:p>
            <a:pPr marL="0" indent="0">
              <a:buNone/>
            </a:pPr>
            <a:r>
              <a:rPr lang="en-US" u="sng" dirty="0" smtClean="0"/>
              <a:t>Discussion Item: </a:t>
            </a:r>
          </a:p>
          <a:p>
            <a:pPr marL="0" indent="0">
              <a:buNone/>
            </a:pPr>
            <a:endParaRPr lang="en-US" dirty="0"/>
          </a:p>
          <a:p>
            <a:pPr marL="0" indent="0">
              <a:buNone/>
            </a:pPr>
            <a:r>
              <a:rPr lang="en-US" dirty="0" smtClean="0"/>
              <a:t>ECRS is a 10 minute product. Currently, QSGRs have a 10 minute window to respond to non-zero Base Points. Should this 10 minute window apply to QSGRs that are given a Non-Zero Base Point that have been awarded ECRS?</a:t>
            </a:r>
          </a:p>
        </p:txBody>
      </p:sp>
    </p:spTree>
    <p:extLst>
      <p:ext uri="{BB962C8B-B14F-4D97-AF65-F5344CB8AC3E}">
        <p14:creationId xmlns:p14="http://schemas.microsoft.com/office/powerpoint/2010/main" val="531380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p:sp>
        <p:nvSpPr>
          <p:cNvPr id="3" name="Content Placeholder 2"/>
          <p:cNvSpPr>
            <a:spLocks noGrp="1"/>
          </p:cNvSpPr>
          <p:nvPr>
            <p:ph idx="1"/>
          </p:nvPr>
        </p:nvSpPr>
        <p:spPr>
          <a:xfrm>
            <a:off x="381000" y="1016732"/>
            <a:ext cx="8534400" cy="5220580"/>
          </a:xfrm>
        </p:spPr>
        <p:txBody>
          <a:bodyPr/>
          <a:lstStyle/>
          <a:p>
            <a:r>
              <a:rPr lang="en-US" sz="1800" b="0" dirty="0" smtClean="0">
                <a:solidFill>
                  <a:schemeClr val="tx2"/>
                </a:solidFill>
                <a:latin typeface="+mn-lt"/>
              </a:rPr>
              <a:t>UFR Load Resources are eligible to participate in RRS-BLK and ECRS-BLK AS markets</a:t>
            </a:r>
          </a:p>
          <a:p>
            <a:endParaRPr lang="en-US" sz="1800" dirty="0" smtClean="0">
              <a:solidFill>
                <a:schemeClr val="tx2"/>
              </a:solidFill>
              <a:latin typeface="+mn-lt"/>
            </a:endParaRPr>
          </a:p>
          <a:p>
            <a:r>
              <a:rPr lang="en-US" sz="1800" dirty="0" smtClean="0">
                <a:solidFill>
                  <a:schemeClr val="tx2"/>
                </a:solidFill>
                <a:latin typeface="+mn-lt"/>
              </a:rPr>
              <a:t>UFR Load Resource can be awarded both RRS-BLK and ECRS-BLK for their curtailable load amount</a:t>
            </a:r>
          </a:p>
          <a:p>
            <a:pPr lvl="1"/>
            <a:r>
              <a:rPr lang="en-US" sz="1600" dirty="0" smtClean="0">
                <a:solidFill>
                  <a:srgbClr val="00B0F0"/>
                </a:solidFill>
                <a:latin typeface="+mn-lt"/>
              </a:rPr>
              <a:t>Note that upon deployment, irrespective of whether the deployment is for RRS-BLK or ECRS-BLK, the full amount of curtailable load is deployed </a:t>
            </a:r>
          </a:p>
          <a:p>
            <a:endParaRPr lang="en-US" sz="1800" dirty="0" smtClean="0">
              <a:latin typeface="+mn-lt"/>
            </a:endParaRPr>
          </a:p>
          <a:p>
            <a:r>
              <a:rPr lang="en-US" sz="1800" dirty="0" smtClean="0">
                <a:solidFill>
                  <a:schemeClr val="tx2"/>
                </a:solidFill>
                <a:latin typeface="+mn-lt"/>
              </a:rPr>
              <a:t>Two ways in which RRS-BLK are deployed and recalled:</a:t>
            </a:r>
          </a:p>
          <a:p>
            <a:pPr lvl="1"/>
            <a:r>
              <a:rPr lang="en-US" sz="1600" dirty="0" smtClean="0">
                <a:solidFill>
                  <a:schemeClr val="tx2"/>
                </a:solidFill>
                <a:latin typeface="+mn-lt"/>
              </a:rPr>
              <a:t>RRS-BLK Automatic Self deployment: Low Frequency event causes UFR to trip</a:t>
            </a:r>
          </a:p>
          <a:p>
            <a:pPr lvl="2"/>
            <a:r>
              <a:rPr lang="en-US" sz="1500" dirty="0" smtClean="0">
                <a:solidFill>
                  <a:schemeClr val="tx2"/>
                </a:solidFill>
                <a:latin typeface="+mn-lt"/>
              </a:rPr>
              <a:t>ERCOT systems does not get explicit information from QSE that UFR trip has occurred</a:t>
            </a:r>
          </a:p>
          <a:p>
            <a:pPr lvl="2"/>
            <a:r>
              <a:rPr lang="en-US" sz="1500" dirty="0" smtClean="0">
                <a:solidFill>
                  <a:schemeClr val="tx2"/>
                </a:solidFill>
              </a:rPr>
              <a:t>ERCOT operations monitoring the grid usually detect UFR trips for large events, for smaller events, a UFR trip may go unnoticed. In such cases, QSE </a:t>
            </a:r>
            <a:r>
              <a:rPr lang="en-US" sz="1500" dirty="0">
                <a:solidFill>
                  <a:schemeClr val="tx2"/>
                </a:solidFill>
              </a:rPr>
              <a:t>informs ERCOT operations that UFR trip has </a:t>
            </a:r>
            <a:r>
              <a:rPr lang="en-US" sz="1500" dirty="0" smtClean="0">
                <a:solidFill>
                  <a:schemeClr val="tx2"/>
                </a:solidFill>
              </a:rPr>
              <a:t>occurred</a:t>
            </a:r>
            <a:endParaRPr lang="en-US" sz="1500" dirty="0">
              <a:solidFill>
                <a:schemeClr val="tx2"/>
              </a:solidFill>
            </a:endParaRPr>
          </a:p>
          <a:p>
            <a:pPr lvl="2"/>
            <a:r>
              <a:rPr lang="en-US" sz="1500" dirty="0">
                <a:solidFill>
                  <a:schemeClr val="tx2"/>
                </a:solidFill>
              </a:rPr>
              <a:t>UFR Load Resource remains deployed </a:t>
            </a:r>
            <a:r>
              <a:rPr lang="en-US" sz="1500" dirty="0" smtClean="0">
                <a:solidFill>
                  <a:schemeClr val="tx2"/>
                </a:solidFill>
              </a:rPr>
              <a:t>(curtail load) until </a:t>
            </a:r>
            <a:r>
              <a:rPr lang="en-US" sz="1500" dirty="0">
                <a:solidFill>
                  <a:schemeClr val="tx2"/>
                </a:solidFill>
              </a:rPr>
              <a:t>ERCOT operations issues </a:t>
            </a:r>
            <a:r>
              <a:rPr lang="en-US" sz="1500" u="sng" dirty="0">
                <a:solidFill>
                  <a:schemeClr val="tx2"/>
                </a:solidFill>
              </a:rPr>
              <a:t>recall </a:t>
            </a:r>
            <a:r>
              <a:rPr lang="en-US" sz="1500" u="sng" dirty="0" smtClean="0">
                <a:solidFill>
                  <a:schemeClr val="tx2"/>
                </a:solidFill>
              </a:rPr>
              <a:t>instruction (currently a phone call)</a:t>
            </a:r>
            <a:endParaRPr lang="en-US" sz="1500" u="sng" dirty="0">
              <a:solidFill>
                <a:schemeClr val="tx2"/>
              </a:solidFill>
            </a:endParaRPr>
          </a:p>
          <a:p>
            <a:pPr lvl="2"/>
            <a:r>
              <a:rPr lang="en-US" sz="1500" dirty="0">
                <a:solidFill>
                  <a:schemeClr val="tx2"/>
                </a:solidFill>
              </a:rPr>
              <a:t>After ERCOT issued </a:t>
            </a:r>
            <a:r>
              <a:rPr lang="en-US" sz="1500" u="sng" dirty="0">
                <a:solidFill>
                  <a:schemeClr val="tx2"/>
                </a:solidFill>
              </a:rPr>
              <a:t>recall </a:t>
            </a:r>
            <a:r>
              <a:rPr lang="en-US" sz="1500" u="sng" dirty="0" smtClean="0">
                <a:solidFill>
                  <a:schemeClr val="tx2"/>
                </a:solidFill>
              </a:rPr>
              <a:t>instruction </a:t>
            </a:r>
            <a:r>
              <a:rPr lang="en-US" sz="1500" u="sng" dirty="0">
                <a:solidFill>
                  <a:schemeClr val="tx2"/>
                </a:solidFill>
              </a:rPr>
              <a:t>(currently a phone call)</a:t>
            </a:r>
            <a:r>
              <a:rPr lang="en-US" sz="1500" dirty="0" smtClean="0">
                <a:solidFill>
                  <a:schemeClr val="tx2"/>
                </a:solidFill>
              </a:rPr>
              <a:t>, </a:t>
            </a:r>
            <a:r>
              <a:rPr lang="en-US" sz="1500" dirty="0">
                <a:solidFill>
                  <a:schemeClr val="tx2"/>
                </a:solidFill>
              </a:rPr>
              <a:t>UFR Load Resource has up to 3 hours to come back into service</a:t>
            </a:r>
          </a:p>
          <a:p>
            <a:pPr marL="914400" lvl="2" indent="0">
              <a:buNone/>
            </a:pPr>
            <a:endParaRPr lang="en-US" sz="1500" dirty="0" smtClean="0">
              <a:latin typeface="+mn-lt"/>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dirty="0"/>
          </a:p>
        </p:txBody>
      </p:sp>
    </p:spTree>
    <p:extLst>
      <p:ext uri="{BB962C8B-B14F-4D97-AF65-F5344CB8AC3E}">
        <p14:creationId xmlns:p14="http://schemas.microsoft.com/office/powerpoint/2010/main" val="993953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p:sp>
        <p:nvSpPr>
          <p:cNvPr id="3" name="Content Placeholder 2"/>
          <p:cNvSpPr>
            <a:spLocks noGrp="1"/>
          </p:cNvSpPr>
          <p:nvPr>
            <p:ph idx="1"/>
          </p:nvPr>
        </p:nvSpPr>
        <p:spPr>
          <a:xfrm>
            <a:off x="381000" y="1016732"/>
            <a:ext cx="8534400" cy="5220580"/>
          </a:xfrm>
        </p:spPr>
        <p:txBody>
          <a:bodyPr/>
          <a:lstStyle/>
          <a:p>
            <a:pPr lvl="1"/>
            <a:r>
              <a:rPr lang="en-US" sz="1700" dirty="0" smtClean="0">
                <a:solidFill>
                  <a:schemeClr val="tx2"/>
                </a:solidFill>
                <a:latin typeface="+mn-lt"/>
              </a:rPr>
              <a:t>RRS-BLK ERCOT operations directed deployment (not through RTC economic dispatch) :</a:t>
            </a:r>
          </a:p>
          <a:p>
            <a:pPr lvl="2"/>
            <a:r>
              <a:rPr lang="en-US" sz="1500" dirty="0" smtClean="0">
                <a:solidFill>
                  <a:schemeClr val="tx2"/>
                </a:solidFill>
              </a:rPr>
              <a:t>ERCOT operations issues </a:t>
            </a:r>
            <a:r>
              <a:rPr lang="en-US" sz="1500" u="sng" dirty="0" smtClean="0">
                <a:solidFill>
                  <a:schemeClr val="tx2"/>
                </a:solidFill>
              </a:rPr>
              <a:t>XML deployment instruction </a:t>
            </a:r>
            <a:r>
              <a:rPr lang="en-US" sz="1500" dirty="0" smtClean="0">
                <a:solidFill>
                  <a:schemeClr val="tx2"/>
                </a:solidFill>
              </a:rPr>
              <a:t>for RRS-BLK</a:t>
            </a:r>
          </a:p>
          <a:p>
            <a:pPr lvl="2"/>
            <a:r>
              <a:rPr lang="en-US" sz="1500" dirty="0" smtClean="0">
                <a:solidFill>
                  <a:schemeClr val="tx2"/>
                </a:solidFill>
              </a:rPr>
              <a:t>UFR </a:t>
            </a:r>
            <a:r>
              <a:rPr lang="en-US" sz="1500" dirty="0">
                <a:solidFill>
                  <a:schemeClr val="tx2"/>
                </a:solidFill>
              </a:rPr>
              <a:t>Load Resource remains deployed (curtail load) until ERCOT operations issues </a:t>
            </a:r>
            <a:r>
              <a:rPr lang="en-US" sz="1500" u="sng" dirty="0" smtClean="0">
                <a:solidFill>
                  <a:schemeClr val="tx2"/>
                </a:solidFill>
              </a:rPr>
              <a:t>XML recall </a:t>
            </a:r>
            <a:r>
              <a:rPr lang="en-US" sz="1500" u="sng" dirty="0">
                <a:solidFill>
                  <a:schemeClr val="tx2"/>
                </a:solidFill>
              </a:rPr>
              <a:t>instruction</a:t>
            </a:r>
          </a:p>
          <a:p>
            <a:pPr lvl="2"/>
            <a:r>
              <a:rPr lang="en-US" sz="1500" dirty="0">
                <a:solidFill>
                  <a:schemeClr val="tx2"/>
                </a:solidFill>
              </a:rPr>
              <a:t>After ERCOT issued </a:t>
            </a:r>
            <a:r>
              <a:rPr lang="en-US" sz="1500" u="sng" dirty="0" smtClean="0">
                <a:solidFill>
                  <a:schemeClr val="tx2"/>
                </a:solidFill>
              </a:rPr>
              <a:t>XML recall </a:t>
            </a:r>
            <a:r>
              <a:rPr lang="en-US" sz="1500" u="sng" dirty="0">
                <a:solidFill>
                  <a:schemeClr val="tx2"/>
                </a:solidFill>
              </a:rPr>
              <a:t>instruction</a:t>
            </a:r>
            <a:r>
              <a:rPr lang="en-US" sz="1500" dirty="0">
                <a:solidFill>
                  <a:schemeClr val="tx2"/>
                </a:solidFill>
              </a:rPr>
              <a:t>, UFR Load Resource has up to 3 hours to come back into service</a:t>
            </a:r>
          </a:p>
          <a:p>
            <a:endParaRPr lang="en-US" sz="1800" dirty="0" smtClean="0">
              <a:solidFill>
                <a:schemeClr val="tx2"/>
              </a:solidFill>
            </a:endParaRPr>
          </a:p>
          <a:p>
            <a:r>
              <a:rPr lang="en-US" sz="1800" dirty="0" smtClean="0">
                <a:solidFill>
                  <a:schemeClr val="tx2"/>
                </a:solidFill>
              </a:rPr>
              <a:t>ECRS-BLK deployment:</a:t>
            </a:r>
            <a:endParaRPr lang="en-US" sz="1800" dirty="0">
              <a:solidFill>
                <a:schemeClr val="tx2"/>
              </a:solidFill>
            </a:endParaRPr>
          </a:p>
          <a:p>
            <a:pPr lvl="1"/>
            <a:r>
              <a:rPr lang="en-US" sz="1600" dirty="0">
                <a:solidFill>
                  <a:schemeClr val="tx2"/>
                </a:solidFill>
              </a:rPr>
              <a:t>UFR Load Resources with relay armed and providing </a:t>
            </a:r>
            <a:r>
              <a:rPr lang="en-US" sz="1600" dirty="0" smtClean="0">
                <a:solidFill>
                  <a:schemeClr val="tx2"/>
                </a:solidFill>
              </a:rPr>
              <a:t>ECRS-BLK </a:t>
            </a:r>
            <a:r>
              <a:rPr lang="en-US" sz="1600" dirty="0">
                <a:solidFill>
                  <a:schemeClr val="tx2"/>
                </a:solidFill>
              </a:rPr>
              <a:t>can be deployed automatically on frequency or manually by ERCOT operations </a:t>
            </a:r>
          </a:p>
          <a:p>
            <a:pPr marL="457200" lvl="1" indent="0">
              <a:buNone/>
            </a:pPr>
            <a:endParaRPr lang="en-US" sz="1600" dirty="0" smtClean="0">
              <a:solidFill>
                <a:schemeClr val="tx2"/>
              </a:solidFill>
            </a:endParaRPr>
          </a:p>
          <a:p>
            <a:pPr lvl="1"/>
            <a:r>
              <a:rPr lang="en-US" sz="1600" dirty="0" smtClean="0">
                <a:solidFill>
                  <a:schemeClr val="tx2"/>
                </a:solidFill>
              </a:rPr>
              <a:t>ERCOT </a:t>
            </a:r>
            <a:r>
              <a:rPr lang="en-US" sz="1600" dirty="0">
                <a:solidFill>
                  <a:schemeClr val="tx2"/>
                </a:solidFill>
              </a:rPr>
              <a:t>operations directed </a:t>
            </a:r>
            <a:r>
              <a:rPr lang="en-US" sz="1600" dirty="0" smtClean="0">
                <a:solidFill>
                  <a:schemeClr val="tx2"/>
                </a:solidFill>
              </a:rPr>
              <a:t>deployment </a:t>
            </a:r>
            <a:r>
              <a:rPr lang="en-US" sz="1600" dirty="0">
                <a:solidFill>
                  <a:schemeClr val="tx2"/>
                </a:solidFill>
              </a:rPr>
              <a:t>(not through RTC economic dispatch</a:t>
            </a:r>
            <a:r>
              <a:rPr lang="en-US" sz="1600" dirty="0" smtClean="0">
                <a:solidFill>
                  <a:schemeClr val="tx2"/>
                </a:solidFill>
              </a:rPr>
              <a:t>) :</a:t>
            </a:r>
            <a:endParaRPr lang="en-US" sz="1600" dirty="0">
              <a:solidFill>
                <a:schemeClr val="tx2"/>
              </a:solidFill>
            </a:endParaRPr>
          </a:p>
          <a:p>
            <a:pPr lvl="2"/>
            <a:r>
              <a:rPr lang="en-US" sz="1500" dirty="0" smtClean="0">
                <a:solidFill>
                  <a:schemeClr val="tx2"/>
                </a:solidFill>
              </a:rPr>
              <a:t>ERCOT operations issues </a:t>
            </a:r>
            <a:r>
              <a:rPr lang="en-US" sz="1500" u="sng" dirty="0" smtClean="0">
                <a:solidFill>
                  <a:schemeClr val="tx2"/>
                </a:solidFill>
              </a:rPr>
              <a:t>XML deployment instruction</a:t>
            </a:r>
            <a:r>
              <a:rPr lang="en-US" sz="1500" dirty="0" smtClean="0">
                <a:solidFill>
                  <a:schemeClr val="tx2"/>
                </a:solidFill>
              </a:rPr>
              <a:t> for ECRS-BLK</a:t>
            </a:r>
          </a:p>
          <a:p>
            <a:pPr lvl="2"/>
            <a:r>
              <a:rPr lang="en-US" sz="1500" dirty="0" smtClean="0">
                <a:solidFill>
                  <a:schemeClr val="tx2"/>
                </a:solidFill>
              </a:rPr>
              <a:t>UFR Load Resource responds by curtailing all available load</a:t>
            </a:r>
            <a:endParaRPr lang="en-US" sz="1500" dirty="0">
              <a:solidFill>
                <a:schemeClr val="tx2"/>
              </a:solidFill>
            </a:endParaRPr>
          </a:p>
          <a:p>
            <a:pPr lvl="2"/>
            <a:r>
              <a:rPr lang="en-US" sz="1500" dirty="0" smtClean="0">
                <a:solidFill>
                  <a:schemeClr val="tx2"/>
                </a:solidFill>
              </a:rPr>
              <a:t>UFR </a:t>
            </a:r>
            <a:r>
              <a:rPr lang="en-US" sz="1500" dirty="0">
                <a:solidFill>
                  <a:schemeClr val="tx2"/>
                </a:solidFill>
              </a:rPr>
              <a:t>Load Resource remains deployed until ERCOT operations issues </a:t>
            </a:r>
            <a:r>
              <a:rPr lang="en-US" sz="1500" u="sng" dirty="0" smtClean="0">
                <a:solidFill>
                  <a:schemeClr val="tx2"/>
                </a:solidFill>
              </a:rPr>
              <a:t>XML recall </a:t>
            </a:r>
            <a:r>
              <a:rPr lang="en-US" sz="1500" u="sng" dirty="0">
                <a:solidFill>
                  <a:schemeClr val="tx2"/>
                </a:solidFill>
              </a:rPr>
              <a:t>instruction</a:t>
            </a:r>
          </a:p>
          <a:p>
            <a:pPr lvl="2"/>
            <a:r>
              <a:rPr lang="en-US" sz="1500" dirty="0">
                <a:solidFill>
                  <a:schemeClr val="tx2"/>
                </a:solidFill>
              </a:rPr>
              <a:t>After ERCOT issued </a:t>
            </a:r>
            <a:r>
              <a:rPr lang="en-US" sz="1500" u="sng" dirty="0" smtClean="0">
                <a:solidFill>
                  <a:schemeClr val="tx2"/>
                </a:solidFill>
              </a:rPr>
              <a:t>XML recall </a:t>
            </a:r>
            <a:r>
              <a:rPr lang="en-US" sz="1500" u="sng" dirty="0">
                <a:solidFill>
                  <a:schemeClr val="tx2"/>
                </a:solidFill>
              </a:rPr>
              <a:t>instruction</a:t>
            </a:r>
            <a:r>
              <a:rPr lang="en-US" sz="1500" dirty="0">
                <a:solidFill>
                  <a:schemeClr val="tx2"/>
                </a:solidFill>
              </a:rPr>
              <a:t>, UFR Load Resource has up to 3 hours to come back into </a:t>
            </a:r>
            <a:r>
              <a:rPr lang="en-US" sz="1500" dirty="0" smtClean="0">
                <a:solidFill>
                  <a:schemeClr val="tx2"/>
                </a:solidFill>
              </a:rPr>
              <a:t>service</a:t>
            </a:r>
            <a:endParaRPr lang="en-US" sz="15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dirty="0"/>
          </a:p>
        </p:txBody>
      </p:sp>
    </p:spTree>
    <p:extLst>
      <p:ext uri="{BB962C8B-B14F-4D97-AF65-F5344CB8AC3E}">
        <p14:creationId xmlns:p14="http://schemas.microsoft.com/office/powerpoint/2010/main" val="85799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016732"/>
                <a:ext cx="8534400" cy="5220580"/>
              </a:xfrm>
            </p:spPr>
            <p:txBody>
              <a:bodyPr/>
              <a:lstStyle/>
              <a:p>
                <a:pPr marL="0" indent="0">
                  <a:buNone/>
                </a:pPr>
                <a:r>
                  <a:rPr lang="en-US" sz="1600" b="1" dirty="0" smtClean="0">
                    <a:solidFill>
                      <a:schemeClr val="tx2"/>
                    </a:solidFill>
                    <a:latin typeface="+mn-lt"/>
                  </a:rPr>
                  <a:t>Self Provision of RRS-BLK and ECRS-BLK at individual UFR Load Resource level</a:t>
                </a:r>
              </a:p>
              <a:p>
                <a:endParaRPr lang="en-US" sz="1600" dirty="0" smtClean="0">
                  <a:solidFill>
                    <a:schemeClr val="tx2"/>
                  </a:solidFill>
                  <a:latin typeface="+mn-lt"/>
                </a:endParaRPr>
              </a:p>
              <a:p>
                <a:r>
                  <a:rPr lang="en-US" sz="1600" dirty="0" smtClean="0">
                    <a:solidFill>
                      <a:schemeClr val="tx2"/>
                    </a:solidFill>
                    <a:latin typeface="+mn-lt"/>
                  </a:rPr>
                  <a:t>Impractical to arm and disarm UFR every 5 minutes and have UFR Load Resources participate actively in RTC</a:t>
                </a:r>
              </a:p>
              <a:p>
                <a:endParaRPr lang="en-US" sz="1600" dirty="0" smtClean="0">
                  <a:solidFill>
                    <a:schemeClr val="tx2"/>
                  </a:solidFill>
                  <a:latin typeface="+mn-lt"/>
                </a:endParaRPr>
              </a:p>
              <a:p>
                <a:r>
                  <a:rPr lang="en-US" sz="1600" dirty="0" smtClean="0">
                    <a:solidFill>
                      <a:schemeClr val="tx2"/>
                    </a:solidFill>
                    <a:latin typeface="+mn-lt"/>
                  </a:rPr>
                  <a:t>Proposal is to allow self-provision of RRS-BLK and ECRS-BLK based on DAM RRS-BLK, ECRS-BLK awards, RRS-BLK, ECRS-BLK AS Trades and DAM Self-arranged RRS-BLK, ECRS-BLK within a QSE</a:t>
                </a:r>
              </a:p>
              <a:p>
                <a:endParaRPr lang="en-US" sz="1600" dirty="0" smtClean="0">
                  <a:solidFill>
                    <a:schemeClr val="tx2"/>
                  </a:solidFill>
                  <a:latin typeface="+mn-lt"/>
                </a:endParaRPr>
              </a:p>
              <a:p>
                <a:r>
                  <a:rPr lang="en-US" sz="1600" dirty="0" smtClean="0">
                    <a:solidFill>
                      <a:schemeClr val="tx2"/>
                    </a:solidFill>
                    <a:latin typeface="+mn-lt"/>
                  </a:rPr>
                  <a:t>Self-provision MW quantities of RRS-BLK, ECRS-BLK is telemetered to ERCOT by QSE for each UFR Load Resource in its portfolio:</a:t>
                </a:r>
              </a:p>
              <a:p>
                <a:pPr lvl="1"/>
                <a:endParaRPr lang="en-US" sz="1600" b="0" i="1" dirty="0" smtClean="0">
                  <a:solidFill>
                    <a:schemeClr val="tx2"/>
                  </a:solidFill>
                  <a:latin typeface="Cambria Math" panose="02040503050406030204" pitchFamily="18" charset="0"/>
                </a:endParaRPr>
              </a:p>
              <a:p>
                <a:pPr lvl="1"/>
                <a14:m>
                  <m:oMath xmlns:m="http://schemas.openxmlformats.org/officeDocument/2006/math">
                    <m:r>
                      <a:rPr lang="en-US" sz="1600" b="0" i="1">
                        <a:solidFill>
                          <a:schemeClr val="tx2"/>
                        </a:solidFill>
                        <a:latin typeface="Cambria Math" panose="02040503050406030204" pitchFamily="18" charset="0"/>
                      </a:rPr>
                      <m:t>𝑇𝑒𝑙𝑆𝑒𝑙𝑓𝑅𝑅𝑆</m:t>
                    </m:r>
                  </m:oMath>
                </a14:m>
                <a:r>
                  <a:rPr lang="en-US" sz="1600" dirty="0">
                    <a:solidFill>
                      <a:schemeClr val="tx2"/>
                    </a:solidFill>
                    <a:latin typeface="+mn-lt"/>
                  </a:rPr>
                  <a:t>: Telemetry to indicate </a:t>
                </a:r>
                <a:r>
                  <a:rPr lang="en-US" sz="1600" dirty="0" smtClean="0">
                    <a:solidFill>
                      <a:schemeClr val="tx2"/>
                    </a:solidFill>
                    <a:latin typeface="+mn-lt"/>
                  </a:rPr>
                  <a:t>RRS-BLK </a:t>
                </a:r>
                <a:r>
                  <a:rPr lang="en-US" sz="1600" dirty="0">
                    <a:solidFill>
                      <a:schemeClr val="tx2"/>
                    </a:solidFill>
                    <a:latin typeface="+mn-lt"/>
                  </a:rPr>
                  <a:t>MW amount self-provided by On-Line UFR type Load Resource</a:t>
                </a:r>
              </a:p>
              <a:p>
                <a:pPr lvl="1"/>
                <a:endParaRPr lang="en-US" sz="1600" b="0" i="1" dirty="0" smtClean="0">
                  <a:solidFill>
                    <a:schemeClr val="tx2"/>
                  </a:solidFill>
                  <a:latin typeface="Cambria Math" panose="02040503050406030204" pitchFamily="18" charset="0"/>
                </a:endParaRPr>
              </a:p>
              <a:p>
                <a:pPr lvl="1"/>
                <a14:m>
                  <m:oMath xmlns:m="http://schemas.openxmlformats.org/officeDocument/2006/math">
                    <m:r>
                      <a:rPr lang="en-US" sz="1600" b="0" i="1">
                        <a:solidFill>
                          <a:schemeClr val="tx2"/>
                        </a:solidFill>
                        <a:latin typeface="Cambria Math" panose="02040503050406030204" pitchFamily="18" charset="0"/>
                      </a:rPr>
                      <m:t>𝑇𝑒𝑙𝑆𝑒𝑙𝑓𝐸𝐶𝑅𝑆</m:t>
                    </m:r>
                  </m:oMath>
                </a14:m>
                <a:r>
                  <a:rPr lang="en-US" sz="1600" dirty="0">
                    <a:solidFill>
                      <a:schemeClr val="tx2"/>
                    </a:solidFill>
                    <a:latin typeface="+mn-lt"/>
                  </a:rPr>
                  <a:t>: Telemetry to indicate </a:t>
                </a:r>
                <a:r>
                  <a:rPr lang="en-US" sz="1600" dirty="0" smtClean="0">
                    <a:solidFill>
                      <a:schemeClr val="tx2"/>
                    </a:solidFill>
                    <a:latin typeface="+mn-lt"/>
                  </a:rPr>
                  <a:t>ECRS-BLK </a:t>
                </a:r>
                <a:r>
                  <a:rPr lang="en-US" sz="1600" dirty="0">
                    <a:solidFill>
                      <a:schemeClr val="tx2"/>
                    </a:solidFill>
                    <a:latin typeface="+mn-lt"/>
                  </a:rPr>
                  <a:t>MW amount self-provided by On-Line UFR type Load Resource</a:t>
                </a:r>
              </a:p>
              <a:p>
                <a:pPr lvl="1"/>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016732"/>
                <a:ext cx="8534400" cy="5220580"/>
              </a:xfrm>
              <a:blipFill rotWithShape="0">
                <a:blip r:embed="rId2"/>
                <a:stretch>
                  <a:fillRect l="-429" t="-350" r="-214"/>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dirty="0"/>
          </a:p>
        </p:txBody>
      </p:sp>
    </p:spTree>
    <p:extLst>
      <p:ext uri="{BB962C8B-B14F-4D97-AF65-F5344CB8AC3E}">
        <p14:creationId xmlns:p14="http://schemas.microsoft.com/office/powerpoint/2010/main" val="3469201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872716"/>
                <a:ext cx="8534400" cy="5220580"/>
              </a:xfrm>
            </p:spPr>
            <p:txBody>
              <a:bodyPr/>
              <a:lstStyle/>
              <a:p>
                <a:r>
                  <a:rPr lang="en-US" sz="2000" b="1" i="1" dirty="0" smtClean="0">
                    <a:latin typeface="+mn-lt"/>
                  </a:rPr>
                  <a:t>Note that validation steps depend on validated AS trades and Self-Arrangement within QSE for RRS_BLK and ECRS-BLK to ensure limits on these services have been checked before confirming these AS Trades</a:t>
                </a:r>
              </a:p>
              <a:p>
                <a:pPr lvl="1"/>
                <a:r>
                  <a:rPr lang="en-US" sz="1800" b="1" i="1" dirty="0" smtClean="0">
                    <a:latin typeface="+mn-lt"/>
                  </a:rPr>
                  <a:t>ERCOT is working on designing a validation process</a:t>
                </a:r>
              </a:p>
              <a:p>
                <a:endParaRPr lang="en-US" sz="1600" dirty="0">
                  <a:latin typeface="+mn-lt"/>
                </a:endParaRPr>
              </a:p>
              <a:p>
                <a:r>
                  <a:rPr lang="en-US" sz="1600" dirty="0" smtClean="0">
                    <a:solidFill>
                      <a:schemeClr val="tx2"/>
                    </a:solidFill>
                    <a:latin typeface="+mn-lt"/>
                  </a:rPr>
                  <a:t>Validation of telemetered self-provision of RRS-BLK and ECRS-BLK at every RTC run</a:t>
                </a:r>
              </a:p>
              <a:p>
                <a:pPr lvl="1"/>
                <a:r>
                  <a:rPr lang="en-US" sz="1400" b="1" dirty="0" smtClean="0">
                    <a:solidFill>
                      <a:schemeClr val="tx2"/>
                    </a:solidFill>
                    <a:latin typeface="+mn-lt"/>
                  </a:rPr>
                  <a:t>Step 1</a:t>
                </a:r>
                <a:r>
                  <a:rPr lang="en-US" sz="1400" dirty="0" smtClean="0">
                    <a:solidFill>
                      <a:schemeClr val="tx2"/>
                    </a:solidFill>
                    <a:latin typeface="+mn-lt"/>
                  </a:rPr>
                  <a:t> : At QSE portfolio level, check if sum of telemetered self provision of RRS is less than or equal to QSE’s RRS-BLK responsibility from DAM RRS-BLK awards, validated RRS-BLK AS Trades and Self-arrangement within QSE. Similar check for ECRS-BLK</a:t>
                </a:r>
              </a:p>
              <a:p>
                <a:pPr marL="914400" lvl="2" indent="0">
                  <a:buNone/>
                </a:pPr>
                <a:r>
                  <a:rPr lang="en-US" sz="1400" dirty="0" smtClean="0">
                    <a:solidFill>
                      <a:schemeClr val="tx2"/>
                    </a:solidFill>
                  </a:rPr>
                  <a:t>If not, determine a </a:t>
                </a:r>
                <a:r>
                  <a:rPr lang="en-US" sz="1400" u="sng" dirty="0" smtClean="0">
                    <a:solidFill>
                      <a:schemeClr val="tx2"/>
                    </a:solidFill>
                  </a:rPr>
                  <a:t>step 1 validated self-provision amount </a:t>
                </a:r>
                <a:r>
                  <a:rPr lang="en-US" sz="1400" dirty="0" smtClean="0">
                    <a:solidFill>
                      <a:schemeClr val="tx2"/>
                    </a:solidFill>
                  </a:rPr>
                  <a:t>(</a:t>
                </a:r>
                <a14:m>
                  <m:oMath xmlns:m="http://schemas.openxmlformats.org/officeDocument/2006/math">
                    <m:sSup>
                      <m:sSupPr>
                        <m:ctrlPr>
                          <a:rPr lang="en-US" sz="1600" i="1" smtClean="0">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rPr>
                          <m:t>𝑇𝑒𝑙𝑆𝑒𝑙𝑓𝑅𝑅𝑆</m:t>
                        </m:r>
                      </m:e>
                      <m:sup>
                        <m:r>
                          <a:rPr lang="en-US" sz="1600" b="0" i="1" smtClean="0">
                            <a:solidFill>
                              <a:schemeClr val="tx2"/>
                            </a:solidFill>
                            <a:latin typeface="Cambria Math" panose="02040503050406030204" pitchFamily="18" charset="0"/>
                          </a:rPr>
                          <m:t>𝑣</m:t>
                        </m:r>
                        <m:r>
                          <a:rPr lang="en-US" sz="1600" b="0" i="1" smtClean="0">
                            <a:solidFill>
                              <a:schemeClr val="tx2"/>
                            </a:solidFill>
                            <a:latin typeface="Cambria Math" panose="02040503050406030204" pitchFamily="18" charset="0"/>
                          </a:rPr>
                          <m:t>1</m:t>
                        </m:r>
                      </m:sup>
                    </m:sSup>
                  </m:oMath>
                </a14:m>
                <a:r>
                  <a:rPr lang="en-US" sz="1400" dirty="0" smtClean="0">
                    <a:solidFill>
                      <a:schemeClr val="tx2"/>
                    </a:solidFill>
                  </a:rPr>
                  <a:t>,</a:t>
                </a:r>
                <a:r>
                  <a:rPr lang="en-US" sz="1400" dirty="0">
                    <a:solidFill>
                      <a:schemeClr val="tx2"/>
                    </a:solidFill>
                  </a:rPr>
                  <a:t> </a:t>
                </a:r>
                <a14:m>
                  <m:oMath xmlns:m="http://schemas.openxmlformats.org/officeDocument/2006/math">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𝑇𝑒𝑙𝑆𝑒𝑙𝑓</m:t>
                        </m:r>
                        <m:r>
                          <a:rPr lang="en-US" sz="1400" b="0" i="1" smtClean="0">
                            <a:solidFill>
                              <a:schemeClr val="tx2"/>
                            </a:solidFill>
                            <a:latin typeface="Cambria Math" panose="02040503050406030204" pitchFamily="18" charset="0"/>
                          </a:rPr>
                          <m:t>𝐸𝐶</m:t>
                        </m:r>
                        <m:r>
                          <a:rPr lang="en-US" sz="1400" i="1">
                            <a:solidFill>
                              <a:schemeClr val="tx2"/>
                            </a:solidFill>
                            <a:latin typeface="Cambria Math" panose="02040503050406030204" pitchFamily="18" charset="0"/>
                          </a:rPr>
                          <m:t>𝑅𝑆</m:t>
                        </m:r>
                      </m:e>
                      <m:sup>
                        <m:r>
                          <a:rPr lang="en-US" sz="1400" b="0" i="1" smtClean="0">
                            <a:solidFill>
                              <a:schemeClr val="tx2"/>
                            </a:solidFill>
                            <a:latin typeface="Cambria Math" panose="02040503050406030204" pitchFamily="18" charset="0"/>
                          </a:rPr>
                          <m:t>𝑣</m:t>
                        </m:r>
                        <m:r>
                          <a:rPr lang="en-US" sz="1400" b="0" i="1" smtClean="0">
                            <a:solidFill>
                              <a:schemeClr val="tx2"/>
                            </a:solidFill>
                            <a:latin typeface="Cambria Math" panose="02040503050406030204" pitchFamily="18" charset="0"/>
                          </a:rPr>
                          <m:t>1</m:t>
                        </m:r>
                      </m:sup>
                    </m:sSup>
                  </m:oMath>
                </a14:m>
                <a:r>
                  <a:rPr lang="en-US" sz="1400" dirty="0" smtClean="0">
                    <a:solidFill>
                      <a:schemeClr val="tx2"/>
                    </a:solidFill>
                  </a:rPr>
                  <a:t>), (reduce the submitted telemetry values)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872716"/>
                <a:ext cx="8534400" cy="5220580"/>
              </a:xfrm>
              <a:blipFill rotWithShape="0">
                <a:blip r:embed="rId2"/>
                <a:stretch>
                  <a:fillRect l="-643" t="-467" r="-643"/>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80769328"/>
              </p:ext>
            </p:extLst>
          </p:nvPr>
        </p:nvGraphicFramePr>
        <p:xfrm>
          <a:off x="300351" y="4542950"/>
          <a:ext cx="8695698" cy="1554480"/>
        </p:xfrm>
        <a:graphic>
          <a:graphicData uri="http://schemas.openxmlformats.org/drawingml/2006/table">
            <a:tbl>
              <a:tblPr firstRow="1" bandRow="1">
                <a:tableStyleId>{5C22544A-7EE6-4342-B048-85BDC9FD1C3A}</a:tableStyleId>
              </a:tblPr>
              <a:tblGrid>
                <a:gridCol w="468056"/>
                <a:gridCol w="756083"/>
                <a:gridCol w="756083"/>
                <a:gridCol w="977210"/>
                <a:gridCol w="977210"/>
                <a:gridCol w="977210"/>
                <a:gridCol w="977210"/>
                <a:gridCol w="701659"/>
                <a:gridCol w="701659"/>
                <a:gridCol w="701659"/>
                <a:gridCol w="701659"/>
              </a:tblGrid>
              <a:tr h="300214">
                <a:tc rowSpan="2">
                  <a:txBody>
                    <a:bodyPr/>
                    <a:lstStyle/>
                    <a:p>
                      <a:endParaRPr lang="en-US" sz="1200" b="0" i="0" dirty="0"/>
                    </a:p>
                  </a:txBody>
                  <a:tcPr marL="45720" marR="45720"/>
                </a:tc>
                <a:tc rowSpan="2">
                  <a:txBody>
                    <a:bodyPr/>
                    <a:lstStyle/>
                    <a:p>
                      <a:r>
                        <a:rPr lang="en-US" sz="1200" b="0" i="0" dirty="0" smtClean="0"/>
                        <a:t>QSE</a:t>
                      </a:r>
                    </a:p>
                    <a:p>
                      <a:r>
                        <a:rPr lang="en-US" sz="1200" b="0" i="0" dirty="0" smtClean="0"/>
                        <a:t>RRS</a:t>
                      </a:r>
                    </a:p>
                    <a:p>
                      <a:endParaRPr lang="en-US" sz="1200" b="0" i="0" dirty="0" smtClean="0"/>
                    </a:p>
                    <a:p>
                      <a:r>
                        <a:rPr lang="en-US" sz="1200" b="0" i="0" dirty="0" smtClean="0"/>
                        <a:t>DAM</a:t>
                      </a:r>
                      <a:r>
                        <a:rPr lang="en-US" sz="1200" b="0" i="0" baseline="0" dirty="0" smtClean="0"/>
                        <a:t> &amp;</a:t>
                      </a:r>
                    </a:p>
                    <a:p>
                      <a:r>
                        <a:rPr lang="en-US" sz="1200" b="0" i="0" dirty="0" smtClean="0"/>
                        <a:t>AS</a:t>
                      </a:r>
                      <a:r>
                        <a:rPr lang="en-US" sz="1200" b="0" i="0" baseline="0" dirty="0" smtClean="0"/>
                        <a:t> Trade</a:t>
                      </a:r>
                      <a:endParaRPr lang="en-US" sz="1200" b="0" i="0" dirty="0" smtClean="0"/>
                    </a:p>
                  </a:txBody>
                  <a:tcPr marL="45720" marR="45720"/>
                </a:tc>
                <a:tc rowSpan="2">
                  <a:txBody>
                    <a:bodyPr/>
                    <a:lstStyle/>
                    <a:p>
                      <a:r>
                        <a:rPr lang="en-US" sz="1200" b="0" i="0" dirty="0" smtClean="0"/>
                        <a:t>QSE</a:t>
                      </a:r>
                    </a:p>
                    <a:p>
                      <a:r>
                        <a:rPr lang="en-US" sz="1200" b="0" i="0" dirty="0" smtClean="0"/>
                        <a:t>ECRS</a:t>
                      </a:r>
                    </a:p>
                    <a:p>
                      <a:endParaRPr lang="en-US" sz="1200" b="0" i="0" dirty="0" smtClean="0"/>
                    </a:p>
                    <a:p>
                      <a:r>
                        <a:rPr lang="en-US" sz="1200" b="0" i="0" dirty="0" smtClean="0"/>
                        <a:t>DAM</a:t>
                      </a:r>
                      <a:r>
                        <a:rPr lang="en-US" sz="1200" b="0" i="0" baseline="0" dirty="0" smtClean="0"/>
                        <a:t> &amp;</a:t>
                      </a:r>
                    </a:p>
                    <a:p>
                      <a:r>
                        <a:rPr lang="en-US" sz="1200" b="0" i="0" dirty="0" smtClean="0"/>
                        <a:t>AS Trade</a:t>
                      </a:r>
                      <a:endParaRPr lang="en-US" sz="1200" b="0" i="0" dirty="0"/>
                    </a:p>
                  </a:txBody>
                  <a:tcPr marL="45720" marR="45720"/>
                </a:tc>
                <a:tc gridSpan="2">
                  <a:txBody>
                    <a:bodyPr/>
                    <a:lstStyle/>
                    <a:p>
                      <a:r>
                        <a:rPr lang="en-US" sz="1200" b="0" i="0" dirty="0" smtClean="0"/>
                        <a:t>LR 1 Self</a:t>
                      </a:r>
                      <a:r>
                        <a:rPr lang="en-US" sz="1200" b="0" i="0" baseline="0" dirty="0" smtClean="0"/>
                        <a:t> </a:t>
                      </a:r>
                      <a:r>
                        <a:rPr lang="en-US" sz="1200" b="0" i="0" baseline="0" dirty="0" err="1" smtClean="0"/>
                        <a:t>Prov</a:t>
                      </a:r>
                      <a:r>
                        <a:rPr lang="en-US" sz="1200" b="0" i="0" baseline="0" dirty="0" smtClean="0"/>
                        <a:t> Tel.</a:t>
                      </a:r>
                      <a:endParaRPr lang="en-US" sz="1200" b="0" i="0" dirty="0"/>
                    </a:p>
                  </a:txBody>
                  <a:tcPr marL="45720" marR="45720"/>
                </a:tc>
                <a:tc hMerge="1">
                  <a:txBody>
                    <a:bodyPr/>
                    <a:lstStyle/>
                    <a:p>
                      <a:endParaRPr lang="en-US" dirty="0"/>
                    </a:p>
                  </a:txBody>
                  <a:tcPr/>
                </a:tc>
                <a:tc gridSpan="2">
                  <a:txBody>
                    <a:bodyPr/>
                    <a:lstStyle/>
                    <a:p>
                      <a:r>
                        <a:rPr lang="en-US" sz="1200" b="0" i="0" dirty="0" smtClean="0"/>
                        <a:t>LR 2 Self</a:t>
                      </a:r>
                      <a:r>
                        <a:rPr lang="en-US" sz="1200" b="0" i="0" baseline="0" dirty="0" smtClean="0"/>
                        <a:t> Prov. Tel.</a:t>
                      </a:r>
                      <a:endParaRPr lang="en-US" sz="1200" b="0" i="0" dirty="0"/>
                    </a:p>
                  </a:txBody>
                  <a:tcPr marL="45720" marR="45720"/>
                </a:tc>
                <a:tc hMerge="1">
                  <a:txBody>
                    <a:bodyPr/>
                    <a:lstStyle/>
                    <a:p>
                      <a:endParaRPr lang="en-US" dirty="0"/>
                    </a:p>
                  </a:txBody>
                  <a:tcPr/>
                </a:tc>
                <a:tc gridSpan="2">
                  <a:txBody>
                    <a:bodyPr/>
                    <a:lstStyle/>
                    <a:p>
                      <a:r>
                        <a:rPr lang="en-US" sz="1200" b="0" i="0" dirty="0" smtClean="0"/>
                        <a:t>LR 1 Validated - 1</a:t>
                      </a:r>
                      <a:endParaRPr lang="en-US" sz="1200" b="0" i="0" dirty="0"/>
                    </a:p>
                  </a:txBody>
                  <a:tcPr marL="45720" marR="45720"/>
                </a:tc>
                <a:tc hMerge="1">
                  <a:txBody>
                    <a:bodyPr/>
                    <a:lstStyle/>
                    <a:p>
                      <a:endParaRPr lang="en-US" dirty="0"/>
                    </a:p>
                  </a:txBody>
                  <a:tcPr/>
                </a:tc>
                <a:tc gridSpan="2">
                  <a:txBody>
                    <a:bodyPr/>
                    <a:lstStyle/>
                    <a:p>
                      <a:r>
                        <a:rPr lang="en-US" sz="1200" b="0" i="0" dirty="0" smtClean="0"/>
                        <a:t>LR</a:t>
                      </a:r>
                      <a:r>
                        <a:rPr lang="en-US" sz="1200" b="0" i="0" baseline="0" dirty="0" smtClean="0"/>
                        <a:t> 2 Validated - 1</a:t>
                      </a:r>
                      <a:endParaRPr lang="en-US" sz="1200" b="0" i="0" dirty="0"/>
                    </a:p>
                  </a:txBody>
                  <a:tcPr marL="45720" marR="45720"/>
                </a:tc>
                <a:tc hMerge="1">
                  <a:txBody>
                    <a:bodyPr/>
                    <a:lstStyle/>
                    <a:p>
                      <a:endParaRPr lang="en-US" dirty="0"/>
                    </a:p>
                  </a:txBody>
                  <a:tcPr/>
                </a:tc>
              </a:tr>
              <a:tr h="6464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0" i="1" dirty="0" err="1" smtClean="0"/>
                        <a:t>TelSelfRRS</a:t>
                      </a:r>
                      <a:endParaRPr lang="en-US" sz="1200" b="0" i="1" dirty="0"/>
                    </a:p>
                  </a:txBody>
                  <a:tcPr marL="45720" marR="45720"/>
                </a:tc>
                <a:tc>
                  <a:txBody>
                    <a:bodyPr/>
                    <a:lstStyle/>
                    <a:p>
                      <a:r>
                        <a:rPr lang="en-US" sz="1200" b="0" i="1" dirty="0" err="1" smtClean="0"/>
                        <a:t>TelSelfECRS</a:t>
                      </a:r>
                      <a:endParaRPr lang="en-US" sz="1200" b="0" i="1" dirty="0"/>
                    </a:p>
                  </a:txBody>
                  <a:tcPr marL="45720" marR="45720"/>
                </a:tc>
                <a:tc>
                  <a:txBody>
                    <a:bodyPr/>
                    <a:lstStyle/>
                    <a:p>
                      <a:r>
                        <a:rPr lang="en-US" sz="1200" b="0" i="1" dirty="0" err="1" smtClean="0"/>
                        <a:t>TelSelfRRS</a:t>
                      </a:r>
                      <a:endParaRPr lang="en-US" sz="1200" b="0" i="1" dirty="0"/>
                    </a:p>
                  </a:txBody>
                  <a:tcPr marL="45720" marR="45720"/>
                </a:tc>
                <a:tc>
                  <a:txBody>
                    <a:bodyPr/>
                    <a:lstStyle/>
                    <a:p>
                      <a:r>
                        <a:rPr lang="en-US" sz="1200" b="0" i="1" dirty="0" err="1" smtClean="0"/>
                        <a:t>TelSelfECRS</a:t>
                      </a:r>
                      <a:endParaRPr lang="en-US" sz="1200" b="0" i="1" dirty="0"/>
                    </a:p>
                  </a:txBody>
                  <a:tcPr marL="45720" marR="45720"/>
                </a:tc>
                <a:tc>
                  <a:txBody>
                    <a:bodyPr/>
                    <a:lstStyle/>
                    <a:p>
                      <a:r>
                        <a:rPr lang="en-US" sz="1200" b="0" i="0" dirty="0" smtClean="0"/>
                        <a:t>V1-RRS</a:t>
                      </a:r>
                      <a:endParaRPr lang="en-US" sz="1200" b="0" i="0" dirty="0"/>
                    </a:p>
                  </a:txBody>
                  <a:tcPr marL="45720" marR="45720"/>
                </a:tc>
                <a:tc>
                  <a:txBody>
                    <a:bodyPr/>
                    <a:lstStyle/>
                    <a:p>
                      <a:r>
                        <a:rPr lang="en-US" sz="1200" b="0" i="0" dirty="0" smtClean="0"/>
                        <a:t>V1-ECRS</a:t>
                      </a:r>
                      <a:endParaRPr lang="en-US" sz="1200" b="0" i="0" dirty="0"/>
                    </a:p>
                  </a:txBody>
                  <a:tcPr marL="45720" marR="45720"/>
                </a:tc>
                <a:tc>
                  <a:txBody>
                    <a:bodyPr/>
                    <a:lstStyle/>
                    <a:p>
                      <a:r>
                        <a:rPr lang="en-US" sz="1200" b="0" i="0" dirty="0" smtClean="0"/>
                        <a:t>V1-RRS</a:t>
                      </a:r>
                      <a:endParaRPr lang="en-US" sz="1200" b="0" i="0" dirty="0"/>
                    </a:p>
                  </a:txBody>
                  <a:tcPr marL="45720" marR="45720"/>
                </a:tc>
                <a:tc>
                  <a:txBody>
                    <a:bodyPr/>
                    <a:lstStyle/>
                    <a:p>
                      <a:r>
                        <a:rPr lang="en-US" sz="1200" b="0" i="0" dirty="0" smtClean="0"/>
                        <a:t>V1-ECRS</a:t>
                      </a:r>
                      <a:endParaRPr lang="en-US" sz="1200" b="0" i="0" dirty="0"/>
                    </a:p>
                  </a:txBody>
                  <a:tcPr marL="45720" marR="45720"/>
                </a:tc>
              </a:tr>
              <a:tr h="258184">
                <a:tc>
                  <a:txBody>
                    <a:bodyPr/>
                    <a:lstStyle/>
                    <a:p>
                      <a:r>
                        <a:rPr lang="en-US" sz="1200" b="0" i="0" dirty="0" smtClean="0"/>
                        <a:t>Ex. 1</a:t>
                      </a:r>
                      <a:endParaRPr lang="en-US" sz="1200" b="0" i="0" dirty="0"/>
                    </a:p>
                  </a:txBody>
                  <a:tcPr marL="45720" marR="45720"/>
                </a:tc>
                <a:tc>
                  <a:txBody>
                    <a:bodyPr/>
                    <a:lstStyle/>
                    <a:p>
                      <a:r>
                        <a:rPr lang="en-US" sz="1200" b="0" i="0" dirty="0" smtClean="0"/>
                        <a:t>40</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r>
              <a:tr h="258184">
                <a:tc>
                  <a:txBody>
                    <a:bodyPr/>
                    <a:lstStyle/>
                    <a:p>
                      <a:r>
                        <a:rPr lang="en-US" sz="1200" b="0" i="0" dirty="0" smtClean="0"/>
                        <a:t>EX.</a:t>
                      </a:r>
                      <a:r>
                        <a:rPr lang="en-US" sz="1200" b="0" i="0" baseline="0" dirty="0" smtClean="0"/>
                        <a:t> 2</a:t>
                      </a:r>
                      <a:endParaRPr lang="en-US" sz="1200" b="0" i="0" dirty="0"/>
                    </a:p>
                  </a:txBody>
                  <a:tcPr marL="45720" marR="45720"/>
                </a:tc>
                <a:tc>
                  <a:txBody>
                    <a:bodyPr/>
                    <a:lstStyle/>
                    <a:p>
                      <a:r>
                        <a:rPr lang="en-US" sz="1200" b="0" i="0" dirty="0" smtClean="0"/>
                        <a:t>40</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25</a:t>
                      </a:r>
                      <a:endParaRPr lang="en-US" sz="1200" b="0" i="0" dirty="0"/>
                    </a:p>
                  </a:txBody>
                  <a:tcPr marL="45720" marR="45720"/>
                </a:tc>
                <a:tc>
                  <a:txBody>
                    <a:bodyPr/>
                    <a:lstStyle/>
                    <a:p>
                      <a:r>
                        <a:rPr lang="en-US" sz="1200" b="0" i="0" dirty="0" smtClean="0"/>
                        <a:t>15</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c>
                  <a:txBody>
                    <a:bodyPr/>
                    <a:lstStyle/>
                    <a:p>
                      <a:r>
                        <a:rPr lang="en-US" sz="1200" b="0" i="0" dirty="0" smtClean="0">
                          <a:solidFill>
                            <a:srgbClr val="C00000"/>
                          </a:solidFill>
                        </a:rPr>
                        <a:t>20</a:t>
                      </a:r>
                      <a:endParaRPr lang="en-US" sz="1200" b="0" i="0" dirty="0">
                        <a:solidFill>
                          <a:srgbClr val="C00000"/>
                        </a:solidFill>
                      </a:endParaRPr>
                    </a:p>
                  </a:txBody>
                  <a:tcPr marL="45720" marR="45720"/>
                </a:tc>
                <a:tc>
                  <a:txBody>
                    <a:bodyPr/>
                    <a:lstStyle/>
                    <a:p>
                      <a:r>
                        <a:rPr lang="en-US" sz="1200" b="0" i="0" dirty="0" smtClean="0">
                          <a:solidFill>
                            <a:srgbClr val="C00000"/>
                          </a:solidFill>
                        </a:rPr>
                        <a:t>10</a:t>
                      </a:r>
                      <a:endParaRPr lang="en-US" sz="1200" b="0" i="0" dirty="0">
                        <a:solidFill>
                          <a:srgbClr val="C00000"/>
                        </a:solidFill>
                      </a:endParaRPr>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r>
            </a:tbl>
          </a:graphicData>
        </a:graphic>
      </p:graphicFrame>
    </p:spTree>
    <p:extLst>
      <p:ext uri="{BB962C8B-B14F-4D97-AF65-F5344CB8AC3E}">
        <p14:creationId xmlns:p14="http://schemas.microsoft.com/office/powerpoint/2010/main" val="2613856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872716"/>
                <a:ext cx="8534400" cy="5220580"/>
              </a:xfrm>
            </p:spPr>
            <p:txBody>
              <a:bodyPr/>
              <a:lstStyle/>
              <a:p>
                <a:pPr lvl="1"/>
                <a:r>
                  <a:rPr lang="en-US" sz="1400" b="1" dirty="0" smtClean="0">
                    <a:solidFill>
                      <a:schemeClr val="tx2"/>
                    </a:solidFill>
                  </a:rPr>
                  <a:t>Step 2 </a:t>
                </a:r>
                <a:r>
                  <a:rPr lang="en-US" sz="1400" dirty="0">
                    <a:solidFill>
                      <a:schemeClr val="tx2"/>
                    </a:solidFill>
                  </a:rPr>
                  <a:t>: For each UFR Load Resource, check if</a:t>
                </a:r>
              </a:p>
              <a:p>
                <a:pPr marL="457200" lvl="1" indent="0">
                  <a:buNone/>
                </a:pPr>
                <a14:m>
                  <m:oMathPara xmlns:m="http://schemas.openxmlformats.org/officeDocument/2006/math">
                    <m:oMathParaPr>
                      <m:jc m:val="centerGroup"/>
                    </m:oMathParaPr>
                    <m:oMath xmlns:m="http://schemas.openxmlformats.org/officeDocument/2006/math">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𝑇𝑒𝑙𝑆𝑒𝑙𝑓𝑅𝑅𝑆</m:t>
                          </m:r>
                        </m:e>
                        <m:sup>
                          <m:r>
                            <a:rPr lang="en-US" sz="1400" i="1">
                              <a:solidFill>
                                <a:schemeClr val="tx2"/>
                              </a:solidFill>
                              <a:latin typeface="Cambria Math" panose="02040503050406030204" pitchFamily="18" charset="0"/>
                            </a:rPr>
                            <m:t>𝑣</m:t>
                          </m:r>
                          <m:r>
                            <a:rPr lang="en-US" sz="1400" b="0" i="1" smtClean="0">
                              <a:solidFill>
                                <a:schemeClr val="tx2"/>
                              </a:solidFill>
                              <a:latin typeface="Cambria Math" panose="02040503050406030204" pitchFamily="18" charset="0"/>
                            </a:rPr>
                            <m:t>1</m:t>
                          </m:r>
                        </m:sup>
                      </m:sSup>
                      <m:r>
                        <a:rPr lang="en-US" sz="1400" i="1">
                          <a:solidFill>
                            <a:schemeClr val="tx2"/>
                          </a:solidFill>
                          <a:latin typeface="Cambria Math" panose="02040503050406030204" pitchFamily="18" charset="0"/>
                        </a:rPr>
                        <m:t>+</m:t>
                      </m:r>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𝑇𝑒𝑙𝑆𝑒𝑙𝑓𝐸𝐶𝑅𝑆</m:t>
                          </m:r>
                        </m:e>
                        <m:sup>
                          <m:r>
                            <a:rPr lang="en-US" sz="1400" i="1">
                              <a:solidFill>
                                <a:schemeClr val="tx2"/>
                              </a:solidFill>
                              <a:latin typeface="Cambria Math" panose="02040503050406030204" pitchFamily="18" charset="0"/>
                            </a:rPr>
                            <m:t>𝑣</m:t>
                          </m:r>
                          <m:r>
                            <a:rPr lang="en-US" sz="1400" b="0" i="1" smtClean="0">
                              <a:solidFill>
                                <a:schemeClr val="tx2"/>
                              </a:solidFill>
                              <a:latin typeface="Cambria Math" panose="02040503050406030204" pitchFamily="18" charset="0"/>
                            </a:rPr>
                            <m:t>1</m:t>
                          </m:r>
                        </m:sup>
                      </m:sSup>
                      <m:r>
                        <a:rPr lang="en-US" sz="1400" i="1">
                          <a:solidFill>
                            <a:schemeClr val="tx2"/>
                          </a:solidFill>
                          <a:latin typeface="Cambria Math" panose="02040503050406030204" pitchFamily="18" charset="0"/>
                          <a:ea typeface="Cambria Math" panose="02040503050406030204" pitchFamily="18" charset="0"/>
                        </a:rPr>
                        <m:t>≤</m:t>
                      </m:r>
                      <m:r>
                        <a:rPr lang="en-US" sz="1400" i="1">
                          <a:solidFill>
                            <a:schemeClr val="tx2"/>
                          </a:solidFill>
                          <a:latin typeface="Cambria Math" panose="02040503050406030204" pitchFamily="18" charset="0"/>
                          <a:ea typeface="Cambria Math" panose="02040503050406030204" pitchFamily="18" charset="0"/>
                        </a:rPr>
                        <m:t>𝑁𝑃𝐹</m:t>
                      </m:r>
                      <m:r>
                        <a:rPr lang="en-US" sz="1400" i="1">
                          <a:solidFill>
                            <a:schemeClr val="tx2"/>
                          </a:solidFill>
                          <a:latin typeface="Cambria Math" panose="02040503050406030204" pitchFamily="18" charset="0"/>
                          <a:ea typeface="Cambria Math" panose="02040503050406030204" pitchFamily="18" charset="0"/>
                        </a:rPr>
                        <m:t>−</m:t>
                      </m:r>
                      <m:r>
                        <a:rPr lang="en-US" sz="1400" i="1">
                          <a:solidFill>
                            <a:schemeClr val="tx2"/>
                          </a:solidFill>
                          <a:latin typeface="Cambria Math" panose="02040503050406030204" pitchFamily="18" charset="0"/>
                          <a:ea typeface="Cambria Math" panose="02040503050406030204" pitchFamily="18" charset="0"/>
                        </a:rPr>
                        <m:t>𝐿𝑃𝐶</m:t>
                      </m:r>
                    </m:oMath>
                  </m:oMathPara>
                </a14:m>
                <a:endParaRPr lang="en-US" sz="1400" dirty="0">
                  <a:solidFill>
                    <a:schemeClr val="tx2"/>
                  </a:solidFill>
                </a:endParaRPr>
              </a:p>
              <a:p>
                <a:pPr marL="914400" lvl="2" indent="0">
                  <a:buNone/>
                </a:pPr>
                <a:r>
                  <a:rPr lang="en-US" sz="1400" dirty="0">
                    <a:solidFill>
                      <a:schemeClr val="tx2"/>
                    </a:solidFill>
                  </a:rPr>
                  <a:t>If not, further revise to get </a:t>
                </a:r>
                <a:r>
                  <a:rPr lang="en-US" sz="1400" u="sng" dirty="0">
                    <a:solidFill>
                      <a:schemeClr val="tx2"/>
                    </a:solidFill>
                  </a:rPr>
                  <a:t>step 2 validated self-provision amount </a:t>
                </a:r>
                <a:r>
                  <a:rPr lang="en-US" sz="1400" dirty="0">
                    <a:solidFill>
                      <a:schemeClr val="tx2"/>
                    </a:solidFill>
                  </a:rPr>
                  <a:t>(</a:t>
                </a:r>
                <a14:m>
                  <m:oMath xmlns:m="http://schemas.openxmlformats.org/officeDocument/2006/math">
                    <m:sSup>
                      <m:sSupPr>
                        <m:ctrlPr>
                          <a:rPr lang="en-US" sz="1400" i="1">
                            <a:solidFill>
                              <a:schemeClr val="tx2"/>
                            </a:solidFill>
                            <a:latin typeface="Cambria Math" panose="02040503050406030204" pitchFamily="18" charset="0"/>
                          </a:rPr>
                        </m:ctrlPr>
                      </m:sSupPr>
                      <m:e>
                        <m:r>
                          <a:rPr lang="en-US" sz="1400">
                            <a:solidFill>
                              <a:schemeClr val="tx2"/>
                            </a:solidFill>
                            <a:latin typeface="Cambria Math" panose="02040503050406030204" pitchFamily="18" charset="0"/>
                          </a:rPr>
                          <m:t>𝑇𝑒𝑙𝑆𝑒𝑙𝑓𝑅𝑅𝑆</m:t>
                        </m:r>
                      </m:e>
                      <m:sup>
                        <m:r>
                          <m:rPr>
                            <m:sty m:val="p"/>
                          </m:rPr>
                          <a:rPr lang="en-US" sz="1400">
                            <a:solidFill>
                              <a:schemeClr val="tx2"/>
                            </a:solidFill>
                            <a:latin typeface="Cambria Math" panose="02040503050406030204" pitchFamily="18" charset="0"/>
                          </a:rPr>
                          <m:t>v</m:t>
                        </m:r>
                        <m:r>
                          <a:rPr lang="en-US" sz="1400">
                            <a:solidFill>
                              <a:schemeClr val="tx2"/>
                            </a:solidFill>
                            <a:latin typeface="Cambria Math" panose="02040503050406030204" pitchFamily="18" charset="0"/>
                          </a:rPr>
                          <m:t>2</m:t>
                        </m:r>
                      </m:sup>
                    </m:sSup>
                  </m:oMath>
                </a14:m>
                <a:r>
                  <a:rPr lang="en-US" sz="1400" dirty="0">
                    <a:solidFill>
                      <a:schemeClr val="tx2"/>
                    </a:solidFill>
                  </a:rPr>
                  <a:t>, </a:t>
                </a:r>
                <a14:m>
                  <m:oMath xmlns:m="http://schemas.openxmlformats.org/officeDocument/2006/math">
                    <m:sSup>
                      <m:sSupPr>
                        <m:ctrlPr>
                          <a:rPr lang="en-US" sz="1400" i="1">
                            <a:solidFill>
                              <a:schemeClr val="tx2"/>
                            </a:solidFill>
                            <a:latin typeface="Cambria Math" panose="02040503050406030204" pitchFamily="18" charset="0"/>
                          </a:rPr>
                        </m:ctrlPr>
                      </m:sSupPr>
                      <m:e>
                        <m:r>
                          <a:rPr lang="en-US" sz="1400">
                            <a:solidFill>
                              <a:schemeClr val="tx2"/>
                            </a:solidFill>
                            <a:latin typeface="Cambria Math" panose="02040503050406030204" pitchFamily="18" charset="0"/>
                          </a:rPr>
                          <m:t>𝑇𝑒𝑙𝑆𝑒𝑙𝑓𝐸𝐶𝑅𝑆</m:t>
                        </m:r>
                      </m:e>
                      <m:sup>
                        <m:r>
                          <m:rPr>
                            <m:sty m:val="p"/>
                          </m:rPr>
                          <a:rPr lang="en-US" sz="1400">
                            <a:solidFill>
                              <a:schemeClr val="tx2"/>
                            </a:solidFill>
                            <a:latin typeface="Cambria Math" panose="02040503050406030204" pitchFamily="18" charset="0"/>
                          </a:rPr>
                          <m:t>v</m:t>
                        </m:r>
                        <m:r>
                          <a:rPr lang="en-US" sz="1400">
                            <a:solidFill>
                              <a:schemeClr val="tx2"/>
                            </a:solidFill>
                            <a:latin typeface="Cambria Math" panose="02040503050406030204" pitchFamily="18" charset="0"/>
                          </a:rPr>
                          <m:t>2</m:t>
                        </m:r>
                      </m:sup>
                    </m:sSup>
                  </m:oMath>
                </a14:m>
                <a:r>
                  <a:rPr lang="en-US" sz="1400" dirty="0">
                    <a:solidFill>
                      <a:schemeClr val="tx2"/>
                    </a:solidFill>
                  </a:rPr>
                  <a:t>)</a:t>
                </a:r>
              </a:p>
              <a:p>
                <a:endParaRPr lang="en-US" sz="1600" dirty="0" smtClean="0">
                  <a:solidFill>
                    <a:schemeClr val="tx2"/>
                  </a:solidFill>
                </a:endParaRPr>
              </a:p>
              <a:p>
                <a:pPr lvl="2"/>
                <a:endParaRPr lang="en-US" sz="1600" dirty="0">
                  <a:solidFill>
                    <a:schemeClr val="tx2"/>
                  </a:solidFill>
                </a:endParaRPr>
              </a:p>
              <a:p>
                <a:pPr lvl="1"/>
                <a:endParaRPr lang="en-US" sz="1400" b="1" dirty="0">
                  <a:solidFill>
                    <a:schemeClr val="tx2"/>
                  </a:solidFill>
                </a:endParaRPr>
              </a:p>
              <a:p>
                <a:pPr lvl="1"/>
                <a:endParaRPr lang="en-US" sz="1400" b="1" dirty="0" smtClean="0">
                  <a:solidFill>
                    <a:schemeClr val="tx2"/>
                  </a:solidFill>
                </a:endParaRPr>
              </a:p>
              <a:p>
                <a:pPr lvl="1"/>
                <a:endParaRPr lang="en-US" sz="1400" b="1" dirty="0">
                  <a:solidFill>
                    <a:schemeClr val="tx2"/>
                  </a:solidFill>
                </a:endParaRPr>
              </a:p>
              <a:p>
                <a:pPr lvl="1"/>
                <a:endParaRPr lang="en-US" sz="1400" b="1" dirty="0" smtClean="0">
                  <a:solidFill>
                    <a:schemeClr val="tx2"/>
                  </a:solidFill>
                </a:endParaRPr>
              </a:p>
              <a:p>
                <a:pPr lvl="1"/>
                <a:r>
                  <a:rPr lang="en-US" sz="1400" b="1" dirty="0" smtClean="0">
                    <a:solidFill>
                      <a:schemeClr val="tx2"/>
                    </a:solidFill>
                  </a:rPr>
                  <a:t>Step 3 </a:t>
                </a:r>
                <a:r>
                  <a:rPr lang="en-US" sz="1400" dirty="0">
                    <a:solidFill>
                      <a:schemeClr val="tx2"/>
                    </a:solidFill>
                  </a:rPr>
                  <a:t>: </a:t>
                </a:r>
                <a:r>
                  <a:rPr lang="en-US" sz="1400" dirty="0" smtClean="0">
                    <a:solidFill>
                      <a:schemeClr val="tx2"/>
                    </a:solidFill>
                  </a:rPr>
                  <a:t>System wide check.</a:t>
                </a:r>
              </a:p>
              <a:p>
                <a:pPr marL="857250" lvl="2" indent="0">
                  <a:buNone/>
                </a:pPr>
                <a:endParaRPr lang="en-US" sz="1300" dirty="0">
                  <a:solidFill>
                    <a:schemeClr val="tx2"/>
                  </a:solidFill>
                </a:endParaRPr>
              </a:p>
              <a:p>
                <a:pPr lvl="2" indent="-285750"/>
                <a:r>
                  <a:rPr lang="en-US" sz="1400" dirty="0" smtClean="0">
                    <a:solidFill>
                      <a:schemeClr val="tx2"/>
                    </a:solidFill>
                  </a:rPr>
                  <a:t>If </a:t>
                </a:r>
                <a14:m>
                  <m:oMath xmlns:m="http://schemas.openxmlformats.org/officeDocument/2006/math">
                    <m:nary>
                      <m:naryPr>
                        <m:chr m:val="∑"/>
                        <m:subHide m:val="on"/>
                        <m:supHide m:val="on"/>
                        <m:ctrlPr>
                          <a:rPr lang="en-US" sz="1400" i="1" smtClean="0">
                            <a:solidFill>
                              <a:schemeClr val="tx2"/>
                            </a:solidFill>
                            <a:latin typeface="Cambria Math" panose="02040503050406030204" pitchFamily="18" charset="0"/>
                          </a:rPr>
                        </m:ctrlPr>
                      </m:naryPr>
                      <m:sub/>
                      <m:sup/>
                      <m:e>
                        <m:sSup>
                          <m:sSupPr>
                            <m:ctrlPr>
                              <a:rPr lang="en-US" sz="1400" i="1">
                                <a:solidFill>
                                  <a:schemeClr val="tx2"/>
                                </a:solidFill>
                                <a:latin typeface="Cambria Math" panose="02040503050406030204" pitchFamily="18" charset="0"/>
                              </a:rPr>
                            </m:ctrlPr>
                          </m:sSupPr>
                          <m:e>
                            <m:r>
                              <a:rPr lang="en-US" sz="1400">
                                <a:solidFill>
                                  <a:schemeClr val="tx2"/>
                                </a:solidFill>
                                <a:latin typeface="Cambria Math" panose="02040503050406030204" pitchFamily="18" charset="0"/>
                              </a:rPr>
                              <m:t>𝑇𝑒𝑙𝑆𝑒𝑙𝑓𝑅𝑅𝑆</m:t>
                            </m:r>
                          </m:e>
                          <m:sup>
                            <m:r>
                              <m:rPr>
                                <m:sty m:val="p"/>
                              </m:rPr>
                              <a:rPr lang="en-US" sz="1400">
                                <a:solidFill>
                                  <a:schemeClr val="tx2"/>
                                </a:solidFill>
                                <a:latin typeface="Cambria Math" panose="02040503050406030204" pitchFamily="18" charset="0"/>
                              </a:rPr>
                              <m:t>v</m:t>
                            </m:r>
                            <m:r>
                              <a:rPr lang="en-US" sz="1400">
                                <a:solidFill>
                                  <a:schemeClr val="tx2"/>
                                </a:solidFill>
                                <a:latin typeface="Cambria Math" panose="02040503050406030204" pitchFamily="18" charset="0"/>
                              </a:rPr>
                              <m:t>2</m:t>
                            </m:r>
                          </m:sup>
                        </m:sSup>
                        <m:r>
                          <a:rPr lang="en-US" sz="1400" i="1" smtClean="0">
                            <a:solidFill>
                              <a:schemeClr val="tx2"/>
                            </a:solidFill>
                            <a:latin typeface="Cambria Math" panose="02040503050406030204" pitchFamily="18" charset="0"/>
                            <a:ea typeface="Cambria Math" panose="02040503050406030204" pitchFamily="18" charset="0"/>
                          </a:rPr>
                          <m:t>&gt;</m:t>
                        </m:r>
                        <m:r>
                          <a:rPr lang="en-US" sz="1400" b="0" i="1" smtClean="0">
                            <a:solidFill>
                              <a:schemeClr val="tx2"/>
                            </a:solidFill>
                            <a:latin typeface="Cambria Math" panose="02040503050406030204" pitchFamily="18" charset="0"/>
                            <a:ea typeface="Cambria Math" panose="02040503050406030204" pitchFamily="18" charset="0"/>
                          </a:rPr>
                          <m:t>𝑀𝑎𝑥𝐿𝑖𝑚𝑖𝑡𝑂𝑛𝑅𝑅𝑆</m:t>
                        </m:r>
                        <m:r>
                          <a:rPr lang="en-US" sz="1400" b="0" i="1" smtClean="0">
                            <a:solidFill>
                              <a:schemeClr val="tx2"/>
                            </a:solidFill>
                            <a:latin typeface="Cambria Math" panose="02040503050406030204" pitchFamily="18" charset="0"/>
                            <a:ea typeface="Cambria Math" panose="02040503050406030204" pitchFamily="18" charset="0"/>
                          </a:rPr>
                          <m:t>−</m:t>
                        </m:r>
                        <m:r>
                          <a:rPr lang="en-US" sz="1400" b="0" i="1" smtClean="0">
                            <a:solidFill>
                              <a:schemeClr val="tx2"/>
                            </a:solidFill>
                            <a:latin typeface="Cambria Math" panose="02040503050406030204" pitchFamily="18" charset="0"/>
                            <a:ea typeface="Cambria Math" panose="02040503050406030204" pitchFamily="18" charset="0"/>
                          </a:rPr>
                          <m:t>𝐵𝐿𝐾</m:t>
                        </m:r>
                        <m:r>
                          <a:rPr lang="en-US" sz="1400" b="0" i="1" smtClean="0">
                            <a:solidFill>
                              <a:schemeClr val="tx2"/>
                            </a:solidFill>
                            <a:latin typeface="Cambria Math" panose="02040503050406030204" pitchFamily="18" charset="0"/>
                            <a:ea typeface="Cambria Math" panose="02040503050406030204" pitchFamily="18" charset="0"/>
                          </a:rPr>
                          <m:t>+</m:t>
                        </m:r>
                        <m:r>
                          <a:rPr lang="en-US" sz="1400" b="0" i="1" smtClean="0">
                            <a:solidFill>
                              <a:schemeClr val="tx2"/>
                            </a:solidFill>
                            <a:latin typeface="Cambria Math" panose="02040503050406030204" pitchFamily="18" charset="0"/>
                            <a:ea typeface="Cambria Math" panose="02040503050406030204" pitchFamily="18" charset="0"/>
                          </a:rPr>
                          <m:t>𝐹𝐹𝑅</m:t>
                        </m:r>
                      </m:e>
                    </m:nary>
                  </m:oMath>
                </a14:m>
                <a:r>
                  <a:rPr lang="en-US" sz="1400" dirty="0" smtClean="0">
                    <a:solidFill>
                      <a:schemeClr val="tx2"/>
                    </a:solidFill>
                  </a:rPr>
                  <a:t> then,</a:t>
                </a:r>
              </a:p>
              <a:p>
                <a:pPr marL="857250" lvl="2" indent="0">
                  <a:buNone/>
                </a:pPr>
                <a:endParaRPr lang="en-US" sz="1300" dirty="0" smtClean="0">
                  <a:solidFill>
                    <a:schemeClr val="tx2"/>
                  </a:solidFill>
                </a:endParaRPr>
              </a:p>
              <a:p>
                <a:pPr marL="857250" lvl="2" indent="0">
                  <a:buNone/>
                </a:pPr>
                <a:r>
                  <a:rPr lang="en-US" sz="1400" dirty="0" smtClean="0">
                    <a:solidFill>
                      <a:schemeClr val="tx2"/>
                    </a:solidFill>
                  </a:rPr>
                  <a:t>prorate down all Step 2 validated RRS-BLK self-provision amounts to satisfy this limit and get the FINAL validated self-provision amount for RRS-BLK (</a:t>
                </a:r>
                <a14:m>
                  <m:oMath xmlns:m="http://schemas.openxmlformats.org/officeDocument/2006/math">
                    <m:sSubSup>
                      <m:sSubSupPr>
                        <m:ctrlPr>
                          <a:rPr lang="en-US" sz="1400" b="1" i="1">
                            <a:solidFill>
                              <a:schemeClr val="tx2"/>
                            </a:solidFill>
                            <a:latin typeface="Cambria Math" panose="02040503050406030204" pitchFamily="18" charset="0"/>
                          </a:rPr>
                        </m:ctrlPr>
                      </m:sSubSupPr>
                      <m:e>
                        <m:r>
                          <a:rPr lang="en-US" sz="1400" b="1" i="1">
                            <a:solidFill>
                              <a:schemeClr val="tx2"/>
                            </a:solidFill>
                            <a:latin typeface="Cambria Math" panose="02040503050406030204" pitchFamily="18" charset="0"/>
                          </a:rPr>
                          <m:t>𝑴𝑾</m:t>
                        </m:r>
                      </m:e>
                      <m:sub>
                        <m:r>
                          <a:rPr lang="en-US" sz="1400" b="1" i="1">
                            <a:solidFill>
                              <a:schemeClr val="tx2"/>
                            </a:solidFill>
                            <a:latin typeface="Cambria Math" panose="02040503050406030204" pitchFamily="18" charset="0"/>
                          </a:rPr>
                          <m:t>𝒊</m:t>
                        </m:r>
                      </m:sub>
                      <m:sup>
                        <m:r>
                          <a:rPr lang="en-US" sz="1400" b="1" i="1">
                            <a:solidFill>
                              <a:schemeClr val="tx2"/>
                            </a:solidFill>
                            <a:latin typeface="Cambria Math" panose="02040503050406030204" pitchFamily="18" charset="0"/>
                          </a:rPr>
                          <m:t>𝑹𝑹𝑺</m:t>
                        </m:r>
                        <m:r>
                          <a:rPr lang="en-US" sz="1400" b="1" i="1">
                            <a:solidFill>
                              <a:schemeClr val="tx2"/>
                            </a:solidFill>
                            <a:latin typeface="Cambria Math" panose="02040503050406030204" pitchFamily="18" charset="0"/>
                          </a:rPr>
                          <m:t>−</m:t>
                        </m:r>
                        <m:r>
                          <a:rPr lang="en-US" sz="1400" b="1" i="1">
                            <a:solidFill>
                              <a:schemeClr val="tx2"/>
                            </a:solidFill>
                            <a:latin typeface="Cambria Math" panose="02040503050406030204" pitchFamily="18" charset="0"/>
                          </a:rPr>
                          <m:t>𝑩𝑳𝑲𝑺𝒆𝒍𝒇</m:t>
                        </m:r>
                      </m:sup>
                    </m:sSubSup>
                  </m:oMath>
                </a14:m>
                <a:r>
                  <a:rPr lang="en-US" sz="1400" dirty="0" smtClean="0">
                    <a:solidFill>
                      <a:schemeClr val="tx2"/>
                    </a:solidFill>
                  </a:rPr>
                  <a:t>)</a:t>
                </a:r>
              </a:p>
              <a:p>
                <a:pPr marL="857250" lvl="2" indent="0">
                  <a:buNone/>
                </a:pPr>
                <a:endParaRPr lang="en-US" sz="1300" dirty="0" smtClean="0">
                  <a:solidFill>
                    <a:schemeClr val="tx2"/>
                  </a:solidFill>
                </a:endParaRPr>
              </a:p>
              <a:p>
                <a:pPr lvl="2" indent="-285750"/>
                <a:r>
                  <a:rPr lang="en-US" sz="1400" dirty="0">
                    <a:solidFill>
                      <a:schemeClr val="tx2"/>
                    </a:solidFill>
                  </a:rPr>
                  <a:t>If </a:t>
                </a:r>
                <a14:m>
                  <m:oMath xmlns:m="http://schemas.openxmlformats.org/officeDocument/2006/math">
                    <m:nary>
                      <m:naryPr>
                        <m:chr m:val="∑"/>
                        <m:subHide m:val="on"/>
                        <m:supHide m:val="on"/>
                        <m:ctrlPr>
                          <a:rPr lang="en-US" sz="1400" i="1">
                            <a:solidFill>
                              <a:schemeClr val="tx2"/>
                            </a:solidFill>
                            <a:latin typeface="Cambria Math" panose="02040503050406030204" pitchFamily="18" charset="0"/>
                          </a:rPr>
                        </m:ctrlPr>
                      </m:naryPr>
                      <m:sub/>
                      <m:sup/>
                      <m:e>
                        <m:sSup>
                          <m:sSupPr>
                            <m:ctrlPr>
                              <a:rPr lang="en-US" sz="1400" i="1">
                                <a:solidFill>
                                  <a:schemeClr val="tx2"/>
                                </a:solidFill>
                                <a:latin typeface="Cambria Math" panose="02040503050406030204" pitchFamily="18" charset="0"/>
                              </a:rPr>
                            </m:ctrlPr>
                          </m:sSupPr>
                          <m:e>
                            <m:r>
                              <a:rPr lang="en-US" sz="1400">
                                <a:solidFill>
                                  <a:schemeClr val="tx2"/>
                                </a:solidFill>
                                <a:latin typeface="Cambria Math" panose="02040503050406030204" pitchFamily="18" charset="0"/>
                              </a:rPr>
                              <m:t>𝑇𝑒𝑙𝑆𝑒𝑙𝑓</m:t>
                            </m:r>
                            <m:r>
                              <m:rPr>
                                <m:sty m:val="p"/>
                              </m:rPr>
                              <a:rPr lang="en-US" sz="1400" b="0" i="0" smtClean="0">
                                <a:solidFill>
                                  <a:schemeClr val="tx2"/>
                                </a:solidFill>
                                <a:latin typeface="Cambria Math" panose="02040503050406030204" pitchFamily="18" charset="0"/>
                              </a:rPr>
                              <m:t>EC</m:t>
                            </m:r>
                            <m:r>
                              <a:rPr lang="en-US" sz="1400">
                                <a:solidFill>
                                  <a:schemeClr val="tx2"/>
                                </a:solidFill>
                                <a:latin typeface="Cambria Math" panose="02040503050406030204" pitchFamily="18" charset="0"/>
                              </a:rPr>
                              <m:t>𝑅𝑆</m:t>
                            </m:r>
                          </m:e>
                          <m:sup>
                            <m:r>
                              <m:rPr>
                                <m:sty m:val="p"/>
                              </m:rPr>
                              <a:rPr lang="en-US" sz="1400">
                                <a:solidFill>
                                  <a:schemeClr val="tx2"/>
                                </a:solidFill>
                                <a:latin typeface="Cambria Math" panose="02040503050406030204" pitchFamily="18" charset="0"/>
                              </a:rPr>
                              <m:t>v</m:t>
                            </m:r>
                            <m:r>
                              <a:rPr lang="en-US" sz="1400">
                                <a:solidFill>
                                  <a:schemeClr val="tx2"/>
                                </a:solidFill>
                                <a:latin typeface="Cambria Math" panose="02040503050406030204" pitchFamily="18" charset="0"/>
                              </a:rPr>
                              <m:t>2</m:t>
                            </m:r>
                          </m:sup>
                        </m:sSup>
                        <m:r>
                          <a:rPr lang="en-US" sz="1400" i="1">
                            <a:solidFill>
                              <a:schemeClr val="tx2"/>
                            </a:solidFill>
                            <a:latin typeface="Cambria Math" panose="02040503050406030204" pitchFamily="18" charset="0"/>
                            <a:ea typeface="Cambria Math" panose="02040503050406030204" pitchFamily="18" charset="0"/>
                          </a:rPr>
                          <m:t>&gt;</m:t>
                        </m:r>
                        <m:r>
                          <a:rPr lang="en-US" sz="1400" i="1" dirty="0" smtClean="0">
                            <a:solidFill>
                              <a:schemeClr val="tx2"/>
                            </a:solidFill>
                            <a:latin typeface="Cambria Math" panose="02040503050406030204" pitchFamily="18" charset="0"/>
                            <a:ea typeface="Cambria Math" panose="02040503050406030204" pitchFamily="18" charset="0"/>
                          </a:rPr>
                          <m:t>0.5×</m:t>
                        </m:r>
                        <m:r>
                          <a:rPr lang="en-US" sz="1400" i="1" dirty="0">
                            <a:solidFill>
                              <a:schemeClr val="tx2"/>
                            </a:solidFill>
                            <a:latin typeface="Cambria Math" panose="02040503050406030204" pitchFamily="18" charset="0"/>
                          </a:rPr>
                          <m:t>𝑇𝑜𝑡𝑎𝑙</m:t>
                        </m:r>
                        <m:r>
                          <a:rPr lang="en-US" sz="1400" i="1" dirty="0">
                            <a:solidFill>
                              <a:schemeClr val="tx2"/>
                            </a:solidFill>
                            <a:latin typeface="Cambria Math" panose="02040503050406030204" pitchFamily="18" charset="0"/>
                          </a:rPr>
                          <m:t> </m:t>
                        </m:r>
                        <m:r>
                          <a:rPr lang="en-US" sz="1400" i="1" dirty="0">
                            <a:solidFill>
                              <a:schemeClr val="tx2"/>
                            </a:solidFill>
                            <a:latin typeface="Cambria Math" panose="02040503050406030204" pitchFamily="18" charset="0"/>
                          </a:rPr>
                          <m:t>𝐸𝐶𝑅𝑆</m:t>
                        </m:r>
                        <m:r>
                          <a:rPr lang="en-US" sz="1400" i="1" dirty="0">
                            <a:solidFill>
                              <a:schemeClr val="tx2"/>
                            </a:solidFill>
                            <a:latin typeface="Cambria Math" panose="02040503050406030204" pitchFamily="18" charset="0"/>
                          </a:rPr>
                          <m:t>_</m:t>
                        </m:r>
                        <m:r>
                          <a:rPr lang="en-US" sz="1400" i="1" dirty="0">
                            <a:solidFill>
                              <a:schemeClr val="tx2"/>
                            </a:solidFill>
                            <a:latin typeface="Cambria Math" panose="02040503050406030204" pitchFamily="18" charset="0"/>
                          </a:rPr>
                          <m:t>𝑅𝑒𝑞</m:t>
                        </m:r>
                      </m:e>
                    </m:nary>
                  </m:oMath>
                </a14:m>
                <a:r>
                  <a:rPr lang="en-US" sz="1400" dirty="0">
                    <a:solidFill>
                      <a:schemeClr val="tx2"/>
                    </a:solidFill>
                  </a:rPr>
                  <a:t> then,</a:t>
                </a:r>
              </a:p>
              <a:p>
                <a:pPr marL="857250" lvl="2" indent="0">
                  <a:buNone/>
                </a:pPr>
                <a:endParaRPr lang="en-US" sz="1400" dirty="0">
                  <a:solidFill>
                    <a:schemeClr val="tx2"/>
                  </a:solidFill>
                </a:endParaRPr>
              </a:p>
              <a:p>
                <a:pPr marL="857250" lvl="2" indent="0">
                  <a:buNone/>
                </a:pPr>
                <a:r>
                  <a:rPr lang="en-US" sz="1400" dirty="0">
                    <a:solidFill>
                      <a:schemeClr val="tx2"/>
                    </a:solidFill>
                  </a:rPr>
                  <a:t>prorate down all Step 2 validated </a:t>
                </a:r>
                <a:r>
                  <a:rPr lang="en-US" sz="1400" dirty="0" smtClean="0">
                    <a:solidFill>
                      <a:schemeClr val="tx2"/>
                    </a:solidFill>
                  </a:rPr>
                  <a:t>ECRS-BLK self-provision </a:t>
                </a:r>
                <a:r>
                  <a:rPr lang="en-US" sz="1400" dirty="0">
                    <a:solidFill>
                      <a:schemeClr val="tx2"/>
                    </a:solidFill>
                  </a:rPr>
                  <a:t>amounts to satisfy this limit and get the FINAL validated self-provision amount for </a:t>
                </a:r>
                <a:r>
                  <a:rPr lang="en-US" sz="1400" dirty="0" smtClean="0">
                    <a:solidFill>
                      <a:schemeClr val="tx2"/>
                    </a:solidFill>
                  </a:rPr>
                  <a:t>ECRS-BLK </a:t>
                </a:r>
                <a:r>
                  <a:rPr lang="en-US" sz="1400" dirty="0">
                    <a:solidFill>
                      <a:schemeClr val="tx2"/>
                    </a:solidFill>
                  </a:rPr>
                  <a:t>(</a:t>
                </a:r>
                <a14:m>
                  <m:oMath xmlns:m="http://schemas.openxmlformats.org/officeDocument/2006/math">
                    <m:sSubSup>
                      <m:sSubSupPr>
                        <m:ctrlPr>
                          <a:rPr lang="en-US" sz="1600" b="1" i="1">
                            <a:solidFill>
                              <a:schemeClr val="tx2"/>
                            </a:solidFill>
                            <a:latin typeface="Cambria Math" panose="02040503050406030204" pitchFamily="18" charset="0"/>
                          </a:rPr>
                        </m:ctrlPr>
                      </m:sSubSupPr>
                      <m:e>
                        <m:r>
                          <a:rPr lang="en-US" sz="1600" b="1" i="1">
                            <a:solidFill>
                              <a:schemeClr val="tx2"/>
                            </a:solidFill>
                            <a:latin typeface="Cambria Math" panose="02040503050406030204" pitchFamily="18" charset="0"/>
                          </a:rPr>
                          <m:t>𝑴𝑾</m:t>
                        </m:r>
                      </m:e>
                      <m:sub>
                        <m:r>
                          <a:rPr lang="en-US" sz="1600" b="1" i="1">
                            <a:solidFill>
                              <a:schemeClr val="tx2"/>
                            </a:solidFill>
                            <a:latin typeface="Cambria Math" panose="02040503050406030204" pitchFamily="18" charset="0"/>
                          </a:rPr>
                          <m:t>𝒊</m:t>
                        </m:r>
                      </m:sub>
                      <m:sup>
                        <m:r>
                          <a:rPr lang="en-US" sz="1600" b="1" i="1" smtClean="0">
                            <a:solidFill>
                              <a:schemeClr val="tx2"/>
                            </a:solidFill>
                            <a:latin typeface="Cambria Math" panose="02040503050406030204" pitchFamily="18" charset="0"/>
                          </a:rPr>
                          <m:t>𝑬𝑪</m:t>
                        </m:r>
                        <m:r>
                          <a:rPr lang="en-US" sz="1600" b="1" i="1">
                            <a:solidFill>
                              <a:schemeClr val="tx2"/>
                            </a:solidFill>
                            <a:latin typeface="Cambria Math" panose="02040503050406030204" pitchFamily="18" charset="0"/>
                          </a:rPr>
                          <m:t>𝑹𝑺</m:t>
                        </m:r>
                        <m:r>
                          <a:rPr lang="en-US" sz="1600" b="1" i="1">
                            <a:solidFill>
                              <a:schemeClr val="tx2"/>
                            </a:solidFill>
                            <a:latin typeface="Cambria Math" panose="02040503050406030204" pitchFamily="18" charset="0"/>
                          </a:rPr>
                          <m:t>−</m:t>
                        </m:r>
                        <m:r>
                          <a:rPr lang="en-US" sz="1600" b="1" i="1">
                            <a:solidFill>
                              <a:schemeClr val="tx2"/>
                            </a:solidFill>
                            <a:latin typeface="Cambria Math" panose="02040503050406030204" pitchFamily="18" charset="0"/>
                          </a:rPr>
                          <m:t>𝑩𝑳𝑲𝑺𝒆𝒍𝒇</m:t>
                        </m:r>
                      </m:sup>
                    </m:sSubSup>
                  </m:oMath>
                </a14:m>
                <a:r>
                  <a:rPr lang="en-US" sz="1400" dirty="0">
                    <a:solidFill>
                      <a:schemeClr val="tx2"/>
                    </a:solidFill>
                  </a:rPr>
                  <a:t>)</a:t>
                </a:r>
                <a:endParaRPr lang="en-US" sz="1600" dirty="0">
                  <a:solidFill>
                    <a:schemeClr val="tx2"/>
                  </a:solidFill>
                </a:endParaRPr>
              </a:p>
              <a:p>
                <a:pPr marL="857250" lvl="2" indent="0">
                  <a:buNone/>
                </a:pPr>
                <a:endParaRPr lang="en-US" sz="1400" dirty="0" smtClean="0"/>
              </a:p>
              <a:p>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872716"/>
                <a:ext cx="8534400" cy="5220580"/>
              </a:xfrm>
              <a:blipFill rotWithShape="0">
                <a:blip r:embed="rId2"/>
                <a:stretch>
                  <a:fillRect t="-233" b="-4667"/>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72267496"/>
              </p:ext>
            </p:extLst>
          </p:nvPr>
        </p:nvGraphicFramePr>
        <p:xfrm>
          <a:off x="608204" y="2060848"/>
          <a:ext cx="7927591" cy="1157904"/>
        </p:xfrm>
        <a:graphic>
          <a:graphicData uri="http://schemas.openxmlformats.org/drawingml/2006/table">
            <a:tbl>
              <a:tblPr firstRow="1" bandRow="1">
                <a:tableStyleId>{5C22544A-7EE6-4342-B048-85BDC9FD1C3A}</a:tableStyleId>
              </a:tblPr>
              <a:tblGrid>
                <a:gridCol w="512587"/>
                <a:gridCol w="756084"/>
                <a:gridCol w="756084"/>
                <a:gridCol w="756084"/>
                <a:gridCol w="756084"/>
                <a:gridCol w="756084"/>
                <a:gridCol w="684076"/>
                <a:gridCol w="756084"/>
                <a:gridCol w="756084"/>
                <a:gridCol w="684076"/>
                <a:gridCol w="754264"/>
              </a:tblGrid>
              <a:tr h="324829">
                <a:tc rowSpan="2">
                  <a:txBody>
                    <a:bodyPr/>
                    <a:lstStyle/>
                    <a:p>
                      <a:endParaRPr lang="en-US" sz="1200" b="0" i="0" dirty="0"/>
                    </a:p>
                  </a:txBody>
                  <a:tcPr marL="45720" marR="45720"/>
                </a:tc>
                <a:tc gridSpan="2">
                  <a:txBody>
                    <a:bodyPr/>
                    <a:lstStyle/>
                    <a:p>
                      <a:r>
                        <a:rPr lang="en-US" sz="1200" b="0" i="0" dirty="0" smtClean="0"/>
                        <a:t>LR 1 Validated - 1</a:t>
                      </a:r>
                      <a:endParaRPr lang="en-US" sz="1200" b="0" i="0" dirty="0"/>
                    </a:p>
                  </a:txBody>
                  <a:tcPr marL="45720" marR="45720"/>
                </a:tc>
                <a:tc hMerge="1">
                  <a:txBody>
                    <a:bodyPr/>
                    <a:lstStyle/>
                    <a:p>
                      <a:endParaRPr lang="en-US" dirty="0"/>
                    </a:p>
                  </a:txBody>
                  <a:tcPr/>
                </a:tc>
                <a:tc>
                  <a:txBody>
                    <a:bodyPr/>
                    <a:lstStyle/>
                    <a:p>
                      <a:r>
                        <a:rPr lang="en-US" sz="1200" b="0" i="0" dirty="0" smtClean="0"/>
                        <a:t>LR1 </a:t>
                      </a:r>
                      <a:endParaRPr lang="en-US" sz="1200" b="0" i="0" dirty="0"/>
                    </a:p>
                  </a:txBody>
                  <a:tcPr marL="45720" marR="45720"/>
                </a:tc>
                <a:tc gridSpan="2">
                  <a:txBody>
                    <a:bodyPr/>
                    <a:lstStyle/>
                    <a:p>
                      <a:r>
                        <a:rPr lang="en-US" sz="1200" b="0" i="0" dirty="0" smtClean="0"/>
                        <a:t>LR 1 Validated - 2</a:t>
                      </a:r>
                      <a:endParaRPr lang="en-US" sz="1200" b="0" i="0" dirty="0"/>
                    </a:p>
                  </a:txBody>
                  <a:tcPr marL="45720" marR="45720"/>
                </a:tc>
                <a:tc hMerge="1">
                  <a:txBody>
                    <a:bodyPr/>
                    <a:lstStyle/>
                    <a:p>
                      <a:endParaRPr lang="en-US" dirty="0"/>
                    </a:p>
                  </a:txBody>
                  <a:tcPr/>
                </a:tc>
                <a:tc gridSpan="2">
                  <a:txBody>
                    <a:bodyPr/>
                    <a:lstStyle/>
                    <a:p>
                      <a:r>
                        <a:rPr lang="en-US" sz="1200" b="0" i="0" dirty="0" smtClean="0"/>
                        <a:t>LR</a:t>
                      </a:r>
                      <a:r>
                        <a:rPr lang="en-US" sz="1200" b="0" i="0" baseline="0" dirty="0" smtClean="0"/>
                        <a:t> 2 Validated - 1</a:t>
                      </a:r>
                      <a:endParaRPr lang="en-US" sz="1200" b="0" i="0" dirty="0"/>
                    </a:p>
                  </a:txBody>
                  <a:tcPr marL="45720" marR="45720"/>
                </a:tc>
                <a:tc hMerge="1">
                  <a:txBody>
                    <a:bodyPr/>
                    <a:lstStyle/>
                    <a:p>
                      <a:endParaRPr lang="en-US" dirty="0"/>
                    </a:p>
                  </a:txBody>
                  <a:tcPr/>
                </a:tc>
                <a:tc>
                  <a:txBody>
                    <a:bodyPr/>
                    <a:lstStyle/>
                    <a:p>
                      <a:r>
                        <a:rPr lang="en-US" sz="1200" b="0" i="0" dirty="0" smtClean="0"/>
                        <a:t>LR 2</a:t>
                      </a:r>
                      <a:endParaRPr lang="en-US" sz="1200" b="0" i="0" dirty="0"/>
                    </a:p>
                  </a:txBody>
                  <a:tcPr marL="45720" marR="45720"/>
                </a:tc>
                <a:tc gridSpan="2">
                  <a:txBody>
                    <a:bodyPr/>
                    <a:lstStyle/>
                    <a:p>
                      <a:r>
                        <a:rPr lang="en-US" sz="1200" b="0" i="0" dirty="0" smtClean="0"/>
                        <a:t>LR 2 Validated 2</a:t>
                      </a:r>
                      <a:endParaRPr lang="en-US" sz="1200" b="0" i="0" dirty="0"/>
                    </a:p>
                  </a:txBody>
                  <a:tcPr marL="45720" marR="45720"/>
                </a:tc>
                <a:tc hMerge="1">
                  <a:txBody>
                    <a:bodyPr/>
                    <a:lstStyle/>
                    <a:p>
                      <a:endParaRPr lang="en-US"/>
                    </a:p>
                  </a:txBody>
                  <a:tcPr/>
                </a:tc>
              </a:tr>
              <a:tr h="284435">
                <a:tc vMerge="1">
                  <a:txBody>
                    <a:bodyPr/>
                    <a:lstStyle/>
                    <a:p>
                      <a:endParaRPr lang="en-US"/>
                    </a:p>
                  </a:txBody>
                  <a:tcPr/>
                </a:tc>
                <a:tc>
                  <a:txBody>
                    <a:bodyPr/>
                    <a:lstStyle/>
                    <a:p>
                      <a:r>
                        <a:rPr lang="en-US" sz="1200" b="0" i="0" dirty="0" smtClean="0"/>
                        <a:t>V1-RRS</a:t>
                      </a:r>
                      <a:endParaRPr lang="en-US" sz="1200" b="0" i="0" dirty="0"/>
                    </a:p>
                  </a:txBody>
                  <a:tcPr marL="45720" marR="45720"/>
                </a:tc>
                <a:tc>
                  <a:txBody>
                    <a:bodyPr/>
                    <a:lstStyle/>
                    <a:p>
                      <a:r>
                        <a:rPr lang="en-US" sz="1200" b="0" i="0" dirty="0" smtClean="0"/>
                        <a:t>V1-ECRS</a:t>
                      </a:r>
                      <a:endParaRPr lang="en-US" sz="1200" b="0" i="0" dirty="0"/>
                    </a:p>
                  </a:txBody>
                  <a:tcPr marL="45720" marR="45720"/>
                </a:tc>
                <a:tc>
                  <a:txBody>
                    <a:bodyPr/>
                    <a:lstStyle/>
                    <a:p>
                      <a:r>
                        <a:rPr lang="en-US" sz="1200" b="0" i="0" dirty="0" smtClean="0"/>
                        <a:t>NPF-LPC</a:t>
                      </a:r>
                      <a:endParaRPr lang="en-US" sz="1200" b="0" i="0" dirty="0"/>
                    </a:p>
                  </a:txBody>
                  <a:tcPr marL="45720" marR="45720"/>
                </a:tc>
                <a:tc>
                  <a:txBody>
                    <a:bodyPr/>
                    <a:lstStyle/>
                    <a:p>
                      <a:r>
                        <a:rPr lang="en-US" sz="1200" b="0" i="0" dirty="0" smtClean="0"/>
                        <a:t>V2-RRS</a:t>
                      </a:r>
                      <a:endParaRPr lang="en-US" sz="1200" b="0" i="0" dirty="0"/>
                    </a:p>
                  </a:txBody>
                  <a:tcPr marL="45720" marR="45720"/>
                </a:tc>
                <a:tc>
                  <a:txBody>
                    <a:bodyPr/>
                    <a:lstStyle/>
                    <a:p>
                      <a:r>
                        <a:rPr lang="en-US" sz="1200" b="0" i="0" dirty="0" smtClean="0"/>
                        <a:t>V2-ECRS</a:t>
                      </a:r>
                      <a:endParaRPr lang="en-US" sz="1200" b="0" i="0" dirty="0"/>
                    </a:p>
                  </a:txBody>
                  <a:tcPr marL="45720" marR="45720"/>
                </a:tc>
                <a:tc>
                  <a:txBody>
                    <a:bodyPr/>
                    <a:lstStyle/>
                    <a:p>
                      <a:r>
                        <a:rPr lang="en-US" sz="1200" b="0" i="0" dirty="0" smtClean="0"/>
                        <a:t>V1-RRS</a:t>
                      </a:r>
                      <a:endParaRPr lang="en-US" sz="1200" b="0" i="0" dirty="0"/>
                    </a:p>
                  </a:txBody>
                  <a:tcPr marL="45720" marR="45720"/>
                </a:tc>
                <a:tc>
                  <a:txBody>
                    <a:bodyPr/>
                    <a:lstStyle/>
                    <a:p>
                      <a:r>
                        <a:rPr lang="en-US" sz="1200" b="0" i="0" dirty="0" smtClean="0"/>
                        <a:t>V1-ECRS</a:t>
                      </a:r>
                      <a:endParaRPr lang="en-US" sz="1200" b="0" i="0" dirty="0"/>
                    </a:p>
                  </a:txBody>
                  <a:tcPr marL="45720" marR="45720"/>
                </a:tc>
                <a:tc>
                  <a:txBody>
                    <a:bodyPr/>
                    <a:lstStyle/>
                    <a:p>
                      <a:r>
                        <a:rPr lang="en-US" sz="1200" b="0" i="0" dirty="0" smtClean="0"/>
                        <a:t>NPF-LPC</a:t>
                      </a:r>
                      <a:endParaRPr lang="en-US" sz="1200" b="0" i="0" dirty="0"/>
                    </a:p>
                  </a:txBody>
                  <a:tcPr marL="45720" marR="45720"/>
                </a:tc>
                <a:tc>
                  <a:txBody>
                    <a:bodyPr/>
                    <a:lstStyle/>
                    <a:p>
                      <a:r>
                        <a:rPr lang="en-US" sz="1200" b="0" i="0" dirty="0" smtClean="0"/>
                        <a:t>V2-RRS</a:t>
                      </a:r>
                      <a:endParaRPr lang="en-US" sz="1200" b="0" i="0" dirty="0"/>
                    </a:p>
                  </a:txBody>
                  <a:tcPr marL="45720" marR="45720"/>
                </a:tc>
                <a:tc>
                  <a:txBody>
                    <a:bodyPr/>
                    <a:lstStyle/>
                    <a:p>
                      <a:r>
                        <a:rPr lang="en-US" sz="1200" b="0" i="0" dirty="0" smtClean="0"/>
                        <a:t>V2-ECRS</a:t>
                      </a:r>
                      <a:endParaRPr lang="en-US" sz="1200" b="0" i="0" dirty="0"/>
                    </a:p>
                  </a:txBody>
                  <a:tcPr marL="45720" marR="45720"/>
                </a:tc>
              </a:tr>
              <a:tr h="258184">
                <a:tc>
                  <a:txBody>
                    <a:bodyPr/>
                    <a:lstStyle/>
                    <a:p>
                      <a:r>
                        <a:rPr lang="en-US" sz="1200" b="0" i="0" dirty="0" smtClean="0"/>
                        <a:t>Ex. 1</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c>
                  <a:txBody>
                    <a:bodyPr/>
                    <a:lstStyle/>
                    <a:p>
                      <a:r>
                        <a:rPr lang="en-US" sz="1200" b="0" i="0" dirty="0" smtClean="0"/>
                        <a:t>41</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c>
                  <a:txBody>
                    <a:bodyPr/>
                    <a:lstStyle/>
                    <a:p>
                      <a:r>
                        <a:rPr lang="en-US" sz="1200" b="0" i="0" dirty="0" smtClean="0"/>
                        <a:t>15</a:t>
                      </a:r>
                      <a:endParaRPr lang="en-US" sz="1200" b="0" i="0" dirty="0"/>
                    </a:p>
                  </a:txBody>
                  <a:tcPr marL="45720" marR="45720"/>
                </a:tc>
                <a:tc>
                  <a:txBody>
                    <a:bodyPr/>
                    <a:lstStyle/>
                    <a:p>
                      <a:r>
                        <a:rPr lang="en-US" sz="1200" b="0" i="0" dirty="0" smtClean="0">
                          <a:solidFill>
                            <a:srgbClr val="FF0000"/>
                          </a:solidFill>
                        </a:rPr>
                        <a:t>15</a:t>
                      </a:r>
                      <a:endParaRPr lang="en-US" sz="1200" b="0" i="0" dirty="0">
                        <a:solidFill>
                          <a:srgbClr val="FF0000"/>
                        </a:solidFill>
                      </a:endParaRPr>
                    </a:p>
                  </a:txBody>
                  <a:tcPr marL="45720" marR="45720"/>
                </a:tc>
                <a:tc>
                  <a:txBody>
                    <a:bodyPr/>
                    <a:lstStyle/>
                    <a:p>
                      <a:r>
                        <a:rPr lang="en-US" sz="1200" b="0" i="0" dirty="0" smtClean="0">
                          <a:solidFill>
                            <a:srgbClr val="FF0000"/>
                          </a:solidFill>
                        </a:rPr>
                        <a:t>0</a:t>
                      </a:r>
                      <a:endParaRPr lang="en-US" sz="1200" b="0" i="0" dirty="0">
                        <a:solidFill>
                          <a:srgbClr val="FF0000"/>
                        </a:solidFill>
                      </a:endParaRPr>
                    </a:p>
                  </a:txBody>
                  <a:tcPr marL="45720" marR="45720"/>
                </a:tc>
              </a:tr>
              <a:tr h="258184">
                <a:tc>
                  <a:txBody>
                    <a:bodyPr/>
                    <a:lstStyle/>
                    <a:p>
                      <a:r>
                        <a:rPr lang="en-US" sz="1200" b="0" i="0" dirty="0" smtClean="0"/>
                        <a:t>EX.</a:t>
                      </a:r>
                      <a:r>
                        <a:rPr lang="en-US" sz="1200" b="0" i="0" baseline="0" dirty="0" smtClean="0"/>
                        <a:t> 2</a:t>
                      </a:r>
                      <a:endParaRPr lang="en-US" sz="1200" b="0" i="0" dirty="0"/>
                    </a:p>
                  </a:txBody>
                  <a:tcPr marL="45720" marR="45720"/>
                </a:tc>
                <a:tc>
                  <a:txBody>
                    <a:bodyPr/>
                    <a:lstStyle/>
                    <a:p>
                      <a:r>
                        <a:rPr lang="en-US" sz="1200" b="0" i="0" dirty="0" smtClean="0">
                          <a:solidFill>
                            <a:schemeClr val="tx1"/>
                          </a:solidFill>
                        </a:rPr>
                        <a:t>20</a:t>
                      </a:r>
                      <a:endParaRPr lang="en-US" sz="1200" b="0" i="0" dirty="0">
                        <a:solidFill>
                          <a:schemeClr val="tx1"/>
                        </a:solidFill>
                      </a:endParaRPr>
                    </a:p>
                  </a:txBody>
                  <a:tcPr marL="45720" marR="45720"/>
                </a:tc>
                <a:tc>
                  <a:txBody>
                    <a:bodyPr/>
                    <a:lstStyle/>
                    <a:p>
                      <a:r>
                        <a:rPr lang="en-US" sz="1200" b="0" i="0" dirty="0" smtClean="0">
                          <a:solidFill>
                            <a:schemeClr val="tx1"/>
                          </a:solidFill>
                        </a:rPr>
                        <a:t>10</a:t>
                      </a:r>
                      <a:endParaRPr lang="en-US" sz="1200" b="0" i="0" dirty="0">
                        <a:solidFill>
                          <a:schemeClr val="tx1"/>
                        </a:solidFill>
                      </a:endParaRPr>
                    </a:p>
                  </a:txBody>
                  <a:tcPr marL="45720" marR="45720"/>
                </a:tc>
                <a:tc>
                  <a:txBody>
                    <a:bodyPr/>
                    <a:lstStyle/>
                    <a:p>
                      <a:r>
                        <a:rPr lang="en-US" sz="1200" b="0" i="0" dirty="0" smtClean="0"/>
                        <a:t>21</a:t>
                      </a:r>
                      <a:endParaRPr lang="en-US" sz="1200" b="0" i="0" dirty="0"/>
                    </a:p>
                  </a:txBody>
                  <a:tcPr marL="45720" marR="45720"/>
                </a:tc>
                <a:tc>
                  <a:txBody>
                    <a:bodyPr/>
                    <a:lstStyle/>
                    <a:p>
                      <a:r>
                        <a:rPr lang="en-US" sz="1200" b="0" i="0" dirty="0" smtClean="0">
                          <a:solidFill>
                            <a:schemeClr val="tx1"/>
                          </a:solidFill>
                        </a:rPr>
                        <a:t>20</a:t>
                      </a:r>
                      <a:endParaRPr lang="en-US" sz="1200" b="0" i="0" dirty="0">
                        <a:solidFill>
                          <a:schemeClr val="tx1"/>
                        </a:solidFill>
                      </a:endParaRPr>
                    </a:p>
                  </a:txBody>
                  <a:tcPr marL="45720" marR="45720"/>
                </a:tc>
                <a:tc>
                  <a:txBody>
                    <a:bodyPr/>
                    <a:lstStyle/>
                    <a:p>
                      <a:r>
                        <a:rPr lang="en-US" sz="1200" b="0" i="0" dirty="0" smtClean="0">
                          <a:solidFill>
                            <a:srgbClr val="FF0000"/>
                          </a:solidFill>
                        </a:rPr>
                        <a:t>1</a:t>
                      </a:r>
                      <a:endParaRPr lang="en-US" sz="1200" b="0" i="0" dirty="0">
                        <a:solidFill>
                          <a:srgbClr val="FF0000"/>
                        </a:solidFill>
                      </a:endParaRPr>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c>
                  <a:txBody>
                    <a:bodyPr/>
                    <a:lstStyle/>
                    <a:p>
                      <a:r>
                        <a:rPr lang="en-US" sz="1200" b="0" i="0" dirty="0" smtClean="0"/>
                        <a:t>60</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r>
            </a:tbl>
          </a:graphicData>
        </a:graphic>
      </p:graphicFrame>
    </p:spTree>
    <p:extLst>
      <p:ext uri="{BB962C8B-B14F-4D97-AF65-F5344CB8AC3E}">
        <p14:creationId xmlns:p14="http://schemas.microsoft.com/office/powerpoint/2010/main" val="3875626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872716"/>
                <a:ext cx="8534400" cy="5220580"/>
              </a:xfrm>
            </p:spPr>
            <p:txBody>
              <a:bodyPr/>
              <a:lstStyle/>
              <a:p>
                <a:pPr marL="857250" lvl="2" indent="0">
                  <a:buNone/>
                </a:pPr>
                <a:endParaRPr lang="en-US" sz="1400" dirty="0" smtClean="0"/>
              </a:p>
              <a:p>
                <a:endParaRPr lang="en-US" sz="1400" dirty="0"/>
              </a:p>
              <a:p>
                <a:r>
                  <a:rPr lang="en-US" sz="1600" dirty="0" smtClean="0">
                    <a:solidFill>
                      <a:schemeClr val="tx2"/>
                    </a:solidFill>
                  </a:rPr>
                  <a:t>RTC awards to UFR Load Resource </a:t>
                </a:r>
                <a:endParaRPr lang="en-US" sz="1600" dirty="0">
                  <a:solidFill>
                    <a:schemeClr val="tx2"/>
                  </a:solidFill>
                </a:endParaRPr>
              </a:p>
              <a:p>
                <a:pPr lvl="1"/>
                <a:endParaRPr lang="en-US" sz="1400" dirty="0">
                  <a:solidFill>
                    <a:schemeClr val="tx2"/>
                  </a:solidFill>
                </a:endParaRPr>
              </a:p>
              <a:p>
                <a:pPr lvl="1"/>
                <a:r>
                  <a:rPr lang="en-US" sz="1400" dirty="0" smtClean="0">
                    <a:solidFill>
                      <a:schemeClr val="tx2"/>
                    </a:solidFill>
                    <a:latin typeface="+mn-lt"/>
                  </a:rPr>
                  <a:t>RRS-BLK award =</a:t>
                </a:r>
                <a14:m>
                  <m:oMath xmlns:m="http://schemas.openxmlformats.org/officeDocument/2006/math">
                    <m:sSubSup>
                      <m:sSubSupPr>
                        <m:ctrlPr>
                          <a:rPr lang="en-US" sz="1400" i="1">
                            <a:solidFill>
                              <a:schemeClr val="tx2"/>
                            </a:solidFill>
                            <a:latin typeface="Cambria Math" panose="02040503050406030204" pitchFamily="18" charset="0"/>
                          </a:rPr>
                        </m:ctrlPr>
                      </m:sSubSupPr>
                      <m:e>
                        <m:r>
                          <a:rPr lang="en-US" sz="1400" b="0" i="1">
                            <a:solidFill>
                              <a:schemeClr val="tx2"/>
                            </a:solidFill>
                            <a:latin typeface="Cambria Math" panose="02040503050406030204" pitchFamily="18" charset="0"/>
                          </a:rPr>
                          <m:t>𝑀𝑊</m:t>
                        </m:r>
                      </m:e>
                      <m:sub>
                        <m:r>
                          <a:rPr lang="en-US" sz="1400" b="0" i="1">
                            <a:solidFill>
                              <a:schemeClr val="tx2"/>
                            </a:solidFill>
                            <a:latin typeface="Cambria Math" panose="02040503050406030204" pitchFamily="18" charset="0"/>
                          </a:rPr>
                          <m:t>𝑖</m:t>
                        </m:r>
                      </m:sub>
                      <m:sup>
                        <m:r>
                          <a:rPr lang="en-US" sz="1400" b="0" i="1">
                            <a:solidFill>
                              <a:schemeClr val="tx2"/>
                            </a:solidFill>
                            <a:latin typeface="Cambria Math" panose="02040503050406030204" pitchFamily="18" charset="0"/>
                          </a:rPr>
                          <m:t>𝑅𝑅𝑆</m:t>
                        </m:r>
                        <m:r>
                          <a:rPr lang="en-US" sz="1400" b="0" i="1">
                            <a:solidFill>
                              <a:schemeClr val="tx2"/>
                            </a:solidFill>
                            <a:latin typeface="Cambria Math" panose="02040503050406030204" pitchFamily="18" charset="0"/>
                          </a:rPr>
                          <m:t>−</m:t>
                        </m:r>
                        <m:r>
                          <a:rPr lang="en-US" sz="1400" b="0" i="1">
                            <a:solidFill>
                              <a:schemeClr val="tx2"/>
                            </a:solidFill>
                            <a:latin typeface="Cambria Math" panose="02040503050406030204" pitchFamily="18" charset="0"/>
                          </a:rPr>
                          <m:t>𝐵𝐿𝐾𝑆𝑒𝑙𝑓</m:t>
                        </m:r>
                      </m:sup>
                    </m:sSubSup>
                  </m:oMath>
                </a14:m>
                <a:r>
                  <a:rPr lang="en-US" sz="1400" dirty="0" smtClean="0">
                    <a:solidFill>
                      <a:schemeClr val="tx2"/>
                    </a:solidFill>
                    <a:latin typeface="+mn-lt"/>
                  </a:rPr>
                  <a:t>+ additional RRS-BLK award</a:t>
                </a:r>
              </a:p>
              <a:p>
                <a:pPr lvl="2"/>
                <a:r>
                  <a:rPr lang="en-US" sz="1400" dirty="0" smtClean="0">
                    <a:solidFill>
                      <a:schemeClr val="tx2"/>
                    </a:solidFill>
                    <a:latin typeface="+mn-lt"/>
                  </a:rPr>
                  <a:t>Additional RRS-BLK award possible if headroom (discounting self-provided total AS) available, RRS offer exists, and economics</a:t>
                </a:r>
              </a:p>
              <a:p>
                <a:pPr lvl="1"/>
                <a:r>
                  <a:rPr lang="en-US" sz="1400" dirty="0" smtClean="0">
                    <a:solidFill>
                      <a:schemeClr val="tx2"/>
                    </a:solidFill>
                    <a:latin typeface="+mn-lt"/>
                  </a:rPr>
                  <a:t>ECRS-BLK award =</a:t>
                </a:r>
                <a14:m>
                  <m:oMath xmlns:m="http://schemas.openxmlformats.org/officeDocument/2006/math">
                    <m:sSubSup>
                      <m:sSubSupPr>
                        <m:ctrlPr>
                          <a:rPr lang="en-US" sz="1400" i="1">
                            <a:solidFill>
                              <a:schemeClr val="tx2"/>
                            </a:solidFill>
                            <a:latin typeface="Cambria Math" panose="02040503050406030204" pitchFamily="18" charset="0"/>
                          </a:rPr>
                        </m:ctrlPr>
                      </m:sSubSupPr>
                      <m:e>
                        <m:r>
                          <a:rPr lang="en-US" sz="1400" b="0" i="1">
                            <a:solidFill>
                              <a:schemeClr val="tx2"/>
                            </a:solidFill>
                            <a:latin typeface="Cambria Math" panose="02040503050406030204" pitchFamily="18" charset="0"/>
                          </a:rPr>
                          <m:t>𝑀𝑊</m:t>
                        </m:r>
                      </m:e>
                      <m:sub>
                        <m:r>
                          <a:rPr lang="en-US" sz="1400" b="0" i="1">
                            <a:solidFill>
                              <a:schemeClr val="tx2"/>
                            </a:solidFill>
                            <a:latin typeface="Cambria Math" panose="02040503050406030204" pitchFamily="18" charset="0"/>
                          </a:rPr>
                          <m:t>𝑖</m:t>
                        </m:r>
                      </m:sub>
                      <m:sup>
                        <m:r>
                          <a:rPr lang="en-US" sz="1400" b="0" i="1">
                            <a:solidFill>
                              <a:schemeClr val="tx2"/>
                            </a:solidFill>
                            <a:latin typeface="Cambria Math" panose="02040503050406030204" pitchFamily="18" charset="0"/>
                          </a:rPr>
                          <m:t>𝐸𝐶𝑅𝑆</m:t>
                        </m:r>
                        <m:r>
                          <a:rPr lang="en-US" sz="1400" b="0" i="1">
                            <a:solidFill>
                              <a:schemeClr val="tx2"/>
                            </a:solidFill>
                            <a:latin typeface="Cambria Math" panose="02040503050406030204" pitchFamily="18" charset="0"/>
                          </a:rPr>
                          <m:t>−</m:t>
                        </m:r>
                        <m:r>
                          <a:rPr lang="en-US" sz="1400" b="0" i="1">
                            <a:solidFill>
                              <a:schemeClr val="tx2"/>
                            </a:solidFill>
                            <a:latin typeface="Cambria Math" panose="02040503050406030204" pitchFamily="18" charset="0"/>
                          </a:rPr>
                          <m:t>𝐵𝐿𝐾𝑆𝑒𝑙𝑓</m:t>
                        </m:r>
                      </m:sup>
                    </m:sSubSup>
                  </m:oMath>
                </a14:m>
                <a:r>
                  <a:rPr lang="en-US" sz="1400" dirty="0" smtClean="0">
                    <a:solidFill>
                      <a:schemeClr val="tx2"/>
                    </a:solidFill>
                    <a:latin typeface="+mn-lt"/>
                  </a:rPr>
                  <a:t>+ additional ECRS-BLK award</a:t>
                </a:r>
              </a:p>
              <a:p>
                <a:pPr lvl="2"/>
                <a:r>
                  <a:rPr lang="en-US" sz="1400" dirty="0">
                    <a:solidFill>
                      <a:schemeClr val="tx2"/>
                    </a:solidFill>
                  </a:rPr>
                  <a:t>Additional </a:t>
                </a:r>
                <a:r>
                  <a:rPr lang="en-US" sz="1400" dirty="0" smtClean="0">
                    <a:solidFill>
                      <a:schemeClr val="tx2"/>
                    </a:solidFill>
                  </a:rPr>
                  <a:t>ECRS-BLK </a:t>
                </a:r>
                <a:r>
                  <a:rPr lang="en-US" sz="1400" dirty="0">
                    <a:solidFill>
                      <a:schemeClr val="tx2"/>
                    </a:solidFill>
                  </a:rPr>
                  <a:t>award possible if headroom (discounting self-provided total AS) available, </a:t>
                </a:r>
                <a:r>
                  <a:rPr lang="en-US" sz="1400" dirty="0" smtClean="0">
                    <a:solidFill>
                      <a:schemeClr val="tx2"/>
                    </a:solidFill>
                  </a:rPr>
                  <a:t>ECRS </a:t>
                </a:r>
                <a:r>
                  <a:rPr lang="en-US" sz="1400" dirty="0">
                    <a:solidFill>
                      <a:schemeClr val="tx2"/>
                    </a:solidFill>
                  </a:rPr>
                  <a:t>offer exists, and economics</a:t>
                </a:r>
              </a:p>
              <a:p>
                <a:pPr lvl="2"/>
                <a:endParaRPr lang="en-US" sz="1400" dirty="0">
                  <a:solidFill>
                    <a:schemeClr val="tx2"/>
                  </a:solidFill>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872716"/>
                <a:ext cx="8534400" cy="5220580"/>
              </a:xfrm>
              <a:blipFill rotWithShape="0">
                <a:blip r:embed="rId2"/>
                <a:stretch>
                  <a:fillRect l="-28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40141066"/>
              </p:ext>
            </p:extLst>
          </p:nvPr>
        </p:nvGraphicFramePr>
        <p:xfrm>
          <a:off x="539552" y="3721177"/>
          <a:ext cx="7816226" cy="1737360"/>
        </p:xfrm>
        <a:graphic>
          <a:graphicData uri="http://schemas.openxmlformats.org/drawingml/2006/table">
            <a:tbl>
              <a:tblPr firstRow="1" bandRow="1">
                <a:tableStyleId>{5C22544A-7EE6-4342-B048-85BDC9FD1C3A}</a:tableStyleId>
              </a:tblPr>
              <a:tblGrid>
                <a:gridCol w="624686"/>
                <a:gridCol w="746822"/>
                <a:gridCol w="684076"/>
                <a:gridCol w="792088"/>
                <a:gridCol w="1375002"/>
                <a:gridCol w="749234"/>
                <a:gridCol w="720080"/>
                <a:gridCol w="756084"/>
                <a:gridCol w="1368154"/>
              </a:tblGrid>
              <a:tr h="324829">
                <a:tc rowSpan="2">
                  <a:txBody>
                    <a:bodyPr/>
                    <a:lstStyle/>
                    <a:p>
                      <a:endParaRPr lang="en-US" sz="1200" b="0" i="0" dirty="0"/>
                    </a:p>
                  </a:txBody>
                  <a:tcPr marL="45720" marR="45720"/>
                </a:tc>
                <a:tc>
                  <a:txBody>
                    <a:bodyPr/>
                    <a:lstStyle/>
                    <a:p>
                      <a:r>
                        <a:rPr lang="en-US" sz="1200" b="0" i="0" dirty="0" smtClean="0"/>
                        <a:t>LR1 </a:t>
                      </a:r>
                      <a:endParaRPr lang="en-US" sz="1200" b="0" i="0" dirty="0"/>
                    </a:p>
                  </a:txBody>
                  <a:tcPr marL="45720" marR="45720"/>
                </a:tc>
                <a:tc gridSpan="2">
                  <a:txBody>
                    <a:bodyPr/>
                    <a:lstStyle/>
                    <a:p>
                      <a:r>
                        <a:rPr lang="en-US" sz="1200" b="0" i="0" dirty="0" smtClean="0"/>
                        <a:t>LR 1 Validated - 2</a:t>
                      </a:r>
                      <a:endParaRPr lang="en-US" sz="1200" b="0" i="0" dirty="0"/>
                    </a:p>
                  </a:txBody>
                  <a:tcPr marL="45720" marR="45720"/>
                </a:tc>
                <a:tc hMerge="1">
                  <a:txBody>
                    <a:bodyPr/>
                    <a:lstStyle/>
                    <a:p>
                      <a:endParaRPr lang="en-US" dirty="0"/>
                    </a:p>
                  </a:txBody>
                  <a:tcPr/>
                </a:tc>
                <a:tc rowSpan="2">
                  <a:txBody>
                    <a:bodyPr/>
                    <a:lstStyle/>
                    <a:p>
                      <a:r>
                        <a:rPr lang="en-US" sz="1200" b="0" i="0" dirty="0" smtClean="0"/>
                        <a:t>LR 1</a:t>
                      </a:r>
                    </a:p>
                    <a:p>
                      <a:endParaRPr lang="en-US" sz="1200" b="0" i="0" dirty="0" smtClean="0"/>
                    </a:p>
                    <a:p>
                      <a:r>
                        <a:rPr lang="en-US" sz="1200" b="0" i="0" dirty="0" smtClean="0"/>
                        <a:t>Extra</a:t>
                      </a:r>
                    </a:p>
                    <a:p>
                      <a:r>
                        <a:rPr lang="en-US" sz="1200" b="0" i="0" dirty="0" smtClean="0"/>
                        <a:t>AS (RRS+ECRS)</a:t>
                      </a:r>
                      <a:r>
                        <a:rPr lang="en-US" sz="1200" b="0" i="0" baseline="0" dirty="0" smtClean="0"/>
                        <a:t> eligibility</a:t>
                      </a:r>
                      <a:endParaRPr lang="en-US" sz="1200" b="0" i="0" dirty="0"/>
                    </a:p>
                  </a:txBody>
                  <a:tcPr marL="45720" marR="45720"/>
                </a:tc>
                <a:tc>
                  <a:txBody>
                    <a:bodyPr/>
                    <a:lstStyle/>
                    <a:p>
                      <a:r>
                        <a:rPr lang="en-US" sz="1200" b="0" i="0" dirty="0" smtClean="0"/>
                        <a:t>LR 2</a:t>
                      </a:r>
                      <a:endParaRPr lang="en-US" sz="1200" b="0" i="0" dirty="0"/>
                    </a:p>
                  </a:txBody>
                  <a:tcPr marL="45720" marR="45720"/>
                </a:tc>
                <a:tc gridSpan="2">
                  <a:txBody>
                    <a:bodyPr/>
                    <a:lstStyle/>
                    <a:p>
                      <a:r>
                        <a:rPr lang="en-US" sz="1200" b="0" i="0" dirty="0" smtClean="0"/>
                        <a:t>LR 2 Validated 2</a:t>
                      </a:r>
                      <a:endParaRPr lang="en-US" sz="1200" b="0" i="0" dirty="0"/>
                    </a:p>
                  </a:txBody>
                  <a:tcPr marL="45720" marR="45720"/>
                </a:tc>
                <a:tc hMerge="1">
                  <a:txBody>
                    <a:bodyPr/>
                    <a:lstStyle/>
                    <a:p>
                      <a:endParaRPr lang="en-US"/>
                    </a:p>
                  </a:txBody>
                  <a:tcPr/>
                </a:tc>
                <a:tc rowSpan="2">
                  <a:txBody>
                    <a:bodyPr/>
                    <a:lstStyle/>
                    <a:p>
                      <a:r>
                        <a:rPr lang="en-US" sz="1200" b="0" i="0" dirty="0" smtClean="0"/>
                        <a:t>LR 2</a:t>
                      </a:r>
                    </a:p>
                    <a:p>
                      <a:endParaRPr lang="en-US" sz="1200" b="0" i="0" dirty="0" smtClean="0"/>
                    </a:p>
                    <a:p>
                      <a:r>
                        <a:rPr lang="en-US" sz="1200" b="0" i="0" dirty="0" smtClean="0"/>
                        <a:t>Extra</a:t>
                      </a:r>
                    </a:p>
                    <a:p>
                      <a:r>
                        <a:rPr lang="en-US" sz="1200" b="0" i="0" dirty="0" smtClean="0"/>
                        <a:t>AS (RRS+ECRS)</a:t>
                      </a:r>
                      <a:r>
                        <a:rPr lang="en-US" sz="1200" b="0" i="0" baseline="0" dirty="0" smtClean="0"/>
                        <a:t> eligibility</a:t>
                      </a:r>
                      <a:endParaRPr lang="en-US" sz="1200" b="0" i="0" dirty="0" smtClean="0"/>
                    </a:p>
                    <a:p>
                      <a:endParaRPr lang="en-US" sz="1200" b="0" i="0" dirty="0"/>
                    </a:p>
                  </a:txBody>
                  <a:tcPr marL="45720" marR="45720"/>
                </a:tc>
              </a:tr>
              <a:tr h="284435">
                <a:tc vMerge="1">
                  <a:txBody>
                    <a:bodyPr/>
                    <a:lstStyle/>
                    <a:p>
                      <a:endParaRPr lang="en-US"/>
                    </a:p>
                  </a:txBody>
                  <a:tcPr/>
                </a:tc>
                <a:tc>
                  <a:txBody>
                    <a:bodyPr/>
                    <a:lstStyle/>
                    <a:p>
                      <a:r>
                        <a:rPr lang="en-US" sz="1200" b="0" i="0" dirty="0" smtClean="0"/>
                        <a:t>NPF-LPC</a:t>
                      </a:r>
                      <a:endParaRPr lang="en-US" sz="1200" b="0" i="0" dirty="0"/>
                    </a:p>
                  </a:txBody>
                  <a:tcPr marL="45720" marR="45720"/>
                </a:tc>
                <a:tc>
                  <a:txBody>
                    <a:bodyPr/>
                    <a:lstStyle/>
                    <a:p>
                      <a:r>
                        <a:rPr lang="en-US" sz="1200" b="0" i="0" dirty="0" smtClean="0"/>
                        <a:t>V2-RRS</a:t>
                      </a:r>
                      <a:endParaRPr lang="en-US" sz="1200" b="0" i="0" dirty="0"/>
                    </a:p>
                  </a:txBody>
                  <a:tcPr marL="45720" marR="45720"/>
                </a:tc>
                <a:tc>
                  <a:txBody>
                    <a:bodyPr/>
                    <a:lstStyle/>
                    <a:p>
                      <a:r>
                        <a:rPr lang="en-US" sz="1200" b="0" i="0" dirty="0" smtClean="0"/>
                        <a:t>V2-ECRS</a:t>
                      </a:r>
                      <a:endParaRPr lang="en-US" sz="1200" b="0" i="0" dirty="0"/>
                    </a:p>
                  </a:txBody>
                  <a:tcPr marL="45720" marR="45720"/>
                </a:tc>
                <a:tc vMerge="1">
                  <a:txBody>
                    <a:bodyPr/>
                    <a:lstStyle/>
                    <a:p>
                      <a:endParaRPr lang="en-US" sz="1200" b="0" i="0" dirty="0"/>
                    </a:p>
                  </a:txBody>
                  <a:tcPr marL="45720" marR="45720"/>
                </a:tc>
                <a:tc>
                  <a:txBody>
                    <a:bodyPr/>
                    <a:lstStyle/>
                    <a:p>
                      <a:r>
                        <a:rPr lang="en-US" sz="1200" b="0" i="0" dirty="0" smtClean="0"/>
                        <a:t>NPF-LPC</a:t>
                      </a:r>
                      <a:endParaRPr lang="en-US" sz="1200" b="0" i="0" dirty="0"/>
                    </a:p>
                  </a:txBody>
                  <a:tcPr marL="45720" marR="45720"/>
                </a:tc>
                <a:tc>
                  <a:txBody>
                    <a:bodyPr/>
                    <a:lstStyle/>
                    <a:p>
                      <a:r>
                        <a:rPr lang="en-US" sz="1200" b="0" i="0" dirty="0" smtClean="0"/>
                        <a:t>V2-RRS</a:t>
                      </a:r>
                      <a:endParaRPr lang="en-US" sz="1200" b="0" i="0" dirty="0"/>
                    </a:p>
                  </a:txBody>
                  <a:tcPr marL="45720" marR="45720"/>
                </a:tc>
                <a:tc>
                  <a:txBody>
                    <a:bodyPr/>
                    <a:lstStyle/>
                    <a:p>
                      <a:r>
                        <a:rPr lang="en-US" sz="1200" b="0" i="0" dirty="0" smtClean="0"/>
                        <a:t>V2-ECRS</a:t>
                      </a:r>
                      <a:endParaRPr lang="en-US" sz="1200" b="0" i="0" dirty="0"/>
                    </a:p>
                  </a:txBody>
                  <a:tcPr marL="45720" marR="45720"/>
                </a:tc>
                <a:tc vMerge="1">
                  <a:txBody>
                    <a:bodyPr/>
                    <a:lstStyle/>
                    <a:p>
                      <a:endParaRPr lang="en-US" sz="1200" b="0" i="0" dirty="0"/>
                    </a:p>
                  </a:txBody>
                  <a:tcPr marL="45720" marR="45720"/>
                </a:tc>
              </a:tr>
              <a:tr h="258184">
                <a:tc>
                  <a:txBody>
                    <a:bodyPr/>
                    <a:lstStyle/>
                    <a:p>
                      <a:r>
                        <a:rPr lang="en-US" sz="1200" b="0" i="0" dirty="0" smtClean="0"/>
                        <a:t>Ex. 1</a:t>
                      </a:r>
                      <a:endParaRPr lang="en-US" sz="1200" b="0" i="0" dirty="0"/>
                    </a:p>
                  </a:txBody>
                  <a:tcPr marL="45720" marR="45720"/>
                </a:tc>
                <a:tc>
                  <a:txBody>
                    <a:bodyPr/>
                    <a:lstStyle/>
                    <a:p>
                      <a:r>
                        <a:rPr lang="en-US" sz="1200" b="0" i="0" dirty="0" smtClean="0"/>
                        <a:t>41</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c>
                  <a:txBody>
                    <a:bodyPr/>
                    <a:lstStyle/>
                    <a:p>
                      <a:r>
                        <a:rPr lang="en-US" sz="1200" b="0" i="0" dirty="0" smtClean="0"/>
                        <a:t>11</a:t>
                      </a:r>
                      <a:endParaRPr lang="en-US" sz="1200" b="0" i="0" dirty="0"/>
                    </a:p>
                  </a:txBody>
                  <a:tcPr marL="45720" marR="45720"/>
                </a:tc>
                <a:tc>
                  <a:txBody>
                    <a:bodyPr/>
                    <a:lstStyle/>
                    <a:p>
                      <a:r>
                        <a:rPr lang="en-US" sz="1200" b="0" i="0" dirty="0" smtClean="0"/>
                        <a:t>15</a:t>
                      </a:r>
                      <a:endParaRPr lang="en-US" sz="1200" b="0" i="0" dirty="0"/>
                    </a:p>
                  </a:txBody>
                  <a:tcPr marL="45720" marR="45720"/>
                </a:tc>
                <a:tc>
                  <a:txBody>
                    <a:bodyPr/>
                    <a:lstStyle/>
                    <a:p>
                      <a:r>
                        <a:rPr lang="en-US" sz="1200" b="0" i="0" dirty="0" smtClean="0">
                          <a:solidFill>
                            <a:srgbClr val="FF0000"/>
                          </a:solidFill>
                        </a:rPr>
                        <a:t>15</a:t>
                      </a:r>
                      <a:endParaRPr lang="en-US" sz="1200" b="0" i="0" dirty="0">
                        <a:solidFill>
                          <a:srgbClr val="FF0000"/>
                        </a:solidFill>
                      </a:endParaRPr>
                    </a:p>
                  </a:txBody>
                  <a:tcPr marL="45720" marR="45720"/>
                </a:tc>
                <a:tc>
                  <a:txBody>
                    <a:bodyPr/>
                    <a:lstStyle/>
                    <a:p>
                      <a:r>
                        <a:rPr lang="en-US" sz="1200" b="0" i="0" dirty="0" smtClean="0">
                          <a:solidFill>
                            <a:srgbClr val="FF0000"/>
                          </a:solidFill>
                        </a:rPr>
                        <a:t>0</a:t>
                      </a:r>
                      <a:endParaRPr lang="en-US" sz="1200" b="0" i="0" dirty="0">
                        <a:solidFill>
                          <a:srgbClr val="FF0000"/>
                        </a:solidFill>
                      </a:endParaRPr>
                    </a:p>
                  </a:txBody>
                  <a:tcPr marL="45720" marR="45720"/>
                </a:tc>
                <a:tc>
                  <a:txBody>
                    <a:bodyPr/>
                    <a:lstStyle/>
                    <a:p>
                      <a:r>
                        <a:rPr lang="en-US" sz="1200" b="0" i="0" dirty="0" smtClean="0">
                          <a:solidFill>
                            <a:srgbClr val="FF0000"/>
                          </a:solidFill>
                        </a:rPr>
                        <a:t>0</a:t>
                      </a:r>
                      <a:endParaRPr lang="en-US" sz="1200" b="0" i="0" dirty="0">
                        <a:solidFill>
                          <a:srgbClr val="FF0000"/>
                        </a:solidFill>
                      </a:endParaRPr>
                    </a:p>
                  </a:txBody>
                  <a:tcPr marL="45720" marR="45720"/>
                </a:tc>
              </a:tr>
              <a:tr h="258184">
                <a:tc>
                  <a:txBody>
                    <a:bodyPr/>
                    <a:lstStyle/>
                    <a:p>
                      <a:r>
                        <a:rPr lang="en-US" sz="1200" b="0" i="0" dirty="0" smtClean="0"/>
                        <a:t>EX.</a:t>
                      </a:r>
                      <a:r>
                        <a:rPr lang="en-US" sz="1200" b="0" i="0" baseline="0" dirty="0" smtClean="0"/>
                        <a:t> 2</a:t>
                      </a:r>
                      <a:endParaRPr lang="en-US" sz="1200" b="0" i="0" dirty="0"/>
                    </a:p>
                  </a:txBody>
                  <a:tcPr marL="45720" marR="45720"/>
                </a:tc>
                <a:tc>
                  <a:txBody>
                    <a:bodyPr/>
                    <a:lstStyle/>
                    <a:p>
                      <a:r>
                        <a:rPr lang="en-US" sz="1200" b="0" i="0" dirty="0" smtClean="0"/>
                        <a:t>21</a:t>
                      </a:r>
                      <a:endParaRPr lang="en-US" sz="1200" b="0" i="0" dirty="0"/>
                    </a:p>
                  </a:txBody>
                  <a:tcPr marL="45720" marR="45720"/>
                </a:tc>
                <a:tc>
                  <a:txBody>
                    <a:bodyPr/>
                    <a:lstStyle/>
                    <a:p>
                      <a:r>
                        <a:rPr lang="en-US" sz="1200" b="0" i="0" dirty="0" smtClean="0">
                          <a:solidFill>
                            <a:schemeClr val="tx1"/>
                          </a:solidFill>
                        </a:rPr>
                        <a:t>20</a:t>
                      </a:r>
                      <a:endParaRPr lang="en-US" sz="1200" b="0" i="0" dirty="0">
                        <a:solidFill>
                          <a:schemeClr val="tx1"/>
                        </a:solidFill>
                      </a:endParaRPr>
                    </a:p>
                  </a:txBody>
                  <a:tcPr marL="45720" marR="45720"/>
                </a:tc>
                <a:tc>
                  <a:txBody>
                    <a:bodyPr/>
                    <a:lstStyle/>
                    <a:p>
                      <a:r>
                        <a:rPr lang="en-US" sz="1200" b="0" i="0" dirty="0" smtClean="0">
                          <a:solidFill>
                            <a:srgbClr val="FF0000"/>
                          </a:solidFill>
                        </a:rPr>
                        <a:t>1</a:t>
                      </a:r>
                      <a:endParaRPr lang="en-US" sz="1200" b="0" i="0" dirty="0">
                        <a:solidFill>
                          <a:srgbClr val="FF0000"/>
                        </a:solidFill>
                      </a:endParaRPr>
                    </a:p>
                  </a:txBody>
                  <a:tcPr marL="45720" marR="45720"/>
                </a:tc>
                <a:tc>
                  <a:txBody>
                    <a:bodyPr/>
                    <a:lstStyle/>
                    <a:p>
                      <a:r>
                        <a:rPr lang="en-US" sz="1200" b="0" i="0" dirty="0" smtClean="0"/>
                        <a:t>0</a:t>
                      </a:r>
                      <a:endParaRPr lang="en-US" sz="1200" b="0" i="0" dirty="0"/>
                    </a:p>
                  </a:txBody>
                  <a:tcPr marL="45720" marR="45720"/>
                </a:tc>
                <a:tc>
                  <a:txBody>
                    <a:bodyPr/>
                    <a:lstStyle/>
                    <a:p>
                      <a:r>
                        <a:rPr lang="en-US" sz="1200" b="0" i="0" dirty="0" smtClean="0"/>
                        <a:t>60</a:t>
                      </a:r>
                      <a:endParaRPr lang="en-US" sz="1200" b="0" i="0" dirty="0"/>
                    </a:p>
                  </a:txBody>
                  <a:tcPr marL="45720" marR="45720"/>
                </a:tc>
                <a:tc>
                  <a:txBody>
                    <a:bodyPr/>
                    <a:lstStyle/>
                    <a:p>
                      <a:r>
                        <a:rPr lang="en-US" sz="1200" b="0" i="0" dirty="0" smtClean="0"/>
                        <a:t>20</a:t>
                      </a:r>
                      <a:endParaRPr lang="en-US" sz="1200" b="0" i="0" dirty="0"/>
                    </a:p>
                  </a:txBody>
                  <a:tcPr marL="45720" marR="45720"/>
                </a:tc>
                <a:tc>
                  <a:txBody>
                    <a:bodyPr/>
                    <a:lstStyle/>
                    <a:p>
                      <a:r>
                        <a:rPr lang="en-US" sz="1200" b="0" i="0" dirty="0" smtClean="0"/>
                        <a:t>10</a:t>
                      </a:r>
                      <a:endParaRPr lang="en-US" sz="1200" b="0" i="0" dirty="0"/>
                    </a:p>
                  </a:txBody>
                  <a:tcPr marL="45720" marR="45720"/>
                </a:tc>
                <a:tc>
                  <a:txBody>
                    <a:bodyPr/>
                    <a:lstStyle/>
                    <a:p>
                      <a:r>
                        <a:rPr lang="en-US" sz="1200" b="0" i="0" dirty="0" smtClean="0"/>
                        <a:t>30</a:t>
                      </a:r>
                      <a:endParaRPr lang="en-US" sz="1200" b="0" i="0" dirty="0"/>
                    </a:p>
                  </a:txBody>
                  <a:tcPr marL="45720" marR="45720"/>
                </a:tc>
              </a:tr>
            </a:tbl>
          </a:graphicData>
        </a:graphic>
      </p:graphicFrame>
    </p:spTree>
    <p:extLst>
      <p:ext uri="{BB962C8B-B14F-4D97-AF65-F5344CB8AC3E}">
        <p14:creationId xmlns:p14="http://schemas.microsoft.com/office/powerpoint/2010/main" val="1830699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2" name="Straight Arrow Connector 141"/>
          <p:cNvCxnSpPr/>
          <p:nvPr/>
        </p:nvCxnSpPr>
        <p:spPr>
          <a:xfrm flipV="1">
            <a:off x="6397383" y="2403961"/>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5472100" y="2411126"/>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4619708" y="2411126"/>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3687097" y="2409458"/>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2794132" y="2396314"/>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1885011" y="2391269"/>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618294" y="3833240"/>
            <a:ext cx="1716723" cy="400110"/>
          </a:xfrm>
          <a:prstGeom prst="rect">
            <a:avLst/>
          </a:prstGeom>
          <a:solidFill>
            <a:schemeClr val="bg2"/>
          </a:solidFill>
          <a:ln>
            <a:solidFill>
              <a:schemeClr val="accent1">
                <a:shade val="95000"/>
                <a:satMod val="105000"/>
              </a:schemeClr>
            </a:solidFill>
          </a:ln>
        </p:spPr>
        <p:txBody>
          <a:bodyPr wrap="square" rtlCol="0">
            <a:spAutoFit/>
          </a:bodyPr>
          <a:lstStyle/>
          <a:p>
            <a:r>
              <a:rPr lang="en-US" sz="1000" dirty="0" smtClean="0"/>
              <a:t>Validated ECRS Self </a:t>
            </a:r>
            <a:r>
              <a:rPr lang="en-US" sz="1000" dirty="0" err="1" smtClean="0"/>
              <a:t>Prov</a:t>
            </a:r>
            <a:r>
              <a:rPr lang="en-US" sz="1000" dirty="0" smtClean="0"/>
              <a:t> = Tel. ECRS Self </a:t>
            </a:r>
            <a:r>
              <a:rPr lang="en-US" sz="1000" dirty="0" err="1" smtClean="0"/>
              <a:t>Prov</a:t>
            </a:r>
            <a:endParaRPr lang="en-US" sz="1000" dirty="0"/>
          </a:p>
        </p:txBody>
      </p:sp>
      <p:cxnSp>
        <p:nvCxnSpPr>
          <p:cNvPr id="11" name="Straight Arrow Connector 10"/>
          <p:cNvCxnSpPr/>
          <p:nvPr/>
        </p:nvCxnSpPr>
        <p:spPr>
          <a:xfrm>
            <a:off x="1034437" y="6011996"/>
            <a:ext cx="72008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p:sp>
        <p:nvSpPr>
          <p:cNvPr id="3" name="Content Placeholder 2"/>
          <p:cNvSpPr>
            <a:spLocks noGrp="1"/>
          </p:cNvSpPr>
          <p:nvPr>
            <p:ph idx="1"/>
          </p:nvPr>
        </p:nvSpPr>
        <p:spPr>
          <a:xfrm>
            <a:off x="381000" y="872715"/>
            <a:ext cx="8534400" cy="1047917"/>
          </a:xfrm>
        </p:spPr>
        <p:txBody>
          <a:bodyPr/>
          <a:lstStyle/>
          <a:p>
            <a:r>
              <a:rPr lang="en-US" sz="1600" u="sng" dirty="0" smtClean="0">
                <a:latin typeface="+mn-lt"/>
              </a:rPr>
              <a:t>UFR Load Resource - </a:t>
            </a:r>
            <a:r>
              <a:rPr lang="en-US" sz="1600" b="1" u="sng" dirty="0" smtClean="0">
                <a:latin typeface="+mn-lt"/>
              </a:rPr>
              <a:t>no deployment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dirty="0"/>
          </a:p>
        </p:txBody>
      </p:sp>
      <p:cxnSp>
        <p:nvCxnSpPr>
          <p:cNvPr id="12" name="Straight Arrow Connector 11"/>
          <p:cNvCxnSpPr/>
          <p:nvPr/>
        </p:nvCxnSpPr>
        <p:spPr>
          <a:xfrm flipV="1">
            <a:off x="1034437" y="2411596"/>
            <a:ext cx="0" cy="3600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93199" y="6084004"/>
            <a:ext cx="684076" cy="369332"/>
          </a:xfrm>
          <a:prstGeom prst="rect">
            <a:avLst/>
          </a:prstGeom>
          <a:noFill/>
        </p:spPr>
        <p:txBody>
          <a:bodyPr wrap="square" rtlCol="0">
            <a:spAutoFit/>
          </a:bodyPr>
          <a:lstStyle/>
          <a:p>
            <a:r>
              <a:rPr lang="en-US" dirty="0" smtClean="0"/>
              <a:t>Time</a:t>
            </a:r>
            <a:endParaRPr lang="en-US" dirty="0"/>
          </a:p>
        </p:txBody>
      </p:sp>
      <p:sp>
        <p:nvSpPr>
          <p:cNvPr id="15" name="TextBox 14"/>
          <p:cNvSpPr txBox="1"/>
          <p:nvPr/>
        </p:nvSpPr>
        <p:spPr>
          <a:xfrm>
            <a:off x="782409" y="6016180"/>
            <a:ext cx="684076" cy="276999"/>
          </a:xfrm>
          <a:prstGeom prst="rect">
            <a:avLst/>
          </a:prstGeom>
          <a:noFill/>
        </p:spPr>
        <p:txBody>
          <a:bodyPr wrap="square" rtlCol="0">
            <a:spAutoFit/>
          </a:bodyPr>
          <a:lstStyle/>
          <a:p>
            <a:r>
              <a:rPr lang="en-US" sz="1200" dirty="0" smtClean="0"/>
              <a:t>RTC 0</a:t>
            </a:r>
            <a:endParaRPr lang="en-US" sz="1200" dirty="0"/>
          </a:p>
        </p:txBody>
      </p:sp>
      <p:sp>
        <p:nvSpPr>
          <p:cNvPr id="16" name="TextBox 15"/>
          <p:cNvSpPr txBox="1"/>
          <p:nvPr/>
        </p:nvSpPr>
        <p:spPr>
          <a:xfrm>
            <a:off x="1606429" y="6014910"/>
            <a:ext cx="684076" cy="276999"/>
          </a:xfrm>
          <a:prstGeom prst="rect">
            <a:avLst/>
          </a:prstGeom>
          <a:noFill/>
        </p:spPr>
        <p:txBody>
          <a:bodyPr wrap="square" rtlCol="0">
            <a:spAutoFit/>
          </a:bodyPr>
          <a:lstStyle/>
          <a:p>
            <a:r>
              <a:rPr lang="en-US" sz="1200" dirty="0" smtClean="0"/>
              <a:t>RTC 5</a:t>
            </a:r>
            <a:endParaRPr lang="en-US" sz="1200" dirty="0"/>
          </a:p>
        </p:txBody>
      </p:sp>
      <p:sp>
        <p:nvSpPr>
          <p:cNvPr id="17" name="TextBox 16"/>
          <p:cNvSpPr txBox="1"/>
          <p:nvPr/>
        </p:nvSpPr>
        <p:spPr>
          <a:xfrm>
            <a:off x="2538460" y="6011526"/>
            <a:ext cx="718700" cy="276999"/>
          </a:xfrm>
          <a:prstGeom prst="rect">
            <a:avLst/>
          </a:prstGeom>
          <a:noFill/>
        </p:spPr>
        <p:txBody>
          <a:bodyPr wrap="square" rtlCol="0">
            <a:spAutoFit/>
          </a:bodyPr>
          <a:lstStyle/>
          <a:p>
            <a:r>
              <a:rPr lang="en-US" sz="1200" dirty="0" smtClean="0"/>
              <a:t>RTC 10</a:t>
            </a:r>
            <a:endParaRPr lang="en-US" sz="1200" dirty="0"/>
          </a:p>
        </p:txBody>
      </p:sp>
      <p:sp>
        <p:nvSpPr>
          <p:cNvPr id="18" name="TextBox 17"/>
          <p:cNvSpPr txBox="1"/>
          <p:nvPr/>
        </p:nvSpPr>
        <p:spPr>
          <a:xfrm>
            <a:off x="3437747" y="6009083"/>
            <a:ext cx="773187" cy="276999"/>
          </a:xfrm>
          <a:prstGeom prst="rect">
            <a:avLst/>
          </a:prstGeom>
          <a:noFill/>
        </p:spPr>
        <p:txBody>
          <a:bodyPr wrap="square" rtlCol="0">
            <a:spAutoFit/>
          </a:bodyPr>
          <a:lstStyle/>
          <a:p>
            <a:r>
              <a:rPr lang="en-US" sz="1200" dirty="0" smtClean="0"/>
              <a:t>RTC 15</a:t>
            </a:r>
            <a:endParaRPr lang="en-US" sz="1200" dirty="0"/>
          </a:p>
        </p:txBody>
      </p:sp>
      <p:sp>
        <p:nvSpPr>
          <p:cNvPr id="19" name="TextBox 18"/>
          <p:cNvSpPr txBox="1"/>
          <p:nvPr/>
        </p:nvSpPr>
        <p:spPr>
          <a:xfrm>
            <a:off x="4337036" y="6004361"/>
            <a:ext cx="729848" cy="276999"/>
          </a:xfrm>
          <a:prstGeom prst="rect">
            <a:avLst/>
          </a:prstGeom>
          <a:noFill/>
        </p:spPr>
        <p:txBody>
          <a:bodyPr wrap="square" rtlCol="0">
            <a:spAutoFit/>
          </a:bodyPr>
          <a:lstStyle/>
          <a:p>
            <a:r>
              <a:rPr lang="en-US" sz="1200" dirty="0" smtClean="0"/>
              <a:t>RTC 20</a:t>
            </a:r>
            <a:endParaRPr lang="en-US" sz="1200" dirty="0"/>
          </a:p>
        </p:txBody>
      </p:sp>
      <p:sp>
        <p:nvSpPr>
          <p:cNvPr id="20" name="TextBox 19"/>
          <p:cNvSpPr txBox="1"/>
          <p:nvPr/>
        </p:nvSpPr>
        <p:spPr>
          <a:xfrm>
            <a:off x="5212038" y="5991671"/>
            <a:ext cx="831028" cy="276999"/>
          </a:xfrm>
          <a:prstGeom prst="rect">
            <a:avLst/>
          </a:prstGeom>
          <a:noFill/>
        </p:spPr>
        <p:txBody>
          <a:bodyPr wrap="square" rtlCol="0">
            <a:spAutoFit/>
          </a:bodyPr>
          <a:lstStyle/>
          <a:p>
            <a:r>
              <a:rPr lang="en-US" sz="1200" dirty="0" smtClean="0"/>
              <a:t>RTC 25</a:t>
            </a:r>
            <a:endParaRPr lang="en-US" sz="1200" dirty="0"/>
          </a:p>
        </p:txBody>
      </p:sp>
      <p:sp>
        <p:nvSpPr>
          <p:cNvPr id="21" name="TextBox 20"/>
          <p:cNvSpPr txBox="1"/>
          <p:nvPr/>
        </p:nvSpPr>
        <p:spPr>
          <a:xfrm>
            <a:off x="6146760" y="5991670"/>
            <a:ext cx="828336" cy="276999"/>
          </a:xfrm>
          <a:prstGeom prst="rect">
            <a:avLst/>
          </a:prstGeom>
          <a:noFill/>
        </p:spPr>
        <p:txBody>
          <a:bodyPr wrap="square" rtlCol="0">
            <a:spAutoFit/>
          </a:bodyPr>
          <a:lstStyle/>
          <a:p>
            <a:r>
              <a:rPr lang="en-US" sz="1200" dirty="0" smtClean="0"/>
              <a:t>RTC 30</a:t>
            </a:r>
            <a:endParaRPr lang="en-US" sz="1200" dirty="0"/>
          </a:p>
        </p:txBody>
      </p:sp>
      <p:cxnSp>
        <p:nvCxnSpPr>
          <p:cNvPr id="24" name="Straight Connector 23"/>
          <p:cNvCxnSpPr/>
          <p:nvPr/>
        </p:nvCxnSpPr>
        <p:spPr>
          <a:xfrm>
            <a:off x="1034437" y="3059668"/>
            <a:ext cx="7200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7670" y="2927005"/>
            <a:ext cx="569477" cy="276999"/>
          </a:xfrm>
          <a:prstGeom prst="rect">
            <a:avLst/>
          </a:prstGeom>
          <a:noFill/>
        </p:spPr>
        <p:txBody>
          <a:bodyPr wrap="square" rtlCol="0">
            <a:spAutoFit/>
          </a:bodyPr>
          <a:lstStyle/>
          <a:p>
            <a:r>
              <a:rPr lang="en-US" sz="1200" dirty="0" smtClean="0"/>
              <a:t>MPC</a:t>
            </a:r>
            <a:endParaRPr lang="en-US" sz="1200" dirty="0"/>
          </a:p>
        </p:txBody>
      </p:sp>
      <p:cxnSp>
        <p:nvCxnSpPr>
          <p:cNvPr id="26" name="Straight Connector 25"/>
          <p:cNvCxnSpPr/>
          <p:nvPr/>
        </p:nvCxnSpPr>
        <p:spPr>
          <a:xfrm>
            <a:off x="1034437" y="5733256"/>
            <a:ext cx="7200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6017" y="5594874"/>
            <a:ext cx="518419" cy="276999"/>
          </a:xfrm>
          <a:prstGeom prst="rect">
            <a:avLst/>
          </a:prstGeom>
          <a:noFill/>
        </p:spPr>
        <p:txBody>
          <a:bodyPr wrap="square" rtlCol="0">
            <a:spAutoFit/>
          </a:bodyPr>
          <a:lstStyle/>
          <a:p>
            <a:r>
              <a:rPr lang="en-US" sz="1200" dirty="0" smtClean="0"/>
              <a:t>LPC</a:t>
            </a:r>
            <a:endParaRPr lang="en-US" sz="1200" dirty="0"/>
          </a:p>
        </p:txBody>
      </p:sp>
      <p:sp>
        <p:nvSpPr>
          <p:cNvPr id="40" name="TextBox 39"/>
          <p:cNvSpPr txBox="1"/>
          <p:nvPr/>
        </p:nvSpPr>
        <p:spPr>
          <a:xfrm>
            <a:off x="6676637" y="3119769"/>
            <a:ext cx="492443" cy="276999"/>
          </a:xfrm>
          <a:prstGeom prst="rect">
            <a:avLst/>
          </a:prstGeom>
          <a:noFill/>
        </p:spPr>
        <p:txBody>
          <a:bodyPr wrap="none" rtlCol="0">
            <a:spAutoFit/>
          </a:bodyPr>
          <a:lstStyle/>
          <a:p>
            <a:r>
              <a:rPr lang="en-US" sz="1200" dirty="0" smtClean="0"/>
              <a:t>NPF</a:t>
            </a:r>
            <a:endParaRPr lang="en-US" sz="1200" dirty="0"/>
          </a:p>
        </p:txBody>
      </p:sp>
      <p:cxnSp>
        <p:nvCxnSpPr>
          <p:cNvPr id="42" name="Straight Arrow Connector 41"/>
          <p:cNvCxnSpPr/>
          <p:nvPr/>
        </p:nvCxnSpPr>
        <p:spPr>
          <a:xfrm>
            <a:off x="4026329" y="3381341"/>
            <a:ext cx="545671" cy="88172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69" idx="58"/>
          </p:cNvCxnSpPr>
          <p:nvPr/>
        </p:nvCxnSpPr>
        <p:spPr>
          <a:xfrm flipH="1">
            <a:off x="3687097" y="3259872"/>
            <a:ext cx="452280" cy="59683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69" idx="97"/>
          </p:cNvCxnSpPr>
          <p:nvPr/>
        </p:nvCxnSpPr>
        <p:spPr>
          <a:xfrm>
            <a:off x="4035743" y="3390980"/>
            <a:ext cx="1487528" cy="79018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82" idx="0"/>
            <a:endCxn id="69" idx="83"/>
          </p:cNvCxnSpPr>
          <p:nvPr/>
        </p:nvCxnSpPr>
        <p:spPr>
          <a:xfrm flipH="1" flipV="1">
            <a:off x="4542503" y="4446639"/>
            <a:ext cx="810117" cy="21257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366211" y="4324164"/>
            <a:ext cx="115592" cy="31853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450257" y="4334021"/>
            <a:ext cx="1206526" cy="74924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34437" y="4287549"/>
            <a:ext cx="71363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347985" y="4281880"/>
            <a:ext cx="0" cy="14299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840252" y="4710221"/>
            <a:ext cx="1307788" cy="246221"/>
          </a:xfrm>
          <a:prstGeom prst="rect">
            <a:avLst/>
          </a:prstGeom>
          <a:solidFill>
            <a:schemeClr val="bg2"/>
          </a:solidFill>
          <a:ln>
            <a:solidFill>
              <a:schemeClr val="accent1">
                <a:shade val="95000"/>
                <a:satMod val="105000"/>
              </a:schemeClr>
            </a:solidFill>
          </a:ln>
        </p:spPr>
        <p:txBody>
          <a:bodyPr wrap="square" rtlCol="0">
            <a:spAutoFit/>
          </a:bodyPr>
          <a:lstStyle/>
          <a:p>
            <a:r>
              <a:rPr lang="en-US" sz="1000" dirty="0" smtClean="0"/>
              <a:t>Tel. RRS Self </a:t>
            </a:r>
            <a:r>
              <a:rPr lang="en-US" sz="1000" dirty="0" err="1" smtClean="0"/>
              <a:t>Prov</a:t>
            </a:r>
            <a:endParaRPr lang="en-US" sz="1000" dirty="0"/>
          </a:p>
        </p:txBody>
      </p:sp>
      <p:cxnSp>
        <p:nvCxnSpPr>
          <p:cNvPr id="66" name="Straight Arrow Connector 65"/>
          <p:cNvCxnSpPr/>
          <p:nvPr/>
        </p:nvCxnSpPr>
        <p:spPr>
          <a:xfrm>
            <a:off x="7344308" y="3465004"/>
            <a:ext cx="0" cy="8071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751701" y="3686835"/>
            <a:ext cx="1335704" cy="246221"/>
          </a:xfrm>
          <a:prstGeom prst="rect">
            <a:avLst/>
          </a:prstGeom>
          <a:solidFill>
            <a:schemeClr val="bg2"/>
          </a:solidFill>
          <a:ln>
            <a:solidFill>
              <a:schemeClr val="accent1">
                <a:shade val="95000"/>
                <a:satMod val="105000"/>
              </a:schemeClr>
            </a:solidFill>
          </a:ln>
        </p:spPr>
        <p:txBody>
          <a:bodyPr wrap="square" rtlCol="0">
            <a:spAutoFit/>
          </a:bodyPr>
          <a:lstStyle/>
          <a:p>
            <a:r>
              <a:rPr lang="en-US" sz="1000" dirty="0" smtClean="0"/>
              <a:t>Tel. ECRS Self </a:t>
            </a:r>
            <a:r>
              <a:rPr lang="en-US" sz="1000" dirty="0" err="1" smtClean="0"/>
              <a:t>Prov</a:t>
            </a:r>
            <a:endParaRPr lang="en-US" sz="1000" dirty="0"/>
          </a:p>
        </p:txBody>
      </p:sp>
      <p:cxnSp>
        <p:nvCxnSpPr>
          <p:cNvPr id="68" name="Straight Connector 67"/>
          <p:cNvCxnSpPr/>
          <p:nvPr/>
        </p:nvCxnSpPr>
        <p:spPr>
          <a:xfrm>
            <a:off x="1028860" y="3471512"/>
            <a:ext cx="71363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Freeform 68"/>
          <p:cNvSpPr/>
          <p:nvPr/>
        </p:nvSpPr>
        <p:spPr>
          <a:xfrm>
            <a:off x="1039761" y="3168409"/>
            <a:ext cx="5737123" cy="1300352"/>
          </a:xfrm>
          <a:custGeom>
            <a:avLst/>
            <a:gdLst>
              <a:gd name="connsiteX0" fmla="*/ 0 w 5737123"/>
              <a:gd name="connsiteY0" fmla="*/ 9868 h 1300352"/>
              <a:gd name="connsiteX1" fmla="*/ 162233 w 5737123"/>
              <a:gd name="connsiteY1" fmla="*/ 17243 h 1300352"/>
              <a:gd name="connsiteX2" fmla="*/ 184355 w 5737123"/>
              <a:gd name="connsiteY2" fmla="*/ 31991 h 1300352"/>
              <a:gd name="connsiteX3" fmla="*/ 191729 w 5737123"/>
              <a:gd name="connsiteY3" fmla="*/ 54114 h 1300352"/>
              <a:gd name="connsiteX4" fmla="*/ 287594 w 5737123"/>
              <a:gd name="connsiteY4" fmla="*/ 54114 h 1300352"/>
              <a:gd name="connsiteX5" fmla="*/ 368710 w 5737123"/>
              <a:gd name="connsiteY5" fmla="*/ 39365 h 1300352"/>
              <a:gd name="connsiteX6" fmla="*/ 420329 w 5737123"/>
              <a:gd name="connsiteY6" fmla="*/ 31991 h 1300352"/>
              <a:gd name="connsiteX7" fmla="*/ 442452 w 5737123"/>
              <a:gd name="connsiteY7" fmla="*/ 24617 h 1300352"/>
              <a:gd name="connsiteX8" fmla="*/ 479323 w 5737123"/>
              <a:gd name="connsiteY8" fmla="*/ 61488 h 1300352"/>
              <a:gd name="connsiteX9" fmla="*/ 501445 w 5737123"/>
              <a:gd name="connsiteY9" fmla="*/ 76236 h 1300352"/>
              <a:gd name="connsiteX10" fmla="*/ 560439 w 5737123"/>
              <a:gd name="connsiteY10" fmla="*/ 68862 h 1300352"/>
              <a:gd name="connsiteX11" fmla="*/ 604684 w 5737123"/>
              <a:gd name="connsiteY11" fmla="*/ 54114 h 1300352"/>
              <a:gd name="connsiteX12" fmla="*/ 626807 w 5737123"/>
              <a:gd name="connsiteY12" fmla="*/ 46739 h 1300352"/>
              <a:gd name="connsiteX13" fmla="*/ 648929 w 5737123"/>
              <a:gd name="connsiteY13" fmla="*/ 31991 h 1300352"/>
              <a:gd name="connsiteX14" fmla="*/ 693174 w 5737123"/>
              <a:gd name="connsiteY14" fmla="*/ 39365 h 1300352"/>
              <a:gd name="connsiteX15" fmla="*/ 715297 w 5737123"/>
              <a:gd name="connsiteY15" fmla="*/ 46739 h 1300352"/>
              <a:gd name="connsiteX16" fmla="*/ 744794 w 5737123"/>
              <a:gd name="connsiteY16" fmla="*/ 54114 h 1300352"/>
              <a:gd name="connsiteX17" fmla="*/ 796413 w 5737123"/>
              <a:gd name="connsiteY17" fmla="*/ 61488 h 1300352"/>
              <a:gd name="connsiteX18" fmla="*/ 840658 w 5737123"/>
              <a:gd name="connsiteY18" fmla="*/ 46739 h 1300352"/>
              <a:gd name="connsiteX19" fmla="*/ 921774 w 5737123"/>
              <a:gd name="connsiteY19" fmla="*/ 54114 h 1300352"/>
              <a:gd name="connsiteX20" fmla="*/ 966020 w 5737123"/>
              <a:gd name="connsiteY20" fmla="*/ 83610 h 1300352"/>
              <a:gd name="connsiteX21" fmla="*/ 1025013 w 5737123"/>
              <a:gd name="connsiteY21" fmla="*/ 76236 h 1300352"/>
              <a:gd name="connsiteX22" fmla="*/ 1076633 w 5737123"/>
              <a:gd name="connsiteY22" fmla="*/ 61488 h 1300352"/>
              <a:gd name="connsiteX23" fmla="*/ 1224116 w 5737123"/>
              <a:gd name="connsiteY23" fmla="*/ 68862 h 1300352"/>
              <a:gd name="connsiteX24" fmla="*/ 1253613 w 5737123"/>
              <a:gd name="connsiteY24" fmla="*/ 76236 h 1300352"/>
              <a:gd name="connsiteX25" fmla="*/ 1268362 w 5737123"/>
              <a:gd name="connsiteY25" fmla="*/ 90985 h 1300352"/>
              <a:gd name="connsiteX26" fmla="*/ 1349478 w 5737123"/>
              <a:gd name="connsiteY26" fmla="*/ 98359 h 1300352"/>
              <a:gd name="connsiteX27" fmla="*/ 1423220 w 5737123"/>
              <a:gd name="connsiteY27" fmla="*/ 113107 h 1300352"/>
              <a:gd name="connsiteX28" fmla="*/ 1460091 w 5737123"/>
              <a:gd name="connsiteY28" fmla="*/ 105733 h 1300352"/>
              <a:gd name="connsiteX29" fmla="*/ 1482213 w 5737123"/>
              <a:gd name="connsiteY29" fmla="*/ 98359 h 1300352"/>
              <a:gd name="connsiteX30" fmla="*/ 1607574 w 5737123"/>
              <a:gd name="connsiteY30" fmla="*/ 83610 h 1300352"/>
              <a:gd name="connsiteX31" fmla="*/ 1666568 w 5737123"/>
              <a:gd name="connsiteY31" fmla="*/ 61488 h 1300352"/>
              <a:gd name="connsiteX32" fmla="*/ 1688691 w 5737123"/>
              <a:gd name="connsiteY32" fmla="*/ 46739 h 1300352"/>
              <a:gd name="connsiteX33" fmla="*/ 1710813 w 5737123"/>
              <a:gd name="connsiteY33" fmla="*/ 39365 h 1300352"/>
              <a:gd name="connsiteX34" fmla="*/ 1725562 w 5737123"/>
              <a:gd name="connsiteY34" fmla="*/ 24617 h 1300352"/>
              <a:gd name="connsiteX35" fmla="*/ 1777181 w 5737123"/>
              <a:gd name="connsiteY35" fmla="*/ 39365 h 1300352"/>
              <a:gd name="connsiteX36" fmla="*/ 1799304 w 5737123"/>
              <a:gd name="connsiteY36" fmla="*/ 54114 h 1300352"/>
              <a:gd name="connsiteX37" fmla="*/ 1865671 w 5737123"/>
              <a:gd name="connsiteY37" fmla="*/ 90985 h 1300352"/>
              <a:gd name="connsiteX38" fmla="*/ 1895168 w 5737123"/>
              <a:gd name="connsiteY38" fmla="*/ 127856 h 1300352"/>
              <a:gd name="connsiteX39" fmla="*/ 1939413 w 5737123"/>
              <a:gd name="connsiteY39" fmla="*/ 164726 h 1300352"/>
              <a:gd name="connsiteX40" fmla="*/ 1976284 w 5737123"/>
              <a:gd name="connsiteY40" fmla="*/ 186849 h 1300352"/>
              <a:gd name="connsiteX41" fmla="*/ 2057400 w 5737123"/>
              <a:gd name="connsiteY41" fmla="*/ 208972 h 1300352"/>
              <a:gd name="connsiteX42" fmla="*/ 2072149 w 5737123"/>
              <a:gd name="connsiteY42" fmla="*/ 223720 h 1300352"/>
              <a:gd name="connsiteX43" fmla="*/ 2094271 w 5737123"/>
              <a:gd name="connsiteY43" fmla="*/ 231094 h 1300352"/>
              <a:gd name="connsiteX44" fmla="*/ 2109020 w 5737123"/>
              <a:gd name="connsiteY44" fmla="*/ 297462 h 1300352"/>
              <a:gd name="connsiteX45" fmla="*/ 2131142 w 5737123"/>
              <a:gd name="connsiteY45" fmla="*/ 319585 h 1300352"/>
              <a:gd name="connsiteX46" fmla="*/ 2145891 w 5737123"/>
              <a:gd name="connsiteY46" fmla="*/ 341707 h 1300352"/>
              <a:gd name="connsiteX47" fmla="*/ 2168013 w 5737123"/>
              <a:gd name="connsiteY47" fmla="*/ 408075 h 1300352"/>
              <a:gd name="connsiteX48" fmla="*/ 2175387 w 5737123"/>
              <a:gd name="connsiteY48" fmla="*/ 430197 h 1300352"/>
              <a:gd name="connsiteX49" fmla="*/ 2256504 w 5737123"/>
              <a:gd name="connsiteY49" fmla="*/ 452320 h 1300352"/>
              <a:gd name="connsiteX50" fmla="*/ 2286000 w 5737123"/>
              <a:gd name="connsiteY50" fmla="*/ 467068 h 1300352"/>
              <a:gd name="connsiteX51" fmla="*/ 2308123 w 5737123"/>
              <a:gd name="connsiteY51" fmla="*/ 474443 h 1300352"/>
              <a:gd name="connsiteX52" fmla="*/ 2352368 w 5737123"/>
              <a:gd name="connsiteY52" fmla="*/ 503939 h 1300352"/>
              <a:gd name="connsiteX53" fmla="*/ 2374491 w 5737123"/>
              <a:gd name="connsiteY53" fmla="*/ 555559 h 1300352"/>
              <a:gd name="connsiteX54" fmla="*/ 2381865 w 5737123"/>
              <a:gd name="connsiteY54" fmla="*/ 577681 h 1300352"/>
              <a:gd name="connsiteX55" fmla="*/ 2426110 w 5737123"/>
              <a:gd name="connsiteY55" fmla="*/ 585056 h 1300352"/>
              <a:gd name="connsiteX56" fmla="*/ 2448233 w 5737123"/>
              <a:gd name="connsiteY56" fmla="*/ 607178 h 1300352"/>
              <a:gd name="connsiteX57" fmla="*/ 2595716 w 5737123"/>
              <a:gd name="connsiteY57" fmla="*/ 658797 h 1300352"/>
              <a:gd name="connsiteX58" fmla="*/ 2647336 w 5737123"/>
              <a:gd name="connsiteY58" fmla="*/ 688294 h 1300352"/>
              <a:gd name="connsiteX59" fmla="*/ 2728452 w 5737123"/>
              <a:gd name="connsiteY59" fmla="*/ 703043 h 1300352"/>
              <a:gd name="connsiteX60" fmla="*/ 2757949 w 5737123"/>
              <a:gd name="connsiteY60" fmla="*/ 710417 h 1300352"/>
              <a:gd name="connsiteX61" fmla="*/ 2802194 w 5737123"/>
              <a:gd name="connsiteY61" fmla="*/ 725165 h 1300352"/>
              <a:gd name="connsiteX62" fmla="*/ 2816942 w 5737123"/>
              <a:gd name="connsiteY62" fmla="*/ 739914 h 1300352"/>
              <a:gd name="connsiteX63" fmla="*/ 2861187 w 5737123"/>
              <a:gd name="connsiteY63" fmla="*/ 747288 h 1300352"/>
              <a:gd name="connsiteX64" fmla="*/ 2898058 w 5737123"/>
              <a:gd name="connsiteY64" fmla="*/ 754662 h 1300352"/>
              <a:gd name="connsiteX65" fmla="*/ 3008671 w 5737123"/>
              <a:gd name="connsiteY65" fmla="*/ 806281 h 1300352"/>
              <a:gd name="connsiteX66" fmla="*/ 3030794 w 5737123"/>
              <a:gd name="connsiteY66" fmla="*/ 813656 h 1300352"/>
              <a:gd name="connsiteX67" fmla="*/ 3052916 w 5737123"/>
              <a:gd name="connsiteY67" fmla="*/ 857901 h 1300352"/>
              <a:gd name="connsiteX68" fmla="*/ 3067665 w 5737123"/>
              <a:gd name="connsiteY68" fmla="*/ 872649 h 1300352"/>
              <a:gd name="connsiteX69" fmla="*/ 3089787 w 5737123"/>
              <a:gd name="connsiteY69" fmla="*/ 924268 h 1300352"/>
              <a:gd name="connsiteX70" fmla="*/ 3104536 w 5737123"/>
              <a:gd name="connsiteY70" fmla="*/ 946391 h 1300352"/>
              <a:gd name="connsiteX71" fmla="*/ 3163529 w 5737123"/>
              <a:gd name="connsiteY71" fmla="*/ 961139 h 1300352"/>
              <a:gd name="connsiteX72" fmla="*/ 3193026 w 5737123"/>
              <a:gd name="connsiteY72" fmla="*/ 1012759 h 1300352"/>
              <a:gd name="connsiteX73" fmla="*/ 3222523 w 5737123"/>
              <a:gd name="connsiteY73" fmla="*/ 1057004 h 1300352"/>
              <a:gd name="connsiteX74" fmla="*/ 3229897 w 5737123"/>
              <a:gd name="connsiteY74" fmla="*/ 1086501 h 1300352"/>
              <a:gd name="connsiteX75" fmla="*/ 3259394 w 5737123"/>
              <a:gd name="connsiteY75" fmla="*/ 1138120 h 1300352"/>
              <a:gd name="connsiteX76" fmla="*/ 3288891 w 5737123"/>
              <a:gd name="connsiteY76" fmla="*/ 1174991 h 1300352"/>
              <a:gd name="connsiteX77" fmla="*/ 3303639 w 5737123"/>
              <a:gd name="connsiteY77" fmla="*/ 1197114 h 1300352"/>
              <a:gd name="connsiteX78" fmla="*/ 3355258 w 5737123"/>
              <a:gd name="connsiteY78" fmla="*/ 1219236 h 1300352"/>
              <a:gd name="connsiteX79" fmla="*/ 3406878 w 5737123"/>
              <a:gd name="connsiteY79" fmla="*/ 1226610 h 1300352"/>
              <a:gd name="connsiteX80" fmla="*/ 3429000 w 5737123"/>
              <a:gd name="connsiteY80" fmla="*/ 1233985 h 1300352"/>
              <a:gd name="connsiteX81" fmla="*/ 3443749 w 5737123"/>
              <a:gd name="connsiteY81" fmla="*/ 1248733 h 1300352"/>
              <a:gd name="connsiteX82" fmla="*/ 3487994 w 5737123"/>
              <a:gd name="connsiteY82" fmla="*/ 1263481 h 1300352"/>
              <a:gd name="connsiteX83" fmla="*/ 3502742 w 5737123"/>
              <a:gd name="connsiteY83" fmla="*/ 1278230 h 1300352"/>
              <a:gd name="connsiteX84" fmla="*/ 3709220 w 5737123"/>
              <a:gd name="connsiteY84" fmla="*/ 1300352 h 1300352"/>
              <a:gd name="connsiteX85" fmla="*/ 3841955 w 5737123"/>
              <a:gd name="connsiteY85" fmla="*/ 1285604 h 1300352"/>
              <a:gd name="connsiteX86" fmla="*/ 3864078 w 5737123"/>
              <a:gd name="connsiteY86" fmla="*/ 1278230 h 1300352"/>
              <a:gd name="connsiteX87" fmla="*/ 4122174 w 5737123"/>
              <a:gd name="connsiteY87" fmla="*/ 1278230 h 1300352"/>
              <a:gd name="connsiteX88" fmla="*/ 4254910 w 5737123"/>
              <a:gd name="connsiteY88" fmla="*/ 1270856 h 1300352"/>
              <a:gd name="connsiteX89" fmla="*/ 4269658 w 5737123"/>
              <a:gd name="connsiteY89" fmla="*/ 1256107 h 1300352"/>
              <a:gd name="connsiteX90" fmla="*/ 4284407 w 5737123"/>
              <a:gd name="connsiteY90" fmla="*/ 1226610 h 1300352"/>
              <a:gd name="connsiteX91" fmla="*/ 4328652 w 5737123"/>
              <a:gd name="connsiteY91" fmla="*/ 1211862 h 1300352"/>
              <a:gd name="connsiteX92" fmla="*/ 4358149 w 5737123"/>
              <a:gd name="connsiteY92" fmla="*/ 1167617 h 1300352"/>
              <a:gd name="connsiteX93" fmla="*/ 4372897 w 5737123"/>
              <a:gd name="connsiteY93" fmla="*/ 1145494 h 1300352"/>
              <a:gd name="connsiteX94" fmla="*/ 4387645 w 5737123"/>
              <a:gd name="connsiteY94" fmla="*/ 1093875 h 1300352"/>
              <a:gd name="connsiteX95" fmla="*/ 4402394 w 5737123"/>
              <a:gd name="connsiteY95" fmla="*/ 1071752 h 1300352"/>
              <a:gd name="connsiteX96" fmla="*/ 4409768 w 5737123"/>
              <a:gd name="connsiteY96" fmla="*/ 1049630 h 1300352"/>
              <a:gd name="connsiteX97" fmla="*/ 4483510 w 5737123"/>
              <a:gd name="connsiteY97" fmla="*/ 1012759 h 1300352"/>
              <a:gd name="connsiteX98" fmla="*/ 4527755 w 5737123"/>
              <a:gd name="connsiteY98" fmla="*/ 983262 h 1300352"/>
              <a:gd name="connsiteX99" fmla="*/ 4549878 w 5737123"/>
              <a:gd name="connsiteY99" fmla="*/ 968514 h 1300352"/>
              <a:gd name="connsiteX100" fmla="*/ 4564626 w 5737123"/>
              <a:gd name="connsiteY100" fmla="*/ 953765 h 1300352"/>
              <a:gd name="connsiteX101" fmla="*/ 4572000 w 5737123"/>
              <a:gd name="connsiteY101" fmla="*/ 931643 h 1300352"/>
              <a:gd name="connsiteX102" fmla="*/ 4645742 w 5737123"/>
              <a:gd name="connsiteY102" fmla="*/ 894772 h 1300352"/>
              <a:gd name="connsiteX103" fmla="*/ 4697362 w 5737123"/>
              <a:gd name="connsiteY103" fmla="*/ 865275 h 1300352"/>
              <a:gd name="connsiteX104" fmla="*/ 4719484 w 5737123"/>
              <a:gd name="connsiteY104" fmla="*/ 857901 h 1300352"/>
              <a:gd name="connsiteX105" fmla="*/ 4741607 w 5737123"/>
              <a:gd name="connsiteY105" fmla="*/ 762036 h 1300352"/>
              <a:gd name="connsiteX106" fmla="*/ 4771104 w 5737123"/>
              <a:gd name="connsiteY106" fmla="*/ 725165 h 1300352"/>
              <a:gd name="connsiteX107" fmla="*/ 4807974 w 5737123"/>
              <a:gd name="connsiteY107" fmla="*/ 688294 h 1300352"/>
              <a:gd name="connsiteX108" fmla="*/ 4859594 w 5737123"/>
              <a:gd name="connsiteY108" fmla="*/ 666172 h 1300352"/>
              <a:gd name="connsiteX109" fmla="*/ 4874342 w 5737123"/>
              <a:gd name="connsiteY109" fmla="*/ 651423 h 1300352"/>
              <a:gd name="connsiteX110" fmla="*/ 4896465 w 5737123"/>
              <a:gd name="connsiteY110" fmla="*/ 644049 h 1300352"/>
              <a:gd name="connsiteX111" fmla="*/ 4970207 w 5737123"/>
              <a:gd name="connsiteY111" fmla="*/ 621926 h 1300352"/>
              <a:gd name="connsiteX112" fmla="*/ 5014452 w 5737123"/>
              <a:gd name="connsiteY112" fmla="*/ 592430 h 1300352"/>
              <a:gd name="connsiteX113" fmla="*/ 5058697 w 5737123"/>
              <a:gd name="connsiteY113" fmla="*/ 577681 h 1300352"/>
              <a:gd name="connsiteX114" fmla="*/ 5095568 w 5737123"/>
              <a:gd name="connsiteY114" fmla="*/ 540810 h 1300352"/>
              <a:gd name="connsiteX115" fmla="*/ 5132439 w 5737123"/>
              <a:gd name="connsiteY115" fmla="*/ 503939 h 1300352"/>
              <a:gd name="connsiteX116" fmla="*/ 5147187 w 5737123"/>
              <a:gd name="connsiteY116" fmla="*/ 415449 h 1300352"/>
              <a:gd name="connsiteX117" fmla="*/ 5161936 w 5737123"/>
              <a:gd name="connsiteY117" fmla="*/ 400701 h 1300352"/>
              <a:gd name="connsiteX118" fmla="*/ 5169310 w 5737123"/>
              <a:gd name="connsiteY118" fmla="*/ 378578 h 1300352"/>
              <a:gd name="connsiteX119" fmla="*/ 5228304 w 5737123"/>
              <a:gd name="connsiteY119" fmla="*/ 334333 h 1300352"/>
              <a:gd name="connsiteX120" fmla="*/ 5243052 w 5737123"/>
              <a:gd name="connsiteY120" fmla="*/ 304836 h 1300352"/>
              <a:gd name="connsiteX121" fmla="*/ 5265174 w 5737123"/>
              <a:gd name="connsiteY121" fmla="*/ 267965 h 1300352"/>
              <a:gd name="connsiteX122" fmla="*/ 5272549 w 5737123"/>
              <a:gd name="connsiteY122" fmla="*/ 245843 h 1300352"/>
              <a:gd name="connsiteX123" fmla="*/ 5316794 w 5737123"/>
              <a:gd name="connsiteY123" fmla="*/ 216346 h 1300352"/>
              <a:gd name="connsiteX124" fmla="*/ 5353665 w 5737123"/>
              <a:gd name="connsiteY124" fmla="*/ 194223 h 1300352"/>
              <a:gd name="connsiteX125" fmla="*/ 5442155 w 5737123"/>
              <a:gd name="connsiteY125" fmla="*/ 179475 h 1300352"/>
              <a:gd name="connsiteX126" fmla="*/ 5515897 w 5737123"/>
              <a:gd name="connsiteY126" fmla="*/ 194223 h 1300352"/>
              <a:gd name="connsiteX127" fmla="*/ 5700252 w 5737123"/>
              <a:gd name="connsiteY127" fmla="*/ 186849 h 1300352"/>
              <a:gd name="connsiteX128" fmla="*/ 5737123 w 5737123"/>
              <a:gd name="connsiteY128" fmla="*/ 179475 h 130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737123" h="1300352">
                <a:moveTo>
                  <a:pt x="0" y="9868"/>
                </a:moveTo>
                <a:cubicBezTo>
                  <a:pt x="69678" y="-4067"/>
                  <a:pt x="52795" y="-4645"/>
                  <a:pt x="162233" y="17243"/>
                </a:cubicBezTo>
                <a:cubicBezTo>
                  <a:pt x="170923" y="18981"/>
                  <a:pt x="176981" y="27075"/>
                  <a:pt x="184355" y="31991"/>
                </a:cubicBezTo>
                <a:cubicBezTo>
                  <a:pt x="186813" y="39365"/>
                  <a:pt x="185659" y="49258"/>
                  <a:pt x="191729" y="54114"/>
                </a:cubicBezTo>
                <a:cubicBezTo>
                  <a:pt x="211978" y="70313"/>
                  <a:pt x="278891" y="55081"/>
                  <a:pt x="287594" y="54114"/>
                </a:cubicBezTo>
                <a:cubicBezTo>
                  <a:pt x="329606" y="40108"/>
                  <a:pt x="299224" y="48630"/>
                  <a:pt x="368710" y="39365"/>
                </a:cubicBezTo>
                <a:lnTo>
                  <a:pt x="420329" y="31991"/>
                </a:lnTo>
                <a:cubicBezTo>
                  <a:pt x="427703" y="29533"/>
                  <a:pt x="435499" y="21141"/>
                  <a:pt x="442452" y="24617"/>
                </a:cubicBezTo>
                <a:cubicBezTo>
                  <a:pt x="457998" y="32390"/>
                  <a:pt x="464861" y="51847"/>
                  <a:pt x="479323" y="61488"/>
                </a:cubicBezTo>
                <a:lnTo>
                  <a:pt x="501445" y="76236"/>
                </a:lnTo>
                <a:cubicBezTo>
                  <a:pt x="521110" y="73778"/>
                  <a:pt x="541061" y="73014"/>
                  <a:pt x="560439" y="68862"/>
                </a:cubicBezTo>
                <a:cubicBezTo>
                  <a:pt x="575640" y="65605"/>
                  <a:pt x="589936" y="59030"/>
                  <a:pt x="604684" y="54114"/>
                </a:cubicBezTo>
                <a:cubicBezTo>
                  <a:pt x="612058" y="51656"/>
                  <a:pt x="620339" y="51051"/>
                  <a:pt x="626807" y="46739"/>
                </a:cubicBezTo>
                <a:lnTo>
                  <a:pt x="648929" y="31991"/>
                </a:lnTo>
                <a:cubicBezTo>
                  <a:pt x="663677" y="34449"/>
                  <a:pt x="678578" y="36122"/>
                  <a:pt x="693174" y="39365"/>
                </a:cubicBezTo>
                <a:cubicBezTo>
                  <a:pt x="700762" y="41051"/>
                  <a:pt x="707823" y="44603"/>
                  <a:pt x="715297" y="46739"/>
                </a:cubicBezTo>
                <a:cubicBezTo>
                  <a:pt x="725042" y="49523"/>
                  <a:pt x="734962" y="51656"/>
                  <a:pt x="744794" y="54114"/>
                </a:cubicBezTo>
                <a:cubicBezTo>
                  <a:pt x="773625" y="73335"/>
                  <a:pt x="760289" y="72325"/>
                  <a:pt x="796413" y="61488"/>
                </a:cubicBezTo>
                <a:cubicBezTo>
                  <a:pt x="811304" y="57021"/>
                  <a:pt x="840658" y="46739"/>
                  <a:pt x="840658" y="46739"/>
                </a:cubicBezTo>
                <a:cubicBezTo>
                  <a:pt x="867697" y="49197"/>
                  <a:pt x="895727" y="46453"/>
                  <a:pt x="921774" y="54114"/>
                </a:cubicBezTo>
                <a:cubicBezTo>
                  <a:pt x="938779" y="59116"/>
                  <a:pt x="966020" y="83610"/>
                  <a:pt x="966020" y="83610"/>
                </a:cubicBezTo>
                <a:cubicBezTo>
                  <a:pt x="985684" y="81152"/>
                  <a:pt x="1005465" y="79494"/>
                  <a:pt x="1025013" y="76236"/>
                </a:cubicBezTo>
                <a:cubicBezTo>
                  <a:pt x="1043532" y="73150"/>
                  <a:pt x="1059099" y="67332"/>
                  <a:pt x="1076633" y="61488"/>
                </a:cubicBezTo>
                <a:cubicBezTo>
                  <a:pt x="1125794" y="63946"/>
                  <a:pt x="1175064" y="64774"/>
                  <a:pt x="1224116" y="68862"/>
                </a:cubicBezTo>
                <a:cubicBezTo>
                  <a:pt x="1234216" y="69704"/>
                  <a:pt x="1244548" y="71704"/>
                  <a:pt x="1253613" y="76236"/>
                </a:cubicBezTo>
                <a:cubicBezTo>
                  <a:pt x="1259832" y="79345"/>
                  <a:pt x="1261587" y="89422"/>
                  <a:pt x="1268362" y="90985"/>
                </a:cubicBezTo>
                <a:cubicBezTo>
                  <a:pt x="1294817" y="97090"/>
                  <a:pt x="1322514" y="95187"/>
                  <a:pt x="1349478" y="98359"/>
                </a:cubicBezTo>
                <a:cubicBezTo>
                  <a:pt x="1383630" y="102377"/>
                  <a:pt x="1392836" y="105511"/>
                  <a:pt x="1423220" y="113107"/>
                </a:cubicBezTo>
                <a:cubicBezTo>
                  <a:pt x="1435510" y="110649"/>
                  <a:pt x="1447931" y="108773"/>
                  <a:pt x="1460091" y="105733"/>
                </a:cubicBezTo>
                <a:cubicBezTo>
                  <a:pt x="1467632" y="103848"/>
                  <a:pt x="1474591" y="99883"/>
                  <a:pt x="1482213" y="98359"/>
                </a:cubicBezTo>
                <a:cubicBezTo>
                  <a:pt x="1514809" y="91840"/>
                  <a:pt x="1578332" y="86535"/>
                  <a:pt x="1607574" y="83610"/>
                </a:cubicBezTo>
                <a:cubicBezTo>
                  <a:pt x="1659459" y="49021"/>
                  <a:pt x="1593665" y="88827"/>
                  <a:pt x="1666568" y="61488"/>
                </a:cubicBezTo>
                <a:cubicBezTo>
                  <a:pt x="1674867" y="58376"/>
                  <a:pt x="1680764" y="50703"/>
                  <a:pt x="1688691" y="46739"/>
                </a:cubicBezTo>
                <a:cubicBezTo>
                  <a:pt x="1695643" y="43263"/>
                  <a:pt x="1703439" y="41823"/>
                  <a:pt x="1710813" y="39365"/>
                </a:cubicBezTo>
                <a:cubicBezTo>
                  <a:pt x="1715729" y="34449"/>
                  <a:pt x="1718704" y="25760"/>
                  <a:pt x="1725562" y="24617"/>
                </a:cubicBezTo>
                <a:cubicBezTo>
                  <a:pt x="1731734" y="23588"/>
                  <a:pt x="1769117" y="36677"/>
                  <a:pt x="1777181" y="39365"/>
                </a:cubicBezTo>
                <a:cubicBezTo>
                  <a:pt x="1784555" y="44281"/>
                  <a:pt x="1791377" y="50150"/>
                  <a:pt x="1799304" y="54114"/>
                </a:cubicBezTo>
                <a:cubicBezTo>
                  <a:pt x="1836399" y="72662"/>
                  <a:pt x="1819160" y="44477"/>
                  <a:pt x="1865671" y="90985"/>
                </a:cubicBezTo>
                <a:cubicBezTo>
                  <a:pt x="1908577" y="133889"/>
                  <a:pt x="1848659" y="72045"/>
                  <a:pt x="1895168" y="127856"/>
                </a:cubicBezTo>
                <a:cubicBezTo>
                  <a:pt x="1921441" y="159384"/>
                  <a:pt x="1910413" y="141526"/>
                  <a:pt x="1939413" y="164726"/>
                </a:cubicBezTo>
                <a:cubicBezTo>
                  <a:pt x="1968334" y="187863"/>
                  <a:pt x="1937866" y="174043"/>
                  <a:pt x="1976284" y="186849"/>
                </a:cubicBezTo>
                <a:cubicBezTo>
                  <a:pt x="2011859" y="222422"/>
                  <a:pt x="1967838" y="184546"/>
                  <a:pt x="2057400" y="208972"/>
                </a:cubicBezTo>
                <a:cubicBezTo>
                  <a:pt x="2064108" y="210801"/>
                  <a:pt x="2066187" y="220143"/>
                  <a:pt x="2072149" y="223720"/>
                </a:cubicBezTo>
                <a:cubicBezTo>
                  <a:pt x="2078814" y="227719"/>
                  <a:pt x="2086897" y="228636"/>
                  <a:pt x="2094271" y="231094"/>
                </a:cubicBezTo>
                <a:cubicBezTo>
                  <a:pt x="2095164" y="236454"/>
                  <a:pt x="2100950" y="285357"/>
                  <a:pt x="2109020" y="297462"/>
                </a:cubicBezTo>
                <a:cubicBezTo>
                  <a:pt x="2114805" y="306139"/>
                  <a:pt x="2124466" y="311574"/>
                  <a:pt x="2131142" y="319585"/>
                </a:cubicBezTo>
                <a:cubicBezTo>
                  <a:pt x="2136816" y="326393"/>
                  <a:pt x="2140975" y="334333"/>
                  <a:pt x="2145891" y="341707"/>
                </a:cubicBezTo>
                <a:lnTo>
                  <a:pt x="2168013" y="408075"/>
                </a:lnTo>
                <a:cubicBezTo>
                  <a:pt x="2170471" y="415449"/>
                  <a:pt x="2167846" y="428312"/>
                  <a:pt x="2175387" y="430197"/>
                </a:cubicBezTo>
                <a:cubicBezTo>
                  <a:pt x="2184401" y="432451"/>
                  <a:pt x="2237210" y="444051"/>
                  <a:pt x="2256504" y="452320"/>
                </a:cubicBezTo>
                <a:cubicBezTo>
                  <a:pt x="2266608" y="456650"/>
                  <a:pt x="2275896" y="462738"/>
                  <a:pt x="2286000" y="467068"/>
                </a:cubicBezTo>
                <a:cubicBezTo>
                  <a:pt x="2293145" y="470130"/>
                  <a:pt x="2301328" y="470668"/>
                  <a:pt x="2308123" y="474443"/>
                </a:cubicBezTo>
                <a:cubicBezTo>
                  <a:pt x="2323618" y="483051"/>
                  <a:pt x="2352368" y="503939"/>
                  <a:pt x="2352368" y="503939"/>
                </a:cubicBezTo>
                <a:cubicBezTo>
                  <a:pt x="2374819" y="537617"/>
                  <a:pt x="2362586" y="513893"/>
                  <a:pt x="2374491" y="555559"/>
                </a:cubicBezTo>
                <a:cubicBezTo>
                  <a:pt x="2376626" y="563033"/>
                  <a:pt x="2375116" y="573825"/>
                  <a:pt x="2381865" y="577681"/>
                </a:cubicBezTo>
                <a:cubicBezTo>
                  <a:pt x="2394847" y="585099"/>
                  <a:pt x="2411362" y="582598"/>
                  <a:pt x="2426110" y="585056"/>
                </a:cubicBezTo>
                <a:cubicBezTo>
                  <a:pt x="2433484" y="592430"/>
                  <a:pt x="2441830" y="598946"/>
                  <a:pt x="2448233" y="607178"/>
                </a:cubicBezTo>
                <a:cubicBezTo>
                  <a:pt x="2508585" y="684773"/>
                  <a:pt x="2440034" y="649067"/>
                  <a:pt x="2595716" y="658797"/>
                </a:cubicBezTo>
                <a:cubicBezTo>
                  <a:pt x="2609386" y="667911"/>
                  <a:pt x="2631740" y="684135"/>
                  <a:pt x="2647336" y="688294"/>
                </a:cubicBezTo>
                <a:cubicBezTo>
                  <a:pt x="2673890" y="695375"/>
                  <a:pt x="2701504" y="697653"/>
                  <a:pt x="2728452" y="703043"/>
                </a:cubicBezTo>
                <a:cubicBezTo>
                  <a:pt x="2738390" y="705031"/>
                  <a:pt x="2748241" y="707505"/>
                  <a:pt x="2757949" y="710417"/>
                </a:cubicBezTo>
                <a:cubicBezTo>
                  <a:pt x="2772839" y="714884"/>
                  <a:pt x="2802194" y="725165"/>
                  <a:pt x="2802194" y="725165"/>
                </a:cubicBezTo>
                <a:cubicBezTo>
                  <a:pt x="2807110" y="730081"/>
                  <a:pt x="2810432" y="737473"/>
                  <a:pt x="2816942" y="739914"/>
                </a:cubicBezTo>
                <a:cubicBezTo>
                  <a:pt x="2830942" y="745164"/>
                  <a:pt x="2846476" y="744613"/>
                  <a:pt x="2861187" y="747288"/>
                </a:cubicBezTo>
                <a:cubicBezTo>
                  <a:pt x="2873519" y="749530"/>
                  <a:pt x="2885768" y="752204"/>
                  <a:pt x="2898058" y="754662"/>
                </a:cubicBezTo>
                <a:cubicBezTo>
                  <a:pt x="2942615" y="821497"/>
                  <a:pt x="2909902" y="797302"/>
                  <a:pt x="3008671" y="806281"/>
                </a:cubicBezTo>
                <a:cubicBezTo>
                  <a:pt x="3016045" y="808739"/>
                  <a:pt x="3024724" y="808800"/>
                  <a:pt x="3030794" y="813656"/>
                </a:cubicBezTo>
                <a:cubicBezTo>
                  <a:pt x="3052312" y="830870"/>
                  <a:pt x="3040584" y="837348"/>
                  <a:pt x="3052916" y="857901"/>
                </a:cubicBezTo>
                <a:cubicBezTo>
                  <a:pt x="3056493" y="863863"/>
                  <a:pt x="3062749" y="867733"/>
                  <a:pt x="3067665" y="872649"/>
                </a:cubicBezTo>
                <a:cubicBezTo>
                  <a:pt x="3075938" y="897468"/>
                  <a:pt x="3075207" y="898754"/>
                  <a:pt x="3089787" y="924268"/>
                </a:cubicBezTo>
                <a:cubicBezTo>
                  <a:pt x="3094184" y="931963"/>
                  <a:pt x="3096609" y="942427"/>
                  <a:pt x="3104536" y="946391"/>
                </a:cubicBezTo>
                <a:cubicBezTo>
                  <a:pt x="3122666" y="955456"/>
                  <a:pt x="3163529" y="961139"/>
                  <a:pt x="3163529" y="961139"/>
                </a:cubicBezTo>
                <a:cubicBezTo>
                  <a:pt x="3178019" y="1004604"/>
                  <a:pt x="3161137" y="961734"/>
                  <a:pt x="3193026" y="1012759"/>
                </a:cubicBezTo>
                <a:cubicBezTo>
                  <a:pt x="3222786" y="1060377"/>
                  <a:pt x="3192473" y="1026956"/>
                  <a:pt x="3222523" y="1057004"/>
                </a:cubicBezTo>
                <a:cubicBezTo>
                  <a:pt x="3224981" y="1066836"/>
                  <a:pt x="3226338" y="1077011"/>
                  <a:pt x="3229897" y="1086501"/>
                </a:cubicBezTo>
                <a:cubicBezTo>
                  <a:pt x="3237916" y="1107886"/>
                  <a:pt x="3247168" y="1119782"/>
                  <a:pt x="3259394" y="1138120"/>
                </a:cubicBezTo>
                <a:cubicBezTo>
                  <a:pt x="3273750" y="1181190"/>
                  <a:pt x="3255535" y="1141635"/>
                  <a:pt x="3288891" y="1174991"/>
                </a:cubicBezTo>
                <a:cubicBezTo>
                  <a:pt x="3295158" y="1181258"/>
                  <a:pt x="3297372" y="1190847"/>
                  <a:pt x="3303639" y="1197114"/>
                </a:cubicBezTo>
                <a:cubicBezTo>
                  <a:pt x="3318969" y="1212444"/>
                  <a:pt x="3334575" y="1215476"/>
                  <a:pt x="3355258" y="1219236"/>
                </a:cubicBezTo>
                <a:cubicBezTo>
                  <a:pt x="3372359" y="1222345"/>
                  <a:pt x="3389671" y="1224152"/>
                  <a:pt x="3406878" y="1226610"/>
                </a:cubicBezTo>
                <a:cubicBezTo>
                  <a:pt x="3414252" y="1229068"/>
                  <a:pt x="3422335" y="1229986"/>
                  <a:pt x="3429000" y="1233985"/>
                </a:cubicBezTo>
                <a:cubicBezTo>
                  <a:pt x="3434962" y="1237562"/>
                  <a:pt x="3437530" y="1245624"/>
                  <a:pt x="3443749" y="1248733"/>
                </a:cubicBezTo>
                <a:cubicBezTo>
                  <a:pt x="3457654" y="1255685"/>
                  <a:pt x="3473246" y="1258565"/>
                  <a:pt x="3487994" y="1263481"/>
                </a:cubicBezTo>
                <a:cubicBezTo>
                  <a:pt x="3492910" y="1268397"/>
                  <a:pt x="3496524" y="1275121"/>
                  <a:pt x="3502742" y="1278230"/>
                </a:cubicBezTo>
                <a:cubicBezTo>
                  <a:pt x="3563286" y="1308503"/>
                  <a:pt x="3653527" y="1297821"/>
                  <a:pt x="3709220" y="1300352"/>
                </a:cubicBezTo>
                <a:cubicBezTo>
                  <a:pt x="3767131" y="1295897"/>
                  <a:pt x="3793387" y="1297746"/>
                  <a:pt x="3841955" y="1285604"/>
                </a:cubicBezTo>
                <a:cubicBezTo>
                  <a:pt x="3849496" y="1283719"/>
                  <a:pt x="3856704" y="1280688"/>
                  <a:pt x="3864078" y="1278230"/>
                </a:cubicBezTo>
                <a:cubicBezTo>
                  <a:pt x="3981521" y="1295007"/>
                  <a:pt x="3907654" y="1287557"/>
                  <a:pt x="4122174" y="1278230"/>
                </a:cubicBezTo>
                <a:cubicBezTo>
                  <a:pt x="4166446" y="1276305"/>
                  <a:pt x="4210665" y="1273314"/>
                  <a:pt x="4254910" y="1270856"/>
                </a:cubicBezTo>
                <a:cubicBezTo>
                  <a:pt x="4259826" y="1265940"/>
                  <a:pt x="4265801" y="1261892"/>
                  <a:pt x="4269658" y="1256107"/>
                </a:cubicBezTo>
                <a:cubicBezTo>
                  <a:pt x="4275756" y="1246960"/>
                  <a:pt x="4275613" y="1233206"/>
                  <a:pt x="4284407" y="1226610"/>
                </a:cubicBezTo>
                <a:cubicBezTo>
                  <a:pt x="4296844" y="1217282"/>
                  <a:pt x="4328652" y="1211862"/>
                  <a:pt x="4328652" y="1211862"/>
                </a:cubicBezTo>
                <a:cubicBezTo>
                  <a:pt x="4370586" y="1169926"/>
                  <a:pt x="4336805" y="1210303"/>
                  <a:pt x="4358149" y="1167617"/>
                </a:cubicBezTo>
                <a:cubicBezTo>
                  <a:pt x="4362113" y="1159690"/>
                  <a:pt x="4368934" y="1153421"/>
                  <a:pt x="4372897" y="1145494"/>
                </a:cubicBezTo>
                <a:cubicBezTo>
                  <a:pt x="4387250" y="1116786"/>
                  <a:pt x="4373464" y="1126963"/>
                  <a:pt x="4387645" y="1093875"/>
                </a:cubicBezTo>
                <a:cubicBezTo>
                  <a:pt x="4391136" y="1085729"/>
                  <a:pt x="4397478" y="1079126"/>
                  <a:pt x="4402394" y="1071752"/>
                </a:cubicBezTo>
                <a:cubicBezTo>
                  <a:pt x="4404852" y="1064378"/>
                  <a:pt x="4405250" y="1055955"/>
                  <a:pt x="4409768" y="1049630"/>
                </a:cubicBezTo>
                <a:cubicBezTo>
                  <a:pt x="4436842" y="1011726"/>
                  <a:pt x="4439523" y="1020090"/>
                  <a:pt x="4483510" y="1012759"/>
                </a:cubicBezTo>
                <a:lnTo>
                  <a:pt x="4527755" y="983262"/>
                </a:lnTo>
                <a:cubicBezTo>
                  <a:pt x="4535129" y="978346"/>
                  <a:pt x="4543611" y="974781"/>
                  <a:pt x="4549878" y="968514"/>
                </a:cubicBezTo>
                <a:lnTo>
                  <a:pt x="4564626" y="953765"/>
                </a:lnTo>
                <a:cubicBezTo>
                  <a:pt x="4567084" y="946391"/>
                  <a:pt x="4566504" y="937139"/>
                  <a:pt x="4572000" y="931643"/>
                </a:cubicBezTo>
                <a:cubicBezTo>
                  <a:pt x="4601266" y="902377"/>
                  <a:pt x="4612435" y="903098"/>
                  <a:pt x="4645742" y="894772"/>
                </a:cubicBezTo>
                <a:cubicBezTo>
                  <a:pt x="4667962" y="879959"/>
                  <a:pt x="4671163" y="876503"/>
                  <a:pt x="4697362" y="865275"/>
                </a:cubicBezTo>
                <a:cubicBezTo>
                  <a:pt x="4704506" y="862213"/>
                  <a:pt x="4712110" y="860359"/>
                  <a:pt x="4719484" y="857901"/>
                </a:cubicBezTo>
                <a:cubicBezTo>
                  <a:pt x="4761759" y="794490"/>
                  <a:pt x="4694823" y="902388"/>
                  <a:pt x="4741607" y="762036"/>
                </a:cubicBezTo>
                <a:cubicBezTo>
                  <a:pt x="4746584" y="747104"/>
                  <a:pt x="4760575" y="736864"/>
                  <a:pt x="4771104" y="725165"/>
                </a:cubicBezTo>
                <a:cubicBezTo>
                  <a:pt x="4782731" y="712246"/>
                  <a:pt x="4791485" y="693790"/>
                  <a:pt x="4807974" y="688294"/>
                </a:cubicBezTo>
                <a:cubicBezTo>
                  <a:pt x="4840526" y="677444"/>
                  <a:pt x="4823144" y="684396"/>
                  <a:pt x="4859594" y="666172"/>
                </a:cubicBezTo>
                <a:cubicBezTo>
                  <a:pt x="4864510" y="661256"/>
                  <a:pt x="4868380" y="655000"/>
                  <a:pt x="4874342" y="651423"/>
                </a:cubicBezTo>
                <a:cubicBezTo>
                  <a:pt x="4881007" y="647424"/>
                  <a:pt x="4888991" y="646184"/>
                  <a:pt x="4896465" y="644049"/>
                </a:cubicBezTo>
                <a:cubicBezTo>
                  <a:pt x="4914502" y="638896"/>
                  <a:pt x="4957060" y="630690"/>
                  <a:pt x="4970207" y="621926"/>
                </a:cubicBezTo>
                <a:cubicBezTo>
                  <a:pt x="4984955" y="612094"/>
                  <a:pt x="4997637" y="598035"/>
                  <a:pt x="5014452" y="592430"/>
                </a:cubicBezTo>
                <a:lnTo>
                  <a:pt x="5058697" y="577681"/>
                </a:lnTo>
                <a:cubicBezTo>
                  <a:pt x="5098024" y="518691"/>
                  <a:pt x="5046407" y="589971"/>
                  <a:pt x="5095568" y="540810"/>
                </a:cubicBezTo>
                <a:cubicBezTo>
                  <a:pt x="5144730" y="491648"/>
                  <a:pt x="5073443" y="543271"/>
                  <a:pt x="5132439" y="503939"/>
                </a:cubicBezTo>
                <a:cubicBezTo>
                  <a:pt x="5133167" y="497387"/>
                  <a:pt x="5135395" y="435102"/>
                  <a:pt x="5147187" y="415449"/>
                </a:cubicBezTo>
                <a:cubicBezTo>
                  <a:pt x="5150764" y="409487"/>
                  <a:pt x="5157020" y="405617"/>
                  <a:pt x="5161936" y="400701"/>
                </a:cubicBezTo>
                <a:cubicBezTo>
                  <a:pt x="5164394" y="393327"/>
                  <a:pt x="5164646" y="384797"/>
                  <a:pt x="5169310" y="378578"/>
                </a:cubicBezTo>
                <a:cubicBezTo>
                  <a:pt x="5197555" y="340918"/>
                  <a:pt x="5196008" y="345098"/>
                  <a:pt x="5228304" y="334333"/>
                </a:cubicBezTo>
                <a:cubicBezTo>
                  <a:pt x="5233220" y="324501"/>
                  <a:pt x="5237714" y="314446"/>
                  <a:pt x="5243052" y="304836"/>
                </a:cubicBezTo>
                <a:cubicBezTo>
                  <a:pt x="5250012" y="292307"/>
                  <a:pt x="5258764" y="280785"/>
                  <a:pt x="5265174" y="267965"/>
                </a:cubicBezTo>
                <a:cubicBezTo>
                  <a:pt x="5268650" y="261013"/>
                  <a:pt x="5268550" y="252508"/>
                  <a:pt x="5272549" y="245843"/>
                </a:cubicBezTo>
                <a:cubicBezTo>
                  <a:pt x="5282203" y="229754"/>
                  <a:pt x="5301423" y="224031"/>
                  <a:pt x="5316794" y="216346"/>
                </a:cubicBezTo>
                <a:cubicBezTo>
                  <a:pt x="5332758" y="200381"/>
                  <a:pt x="5329732" y="199009"/>
                  <a:pt x="5353665" y="194223"/>
                </a:cubicBezTo>
                <a:cubicBezTo>
                  <a:pt x="5382988" y="188359"/>
                  <a:pt x="5442155" y="179475"/>
                  <a:pt x="5442155" y="179475"/>
                </a:cubicBezTo>
                <a:cubicBezTo>
                  <a:pt x="5461645" y="184347"/>
                  <a:pt x="5497817" y="194223"/>
                  <a:pt x="5515897" y="194223"/>
                </a:cubicBezTo>
                <a:cubicBezTo>
                  <a:pt x="5577398" y="194223"/>
                  <a:pt x="5638800" y="189307"/>
                  <a:pt x="5700252" y="186849"/>
                </a:cubicBezTo>
                <a:cubicBezTo>
                  <a:pt x="5727038" y="177920"/>
                  <a:pt x="5714601" y="179475"/>
                  <a:pt x="5737123" y="1794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69" idx="58"/>
          </p:cNvCxnSpPr>
          <p:nvPr/>
        </p:nvCxnSpPr>
        <p:spPr>
          <a:xfrm>
            <a:off x="3687097" y="3856703"/>
            <a:ext cx="890053" cy="569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577150" y="4437112"/>
            <a:ext cx="894950" cy="660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499132" y="4659213"/>
            <a:ext cx="1706976" cy="261610"/>
          </a:xfrm>
          <a:prstGeom prst="rect">
            <a:avLst/>
          </a:prstGeom>
          <a:solidFill>
            <a:schemeClr val="bg2"/>
          </a:solidFill>
          <a:ln>
            <a:solidFill>
              <a:schemeClr val="accent1">
                <a:shade val="95000"/>
                <a:satMod val="105000"/>
              </a:schemeClr>
            </a:solidFill>
          </a:ln>
        </p:spPr>
        <p:txBody>
          <a:bodyPr wrap="square" rtlCol="0">
            <a:spAutoFit/>
          </a:bodyPr>
          <a:lstStyle/>
          <a:p>
            <a:r>
              <a:rPr lang="en-US" sz="1100" dirty="0" smtClean="0"/>
              <a:t>Validated RRS Self </a:t>
            </a:r>
            <a:r>
              <a:rPr lang="en-US" sz="1100" dirty="0" err="1" smtClean="0"/>
              <a:t>Prov</a:t>
            </a:r>
            <a:endParaRPr lang="en-US" sz="1100" dirty="0"/>
          </a:p>
        </p:txBody>
      </p:sp>
      <p:cxnSp>
        <p:nvCxnSpPr>
          <p:cNvPr id="87" name="Straight Arrow Connector 86"/>
          <p:cNvCxnSpPr>
            <a:stCxn id="77" idx="0"/>
          </p:cNvCxnSpPr>
          <p:nvPr/>
        </p:nvCxnSpPr>
        <p:spPr>
          <a:xfrm flipH="1" flipV="1">
            <a:off x="1039762" y="3495369"/>
            <a:ext cx="1436894" cy="33787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7" idx="0"/>
          </p:cNvCxnSpPr>
          <p:nvPr/>
        </p:nvCxnSpPr>
        <p:spPr>
          <a:xfrm flipH="1" flipV="1">
            <a:off x="1841651" y="3498261"/>
            <a:ext cx="635005" cy="33497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7" idx="0"/>
          </p:cNvCxnSpPr>
          <p:nvPr/>
        </p:nvCxnSpPr>
        <p:spPr>
          <a:xfrm flipV="1">
            <a:off x="2476656" y="3478021"/>
            <a:ext cx="303175" cy="35521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593958" y="5097735"/>
            <a:ext cx="1716723" cy="400110"/>
          </a:xfrm>
          <a:prstGeom prst="rect">
            <a:avLst/>
          </a:prstGeom>
          <a:solidFill>
            <a:schemeClr val="bg2"/>
          </a:solidFill>
          <a:ln>
            <a:solidFill>
              <a:schemeClr val="accent1">
                <a:shade val="95000"/>
                <a:satMod val="105000"/>
              </a:schemeClr>
            </a:solidFill>
          </a:ln>
        </p:spPr>
        <p:txBody>
          <a:bodyPr wrap="square" rtlCol="0">
            <a:spAutoFit/>
          </a:bodyPr>
          <a:lstStyle/>
          <a:p>
            <a:r>
              <a:rPr lang="en-US" sz="1000" dirty="0" smtClean="0"/>
              <a:t>Validated RRS Self </a:t>
            </a:r>
            <a:r>
              <a:rPr lang="en-US" sz="1000" dirty="0" err="1" smtClean="0"/>
              <a:t>Prov</a:t>
            </a:r>
            <a:r>
              <a:rPr lang="en-US" sz="1000" dirty="0" smtClean="0"/>
              <a:t> = Tel. RRS Self </a:t>
            </a:r>
            <a:r>
              <a:rPr lang="en-US" sz="1000" dirty="0" err="1" smtClean="0"/>
              <a:t>Prov</a:t>
            </a:r>
            <a:endParaRPr lang="en-US" sz="1000" dirty="0"/>
          </a:p>
        </p:txBody>
      </p:sp>
      <p:cxnSp>
        <p:nvCxnSpPr>
          <p:cNvPr id="104" name="Straight Arrow Connector 103"/>
          <p:cNvCxnSpPr>
            <a:stCxn id="103" idx="0"/>
          </p:cNvCxnSpPr>
          <p:nvPr/>
        </p:nvCxnSpPr>
        <p:spPr>
          <a:xfrm flipH="1" flipV="1">
            <a:off x="1039761" y="4307506"/>
            <a:ext cx="1412559" cy="79022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3" idx="0"/>
          </p:cNvCxnSpPr>
          <p:nvPr/>
        </p:nvCxnSpPr>
        <p:spPr>
          <a:xfrm flipH="1" flipV="1">
            <a:off x="1886894" y="4334021"/>
            <a:ext cx="565426" cy="76371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03" idx="0"/>
          </p:cNvCxnSpPr>
          <p:nvPr/>
        </p:nvCxnSpPr>
        <p:spPr>
          <a:xfrm flipV="1">
            <a:off x="2452320" y="4331108"/>
            <a:ext cx="327511" cy="76662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503699" y="3137124"/>
            <a:ext cx="1716723" cy="246221"/>
          </a:xfrm>
          <a:prstGeom prst="rect">
            <a:avLst/>
          </a:prstGeom>
          <a:solidFill>
            <a:schemeClr val="bg2"/>
          </a:solidFill>
          <a:ln>
            <a:solidFill>
              <a:schemeClr val="accent1">
                <a:shade val="95000"/>
                <a:satMod val="105000"/>
              </a:schemeClr>
            </a:solidFill>
          </a:ln>
        </p:spPr>
        <p:txBody>
          <a:bodyPr wrap="square" rtlCol="0">
            <a:spAutoFit/>
          </a:bodyPr>
          <a:lstStyle/>
          <a:p>
            <a:r>
              <a:rPr lang="en-US" sz="1000" dirty="0" smtClean="0"/>
              <a:t>Validated ECRS Self </a:t>
            </a:r>
            <a:r>
              <a:rPr lang="en-US" sz="1000" dirty="0" err="1" smtClean="0"/>
              <a:t>Prov</a:t>
            </a:r>
            <a:endParaRPr lang="en-US" sz="1000" dirty="0"/>
          </a:p>
        </p:txBody>
      </p:sp>
      <p:cxnSp>
        <p:nvCxnSpPr>
          <p:cNvPr id="116" name="Straight Connector 115"/>
          <p:cNvCxnSpPr/>
          <p:nvPr/>
        </p:nvCxnSpPr>
        <p:spPr>
          <a:xfrm>
            <a:off x="5472100" y="4170991"/>
            <a:ext cx="890053" cy="569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4611567" y="3997770"/>
            <a:ext cx="131406" cy="246221"/>
          </a:xfrm>
          <a:prstGeom prst="rect">
            <a:avLst/>
          </a:prstGeom>
          <a:solidFill>
            <a:schemeClr val="bg2"/>
          </a:solidFill>
          <a:ln>
            <a:solidFill>
              <a:schemeClr val="accent1">
                <a:shade val="95000"/>
                <a:satMod val="105000"/>
              </a:schemeClr>
            </a:solidFill>
          </a:ln>
        </p:spPr>
        <p:txBody>
          <a:bodyPr wrap="square" rtlCol="0">
            <a:spAutoFit/>
          </a:bodyPr>
          <a:lstStyle/>
          <a:p>
            <a:r>
              <a:rPr lang="en-US" sz="1000" dirty="0" smtClean="0"/>
              <a:t>0</a:t>
            </a:r>
            <a:endParaRPr lang="en-US" sz="1000" dirty="0"/>
          </a:p>
        </p:txBody>
      </p:sp>
      <p:cxnSp>
        <p:nvCxnSpPr>
          <p:cNvPr id="132" name="Straight Arrow Connector 131"/>
          <p:cNvCxnSpPr/>
          <p:nvPr/>
        </p:nvCxnSpPr>
        <p:spPr>
          <a:xfrm flipV="1">
            <a:off x="5385277" y="4302397"/>
            <a:ext cx="967902" cy="35263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5212038" y="3258269"/>
            <a:ext cx="1182365" cy="21324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073618" y="3214431"/>
            <a:ext cx="0" cy="233225"/>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1885011" y="3214431"/>
            <a:ext cx="0" cy="233225"/>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2794132" y="3231779"/>
            <a:ext cx="0" cy="233225"/>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348272" y="2258699"/>
            <a:ext cx="1716723" cy="400110"/>
          </a:xfrm>
          <a:prstGeom prst="rect">
            <a:avLst/>
          </a:prstGeom>
          <a:solidFill>
            <a:schemeClr val="bg2"/>
          </a:solidFill>
          <a:ln>
            <a:solidFill>
              <a:schemeClr val="accent1">
                <a:shade val="95000"/>
                <a:satMod val="105000"/>
              </a:schemeClr>
            </a:solidFill>
          </a:ln>
        </p:spPr>
        <p:txBody>
          <a:bodyPr wrap="square" rtlCol="0">
            <a:spAutoFit/>
          </a:bodyPr>
          <a:lstStyle/>
          <a:p>
            <a:r>
              <a:rPr lang="en-US" sz="1000" dirty="0" smtClean="0"/>
              <a:t>MW eligible for additional ECRS / RRS award</a:t>
            </a:r>
            <a:endParaRPr lang="en-US" sz="1000" dirty="0"/>
          </a:p>
        </p:txBody>
      </p:sp>
      <p:cxnSp>
        <p:nvCxnSpPr>
          <p:cNvPr id="148" name="Straight Arrow Connector 147"/>
          <p:cNvCxnSpPr/>
          <p:nvPr/>
        </p:nvCxnSpPr>
        <p:spPr>
          <a:xfrm flipH="1">
            <a:off x="1155909" y="2665204"/>
            <a:ext cx="964067" cy="68025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1899313" y="2719403"/>
            <a:ext cx="169956" cy="59258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2106446" y="2724200"/>
            <a:ext cx="622492" cy="6477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4050269" y="1524246"/>
            <a:ext cx="1716723" cy="1169551"/>
          </a:xfrm>
          <a:prstGeom prst="rect">
            <a:avLst/>
          </a:prstGeom>
          <a:solidFill>
            <a:srgbClr val="FFC000">
              <a:alpha val="50000"/>
            </a:srgbClr>
          </a:solidFill>
          <a:ln>
            <a:solidFill>
              <a:schemeClr val="accent1">
                <a:shade val="95000"/>
                <a:satMod val="105000"/>
              </a:schemeClr>
            </a:solidFill>
          </a:ln>
        </p:spPr>
        <p:txBody>
          <a:bodyPr wrap="square" rtlCol="0">
            <a:spAutoFit/>
          </a:bodyPr>
          <a:lstStyle/>
          <a:p>
            <a:r>
              <a:rPr lang="en-US" sz="1000" b="1" dirty="0" smtClean="0"/>
              <a:t>RTC run will procure AS based on ASDC and validated AS self-provision</a:t>
            </a:r>
          </a:p>
          <a:p>
            <a:endParaRPr lang="en-US" sz="1000" b="1" dirty="0"/>
          </a:p>
          <a:p>
            <a:r>
              <a:rPr lang="en-US" sz="1000" b="1" dirty="0" smtClean="0"/>
              <a:t>QSE subject to AS Imbalance Charge</a:t>
            </a:r>
            <a:endParaRPr lang="en-US" sz="1000" b="1" dirty="0"/>
          </a:p>
        </p:txBody>
      </p:sp>
      <p:cxnSp>
        <p:nvCxnSpPr>
          <p:cNvPr id="158" name="Straight Arrow Connector 157"/>
          <p:cNvCxnSpPr/>
          <p:nvPr/>
        </p:nvCxnSpPr>
        <p:spPr>
          <a:xfrm>
            <a:off x="3705783" y="3502284"/>
            <a:ext cx="0" cy="341465"/>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4619708" y="3465004"/>
            <a:ext cx="27282" cy="968622"/>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5472100" y="3508150"/>
            <a:ext cx="0" cy="604926"/>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4881601" y="2509143"/>
            <a:ext cx="565181" cy="124110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4645027" y="2494266"/>
            <a:ext cx="239790" cy="119807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a:off x="3707226" y="2553728"/>
            <a:ext cx="1099385" cy="110860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6406898" y="3274367"/>
            <a:ext cx="0" cy="233225"/>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47" idx="2"/>
            <a:endCxn id="69" idx="124"/>
          </p:cNvCxnSpPr>
          <p:nvPr/>
        </p:nvCxnSpPr>
        <p:spPr>
          <a:xfrm>
            <a:off x="2206634" y="2658809"/>
            <a:ext cx="4186792" cy="70382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1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1000"/>
                                        <p:tgtEl>
                                          <p:spTgt spid="67"/>
                                        </p:tgtEl>
                                      </p:cBhvr>
                                    </p:animEffect>
                                    <p:anim calcmode="lin" valueType="num">
                                      <p:cBhvr>
                                        <p:cTn id="30" dur="1000" fill="hold"/>
                                        <p:tgtEl>
                                          <p:spTgt spid="67"/>
                                        </p:tgtEl>
                                        <p:attrNameLst>
                                          <p:attrName>ppt_x</p:attrName>
                                        </p:attrNameLst>
                                      </p:cBhvr>
                                      <p:tavLst>
                                        <p:tav tm="0">
                                          <p:val>
                                            <p:strVal val="#ppt_x"/>
                                          </p:val>
                                        </p:tav>
                                        <p:tav tm="100000">
                                          <p:val>
                                            <p:strVal val="#ppt_x"/>
                                          </p:val>
                                        </p:tav>
                                      </p:tavLst>
                                    </p:anim>
                                    <p:anim calcmode="lin" valueType="num">
                                      <p:cBhvr>
                                        <p:cTn id="31" dur="1000" fill="hold"/>
                                        <p:tgtEl>
                                          <p:spTgt spid="6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1000" fill="hold"/>
                                        <p:tgtEl>
                                          <p:spTgt spid="10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fade">
                                      <p:cBhvr>
                                        <p:cTn id="63" dur="1000"/>
                                        <p:tgtEl>
                                          <p:spTgt spid="104"/>
                                        </p:tgtEl>
                                      </p:cBhvr>
                                    </p:animEffect>
                                    <p:anim calcmode="lin" valueType="num">
                                      <p:cBhvr>
                                        <p:cTn id="64" dur="1000" fill="hold"/>
                                        <p:tgtEl>
                                          <p:spTgt spid="104"/>
                                        </p:tgtEl>
                                        <p:attrNameLst>
                                          <p:attrName>ppt_x</p:attrName>
                                        </p:attrNameLst>
                                      </p:cBhvr>
                                      <p:tavLst>
                                        <p:tav tm="0">
                                          <p:val>
                                            <p:strVal val="#ppt_x"/>
                                          </p:val>
                                        </p:tav>
                                        <p:tav tm="100000">
                                          <p:val>
                                            <p:strVal val="#ppt_x"/>
                                          </p:val>
                                        </p:tav>
                                      </p:tavLst>
                                    </p:anim>
                                    <p:anim calcmode="lin" valueType="num">
                                      <p:cBhvr>
                                        <p:cTn id="65" dur="1000" fill="hold"/>
                                        <p:tgtEl>
                                          <p:spTgt spid="10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44"/>
                                        </p:tgtEl>
                                        <p:attrNameLst>
                                          <p:attrName>style.visibility</p:attrName>
                                        </p:attrNameLst>
                                      </p:cBhvr>
                                      <p:to>
                                        <p:strVal val="visible"/>
                                      </p:to>
                                    </p:set>
                                    <p:animEffect transition="in" filter="fade">
                                      <p:cBhvr>
                                        <p:cTn id="78" dur="1000"/>
                                        <p:tgtEl>
                                          <p:spTgt spid="144"/>
                                        </p:tgtEl>
                                      </p:cBhvr>
                                    </p:animEffect>
                                    <p:anim calcmode="lin" valueType="num">
                                      <p:cBhvr>
                                        <p:cTn id="79" dur="1000" fill="hold"/>
                                        <p:tgtEl>
                                          <p:spTgt spid="144"/>
                                        </p:tgtEl>
                                        <p:attrNameLst>
                                          <p:attrName>ppt_x</p:attrName>
                                        </p:attrNameLst>
                                      </p:cBhvr>
                                      <p:tavLst>
                                        <p:tav tm="0">
                                          <p:val>
                                            <p:strVal val="#ppt_x"/>
                                          </p:val>
                                        </p:tav>
                                        <p:tav tm="100000">
                                          <p:val>
                                            <p:strVal val="#ppt_x"/>
                                          </p:val>
                                        </p:tav>
                                      </p:tavLst>
                                    </p:anim>
                                    <p:anim calcmode="lin" valueType="num">
                                      <p:cBhvr>
                                        <p:cTn id="80" dur="1000" fill="hold"/>
                                        <p:tgtEl>
                                          <p:spTgt spid="14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48"/>
                                        </p:tgtEl>
                                        <p:attrNameLst>
                                          <p:attrName>style.visibility</p:attrName>
                                        </p:attrNameLst>
                                      </p:cBhvr>
                                      <p:to>
                                        <p:strVal val="visible"/>
                                      </p:to>
                                    </p:set>
                                    <p:animEffect transition="in" filter="fade">
                                      <p:cBhvr>
                                        <p:cTn id="83" dur="1000"/>
                                        <p:tgtEl>
                                          <p:spTgt spid="148"/>
                                        </p:tgtEl>
                                      </p:cBhvr>
                                    </p:animEffect>
                                    <p:anim calcmode="lin" valueType="num">
                                      <p:cBhvr>
                                        <p:cTn id="84" dur="1000" fill="hold"/>
                                        <p:tgtEl>
                                          <p:spTgt spid="148"/>
                                        </p:tgtEl>
                                        <p:attrNameLst>
                                          <p:attrName>ppt_x</p:attrName>
                                        </p:attrNameLst>
                                      </p:cBhvr>
                                      <p:tavLst>
                                        <p:tav tm="0">
                                          <p:val>
                                            <p:strVal val="#ppt_x"/>
                                          </p:val>
                                        </p:tav>
                                        <p:tav tm="100000">
                                          <p:val>
                                            <p:strVal val="#ppt_x"/>
                                          </p:val>
                                        </p:tav>
                                      </p:tavLst>
                                    </p:anim>
                                    <p:anim calcmode="lin" valueType="num">
                                      <p:cBhvr>
                                        <p:cTn id="85" dur="1000" fill="hold"/>
                                        <p:tgtEl>
                                          <p:spTgt spid="14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fade">
                                      <p:cBhvr>
                                        <p:cTn id="100" dur="1000"/>
                                        <p:tgtEl>
                                          <p:spTgt spid="137"/>
                                        </p:tgtEl>
                                      </p:cBhvr>
                                    </p:animEffect>
                                    <p:anim calcmode="lin" valueType="num">
                                      <p:cBhvr>
                                        <p:cTn id="101" dur="1000" fill="hold"/>
                                        <p:tgtEl>
                                          <p:spTgt spid="137"/>
                                        </p:tgtEl>
                                        <p:attrNameLst>
                                          <p:attrName>ppt_x</p:attrName>
                                        </p:attrNameLst>
                                      </p:cBhvr>
                                      <p:tavLst>
                                        <p:tav tm="0">
                                          <p:val>
                                            <p:strVal val="#ppt_x"/>
                                          </p:val>
                                        </p:tav>
                                        <p:tav tm="100000">
                                          <p:val>
                                            <p:strVal val="#ppt_x"/>
                                          </p:val>
                                        </p:tav>
                                      </p:tavLst>
                                    </p:anim>
                                    <p:anim calcmode="lin" valueType="num">
                                      <p:cBhvr>
                                        <p:cTn id="102" dur="1000" fill="hold"/>
                                        <p:tgtEl>
                                          <p:spTgt spid="137"/>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fade">
                                      <p:cBhvr>
                                        <p:cTn id="105" dur="1000"/>
                                        <p:tgtEl>
                                          <p:spTgt spid="105"/>
                                        </p:tgtEl>
                                      </p:cBhvr>
                                    </p:animEffect>
                                    <p:anim calcmode="lin" valueType="num">
                                      <p:cBhvr>
                                        <p:cTn id="106" dur="1000" fill="hold"/>
                                        <p:tgtEl>
                                          <p:spTgt spid="105"/>
                                        </p:tgtEl>
                                        <p:attrNameLst>
                                          <p:attrName>ppt_x</p:attrName>
                                        </p:attrNameLst>
                                      </p:cBhvr>
                                      <p:tavLst>
                                        <p:tav tm="0">
                                          <p:val>
                                            <p:strVal val="#ppt_x"/>
                                          </p:val>
                                        </p:tav>
                                        <p:tav tm="100000">
                                          <p:val>
                                            <p:strVal val="#ppt_x"/>
                                          </p:val>
                                        </p:tav>
                                      </p:tavLst>
                                    </p:anim>
                                    <p:anim calcmode="lin" valueType="num">
                                      <p:cBhvr>
                                        <p:cTn id="107" dur="1000" fill="hold"/>
                                        <p:tgtEl>
                                          <p:spTgt spid="105"/>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88"/>
                                        </p:tgtEl>
                                        <p:attrNameLst>
                                          <p:attrName>style.visibility</p:attrName>
                                        </p:attrNameLst>
                                      </p:cBhvr>
                                      <p:to>
                                        <p:strVal val="visible"/>
                                      </p:to>
                                    </p:set>
                                    <p:animEffect transition="in" filter="fade">
                                      <p:cBhvr>
                                        <p:cTn id="110" dur="1000"/>
                                        <p:tgtEl>
                                          <p:spTgt spid="88"/>
                                        </p:tgtEl>
                                      </p:cBhvr>
                                    </p:animEffect>
                                    <p:anim calcmode="lin" valueType="num">
                                      <p:cBhvr>
                                        <p:cTn id="111" dur="1000" fill="hold"/>
                                        <p:tgtEl>
                                          <p:spTgt spid="88"/>
                                        </p:tgtEl>
                                        <p:attrNameLst>
                                          <p:attrName>ppt_x</p:attrName>
                                        </p:attrNameLst>
                                      </p:cBhvr>
                                      <p:tavLst>
                                        <p:tav tm="0">
                                          <p:val>
                                            <p:strVal val="#ppt_x"/>
                                          </p:val>
                                        </p:tav>
                                        <p:tav tm="100000">
                                          <p:val>
                                            <p:strVal val="#ppt_x"/>
                                          </p:val>
                                        </p:tav>
                                      </p:tavLst>
                                    </p:anim>
                                    <p:anim calcmode="lin" valueType="num">
                                      <p:cBhvr>
                                        <p:cTn id="112" dur="1000" fill="hold"/>
                                        <p:tgtEl>
                                          <p:spTgt spid="88"/>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145"/>
                                        </p:tgtEl>
                                        <p:attrNameLst>
                                          <p:attrName>style.visibility</p:attrName>
                                        </p:attrNameLst>
                                      </p:cBhvr>
                                      <p:to>
                                        <p:strVal val="visible"/>
                                      </p:to>
                                    </p:set>
                                    <p:animEffect transition="in" filter="fade">
                                      <p:cBhvr>
                                        <p:cTn id="115" dur="1000"/>
                                        <p:tgtEl>
                                          <p:spTgt spid="145"/>
                                        </p:tgtEl>
                                      </p:cBhvr>
                                    </p:animEffect>
                                    <p:anim calcmode="lin" valueType="num">
                                      <p:cBhvr>
                                        <p:cTn id="116" dur="1000" fill="hold"/>
                                        <p:tgtEl>
                                          <p:spTgt spid="145"/>
                                        </p:tgtEl>
                                        <p:attrNameLst>
                                          <p:attrName>ppt_x</p:attrName>
                                        </p:attrNameLst>
                                      </p:cBhvr>
                                      <p:tavLst>
                                        <p:tav tm="0">
                                          <p:val>
                                            <p:strVal val="#ppt_x"/>
                                          </p:val>
                                        </p:tav>
                                        <p:tav tm="100000">
                                          <p:val>
                                            <p:strVal val="#ppt_x"/>
                                          </p:val>
                                        </p:tav>
                                      </p:tavLst>
                                    </p:anim>
                                    <p:anim calcmode="lin" valueType="num">
                                      <p:cBhvr>
                                        <p:cTn id="117" dur="1000" fill="hold"/>
                                        <p:tgtEl>
                                          <p:spTgt spid="14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1000"/>
                                        <p:tgtEl>
                                          <p:spTgt spid="17"/>
                                        </p:tgtEl>
                                      </p:cBhvr>
                                    </p:animEffect>
                                    <p:anim calcmode="lin" valueType="num">
                                      <p:cBhvr>
                                        <p:cTn id="128" dur="1000" fill="hold"/>
                                        <p:tgtEl>
                                          <p:spTgt spid="17"/>
                                        </p:tgtEl>
                                        <p:attrNameLst>
                                          <p:attrName>ppt_x</p:attrName>
                                        </p:attrNameLst>
                                      </p:cBhvr>
                                      <p:tavLst>
                                        <p:tav tm="0">
                                          <p:val>
                                            <p:strVal val="#ppt_x"/>
                                          </p:val>
                                        </p:tav>
                                        <p:tav tm="100000">
                                          <p:val>
                                            <p:strVal val="#ppt_x"/>
                                          </p:val>
                                        </p:tav>
                                      </p:tavLst>
                                    </p:anim>
                                    <p:anim calcmode="lin" valueType="num">
                                      <p:cBhvr>
                                        <p:cTn id="129" dur="1000" fill="hold"/>
                                        <p:tgtEl>
                                          <p:spTgt spid="17"/>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138"/>
                                        </p:tgtEl>
                                        <p:attrNameLst>
                                          <p:attrName>style.visibility</p:attrName>
                                        </p:attrNameLst>
                                      </p:cBhvr>
                                      <p:to>
                                        <p:strVal val="visible"/>
                                      </p:to>
                                    </p:set>
                                    <p:animEffect transition="in" filter="fade">
                                      <p:cBhvr>
                                        <p:cTn id="132" dur="1000"/>
                                        <p:tgtEl>
                                          <p:spTgt spid="138"/>
                                        </p:tgtEl>
                                      </p:cBhvr>
                                    </p:animEffect>
                                    <p:anim calcmode="lin" valueType="num">
                                      <p:cBhvr>
                                        <p:cTn id="133" dur="1000" fill="hold"/>
                                        <p:tgtEl>
                                          <p:spTgt spid="138"/>
                                        </p:tgtEl>
                                        <p:attrNameLst>
                                          <p:attrName>ppt_x</p:attrName>
                                        </p:attrNameLst>
                                      </p:cBhvr>
                                      <p:tavLst>
                                        <p:tav tm="0">
                                          <p:val>
                                            <p:strVal val="#ppt_x"/>
                                          </p:val>
                                        </p:tav>
                                        <p:tav tm="100000">
                                          <p:val>
                                            <p:strVal val="#ppt_x"/>
                                          </p:val>
                                        </p:tav>
                                      </p:tavLst>
                                    </p:anim>
                                    <p:anim calcmode="lin" valueType="num">
                                      <p:cBhvr>
                                        <p:cTn id="134" dur="1000" fill="hold"/>
                                        <p:tgtEl>
                                          <p:spTgt spid="138"/>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155"/>
                                        </p:tgtEl>
                                        <p:attrNameLst>
                                          <p:attrName>style.visibility</p:attrName>
                                        </p:attrNameLst>
                                      </p:cBhvr>
                                      <p:to>
                                        <p:strVal val="visible"/>
                                      </p:to>
                                    </p:set>
                                    <p:animEffect transition="in" filter="fade">
                                      <p:cBhvr>
                                        <p:cTn id="137" dur="1000"/>
                                        <p:tgtEl>
                                          <p:spTgt spid="155"/>
                                        </p:tgtEl>
                                      </p:cBhvr>
                                    </p:animEffect>
                                    <p:anim calcmode="lin" valueType="num">
                                      <p:cBhvr>
                                        <p:cTn id="138" dur="1000" fill="hold"/>
                                        <p:tgtEl>
                                          <p:spTgt spid="155"/>
                                        </p:tgtEl>
                                        <p:attrNameLst>
                                          <p:attrName>ppt_x</p:attrName>
                                        </p:attrNameLst>
                                      </p:cBhvr>
                                      <p:tavLst>
                                        <p:tav tm="0">
                                          <p:val>
                                            <p:strVal val="#ppt_x"/>
                                          </p:val>
                                        </p:tav>
                                        <p:tav tm="100000">
                                          <p:val>
                                            <p:strVal val="#ppt_x"/>
                                          </p:val>
                                        </p:tav>
                                      </p:tavLst>
                                    </p:anim>
                                    <p:anim calcmode="lin" valueType="num">
                                      <p:cBhvr>
                                        <p:cTn id="139" dur="1000" fill="hold"/>
                                        <p:tgtEl>
                                          <p:spTgt spid="155"/>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146"/>
                                        </p:tgtEl>
                                        <p:attrNameLst>
                                          <p:attrName>style.visibility</p:attrName>
                                        </p:attrNameLst>
                                      </p:cBhvr>
                                      <p:to>
                                        <p:strVal val="visible"/>
                                      </p:to>
                                    </p:set>
                                    <p:animEffect transition="in" filter="fade">
                                      <p:cBhvr>
                                        <p:cTn id="142" dur="1000"/>
                                        <p:tgtEl>
                                          <p:spTgt spid="146"/>
                                        </p:tgtEl>
                                      </p:cBhvr>
                                    </p:animEffect>
                                    <p:anim calcmode="lin" valueType="num">
                                      <p:cBhvr>
                                        <p:cTn id="143" dur="1000" fill="hold"/>
                                        <p:tgtEl>
                                          <p:spTgt spid="146"/>
                                        </p:tgtEl>
                                        <p:attrNameLst>
                                          <p:attrName>ppt_x</p:attrName>
                                        </p:attrNameLst>
                                      </p:cBhvr>
                                      <p:tavLst>
                                        <p:tav tm="0">
                                          <p:val>
                                            <p:strVal val="#ppt_x"/>
                                          </p:val>
                                        </p:tav>
                                        <p:tav tm="100000">
                                          <p:val>
                                            <p:strVal val="#ppt_x"/>
                                          </p:val>
                                        </p:tav>
                                      </p:tavLst>
                                    </p:anim>
                                    <p:anim calcmode="lin" valueType="num">
                                      <p:cBhvr>
                                        <p:cTn id="144" dur="1000" fill="hold"/>
                                        <p:tgtEl>
                                          <p:spTgt spid="146"/>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1000"/>
                                        <p:tgtEl>
                                          <p:spTgt spid="91"/>
                                        </p:tgtEl>
                                      </p:cBhvr>
                                    </p:animEffect>
                                    <p:anim calcmode="lin" valueType="num">
                                      <p:cBhvr>
                                        <p:cTn id="148" dur="1000" fill="hold"/>
                                        <p:tgtEl>
                                          <p:spTgt spid="91"/>
                                        </p:tgtEl>
                                        <p:attrNameLst>
                                          <p:attrName>ppt_x</p:attrName>
                                        </p:attrNameLst>
                                      </p:cBhvr>
                                      <p:tavLst>
                                        <p:tav tm="0">
                                          <p:val>
                                            <p:strVal val="#ppt_x"/>
                                          </p:val>
                                        </p:tav>
                                        <p:tav tm="100000">
                                          <p:val>
                                            <p:strVal val="#ppt_x"/>
                                          </p:val>
                                        </p:tav>
                                      </p:tavLst>
                                    </p:anim>
                                    <p:anim calcmode="lin" valueType="num">
                                      <p:cBhvr>
                                        <p:cTn id="149" dur="1000" fill="hold"/>
                                        <p:tgtEl>
                                          <p:spTgt spid="91"/>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106"/>
                                        </p:tgtEl>
                                        <p:attrNameLst>
                                          <p:attrName>style.visibility</p:attrName>
                                        </p:attrNameLst>
                                      </p:cBhvr>
                                      <p:to>
                                        <p:strVal val="visible"/>
                                      </p:to>
                                    </p:set>
                                    <p:animEffect transition="in" filter="fade">
                                      <p:cBhvr>
                                        <p:cTn id="152" dur="1000"/>
                                        <p:tgtEl>
                                          <p:spTgt spid="106"/>
                                        </p:tgtEl>
                                      </p:cBhvr>
                                    </p:animEffect>
                                    <p:anim calcmode="lin" valueType="num">
                                      <p:cBhvr>
                                        <p:cTn id="153" dur="1000" fill="hold"/>
                                        <p:tgtEl>
                                          <p:spTgt spid="106"/>
                                        </p:tgtEl>
                                        <p:attrNameLst>
                                          <p:attrName>ppt_x</p:attrName>
                                        </p:attrNameLst>
                                      </p:cBhvr>
                                      <p:tavLst>
                                        <p:tav tm="0">
                                          <p:val>
                                            <p:strVal val="#ppt_x"/>
                                          </p:val>
                                        </p:tav>
                                        <p:tav tm="100000">
                                          <p:val>
                                            <p:strVal val="#ppt_x"/>
                                          </p:val>
                                        </p:tav>
                                      </p:tavLst>
                                    </p:anim>
                                    <p:anim calcmode="lin" valueType="num">
                                      <p:cBhvr>
                                        <p:cTn id="154"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grpId="0" nodeType="clickEffect">
                                  <p:stCondLst>
                                    <p:cond delay="0"/>
                                  </p:stCondLst>
                                  <p:childTnLst>
                                    <p:set>
                                      <p:cBhvr>
                                        <p:cTn id="158" dur="1" fill="hold">
                                          <p:stCondLst>
                                            <p:cond delay="0"/>
                                          </p:stCondLst>
                                        </p:cTn>
                                        <p:tgtEl>
                                          <p:spTgt spid="18"/>
                                        </p:tgtEl>
                                        <p:attrNameLst>
                                          <p:attrName>style.visibility</p:attrName>
                                        </p:attrNameLst>
                                      </p:cBhvr>
                                      <p:to>
                                        <p:strVal val="visible"/>
                                      </p:to>
                                    </p:set>
                                    <p:animEffect transition="in" filter="fade">
                                      <p:cBhvr>
                                        <p:cTn id="159" dur="1000"/>
                                        <p:tgtEl>
                                          <p:spTgt spid="18"/>
                                        </p:tgtEl>
                                      </p:cBhvr>
                                    </p:animEffect>
                                    <p:anim calcmode="lin" valueType="num">
                                      <p:cBhvr>
                                        <p:cTn id="160" dur="1000" fill="hold"/>
                                        <p:tgtEl>
                                          <p:spTgt spid="18"/>
                                        </p:tgtEl>
                                        <p:attrNameLst>
                                          <p:attrName>ppt_x</p:attrName>
                                        </p:attrNameLst>
                                      </p:cBhvr>
                                      <p:tavLst>
                                        <p:tav tm="0">
                                          <p:val>
                                            <p:strVal val="#ppt_x"/>
                                          </p:val>
                                        </p:tav>
                                        <p:tav tm="100000">
                                          <p:val>
                                            <p:strVal val="#ppt_x"/>
                                          </p:val>
                                        </p:tav>
                                      </p:tavLst>
                                    </p:anim>
                                    <p:anim calcmode="lin" valueType="num">
                                      <p:cBhvr>
                                        <p:cTn id="161" dur="1000" fill="hold"/>
                                        <p:tgtEl>
                                          <p:spTgt spid="18"/>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0"/>
                                  </p:stCondLst>
                                  <p:childTnLst>
                                    <p:set>
                                      <p:cBhvr>
                                        <p:cTn id="163" dur="1" fill="hold">
                                          <p:stCondLst>
                                            <p:cond delay="0"/>
                                          </p:stCondLst>
                                        </p:cTn>
                                        <p:tgtEl>
                                          <p:spTgt spid="139"/>
                                        </p:tgtEl>
                                        <p:attrNameLst>
                                          <p:attrName>style.visibility</p:attrName>
                                        </p:attrNameLst>
                                      </p:cBhvr>
                                      <p:to>
                                        <p:strVal val="visible"/>
                                      </p:to>
                                    </p:set>
                                    <p:animEffect transition="in" filter="fade">
                                      <p:cBhvr>
                                        <p:cTn id="164" dur="1000"/>
                                        <p:tgtEl>
                                          <p:spTgt spid="139"/>
                                        </p:tgtEl>
                                      </p:cBhvr>
                                    </p:animEffect>
                                    <p:anim calcmode="lin" valueType="num">
                                      <p:cBhvr>
                                        <p:cTn id="165" dur="1000" fill="hold"/>
                                        <p:tgtEl>
                                          <p:spTgt spid="139"/>
                                        </p:tgtEl>
                                        <p:attrNameLst>
                                          <p:attrName>ppt_x</p:attrName>
                                        </p:attrNameLst>
                                      </p:cBhvr>
                                      <p:tavLst>
                                        <p:tav tm="0">
                                          <p:val>
                                            <p:strVal val="#ppt_x"/>
                                          </p:val>
                                        </p:tav>
                                        <p:tav tm="100000">
                                          <p:val>
                                            <p:strVal val="#ppt_x"/>
                                          </p:val>
                                        </p:tav>
                                      </p:tavLst>
                                    </p:anim>
                                    <p:anim calcmode="lin" valueType="num">
                                      <p:cBhvr>
                                        <p:cTn id="166" dur="1000" fill="hold"/>
                                        <p:tgtEl>
                                          <p:spTgt spid="139"/>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0"/>
                                  </p:stCondLst>
                                  <p:childTnLst>
                                    <p:set>
                                      <p:cBhvr>
                                        <p:cTn id="168" dur="1" fill="hold">
                                          <p:stCondLst>
                                            <p:cond delay="0"/>
                                          </p:stCondLst>
                                        </p:cTn>
                                        <p:tgtEl>
                                          <p:spTgt spid="54"/>
                                        </p:tgtEl>
                                        <p:attrNameLst>
                                          <p:attrName>style.visibility</p:attrName>
                                        </p:attrNameLst>
                                      </p:cBhvr>
                                      <p:to>
                                        <p:strVal val="visible"/>
                                      </p:to>
                                    </p:set>
                                    <p:animEffect transition="in" filter="fade">
                                      <p:cBhvr>
                                        <p:cTn id="169" dur="1000"/>
                                        <p:tgtEl>
                                          <p:spTgt spid="54"/>
                                        </p:tgtEl>
                                      </p:cBhvr>
                                    </p:animEffect>
                                    <p:anim calcmode="lin" valueType="num">
                                      <p:cBhvr>
                                        <p:cTn id="170" dur="1000" fill="hold"/>
                                        <p:tgtEl>
                                          <p:spTgt spid="54"/>
                                        </p:tgtEl>
                                        <p:attrNameLst>
                                          <p:attrName>ppt_x</p:attrName>
                                        </p:attrNameLst>
                                      </p:cBhvr>
                                      <p:tavLst>
                                        <p:tav tm="0">
                                          <p:val>
                                            <p:strVal val="#ppt_x"/>
                                          </p:val>
                                        </p:tav>
                                        <p:tav tm="100000">
                                          <p:val>
                                            <p:strVal val="#ppt_x"/>
                                          </p:val>
                                        </p:tav>
                                      </p:tavLst>
                                    </p:anim>
                                    <p:anim calcmode="lin" valueType="num">
                                      <p:cBhvr>
                                        <p:cTn id="171" dur="1000" fill="hold"/>
                                        <p:tgtEl>
                                          <p:spTgt spid="54"/>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75"/>
                                        </p:tgtEl>
                                        <p:attrNameLst>
                                          <p:attrName>style.visibility</p:attrName>
                                        </p:attrNameLst>
                                      </p:cBhvr>
                                      <p:to>
                                        <p:strVal val="visible"/>
                                      </p:to>
                                    </p:set>
                                    <p:animEffect transition="in" filter="fade">
                                      <p:cBhvr>
                                        <p:cTn id="174" dur="1000"/>
                                        <p:tgtEl>
                                          <p:spTgt spid="75"/>
                                        </p:tgtEl>
                                      </p:cBhvr>
                                    </p:animEffect>
                                    <p:anim calcmode="lin" valueType="num">
                                      <p:cBhvr>
                                        <p:cTn id="175" dur="1000" fill="hold"/>
                                        <p:tgtEl>
                                          <p:spTgt spid="75"/>
                                        </p:tgtEl>
                                        <p:attrNameLst>
                                          <p:attrName>ppt_x</p:attrName>
                                        </p:attrNameLst>
                                      </p:cBhvr>
                                      <p:tavLst>
                                        <p:tav tm="0">
                                          <p:val>
                                            <p:strVal val="#ppt_x"/>
                                          </p:val>
                                        </p:tav>
                                        <p:tav tm="100000">
                                          <p:val>
                                            <p:strVal val="#ppt_x"/>
                                          </p:val>
                                        </p:tav>
                                      </p:tavLst>
                                    </p:anim>
                                    <p:anim calcmode="lin" valueType="num">
                                      <p:cBhvr>
                                        <p:cTn id="176" dur="1000" fill="hold"/>
                                        <p:tgtEl>
                                          <p:spTgt spid="75"/>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43"/>
                                        </p:tgtEl>
                                        <p:attrNameLst>
                                          <p:attrName>style.visibility</p:attrName>
                                        </p:attrNameLst>
                                      </p:cBhvr>
                                      <p:to>
                                        <p:strVal val="visible"/>
                                      </p:to>
                                    </p:set>
                                    <p:animEffect transition="in" filter="fade">
                                      <p:cBhvr>
                                        <p:cTn id="179" dur="1000"/>
                                        <p:tgtEl>
                                          <p:spTgt spid="43"/>
                                        </p:tgtEl>
                                      </p:cBhvr>
                                    </p:animEffect>
                                    <p:anim calcmode="lin" valueType="num">
                                      <p:cBhvr>
                                        <p:cTn id="180" dur="1000" fill="hold"/>
                                        <p:tgtEl>
                                          <p:spTgt spid="43"/>
                                        </p:tgtEl>
                                        <p:attrNameLst>
                                          <p:attrName>ppt_x</p:attrName>
                                        </p:attrNameLst>
                                      </p:cBhvr>
                                      <p:tavLst>
                                        <p:tav tm="0">
                                          <p:val>
                                            <p:strVal val="#ppt_x"/>
                                          </p:val>
                                        </p:tav>
                                        <p:tav tm="100000">
                                          <p:val>
                                            <p:strVal val="#ppt_x"/>
                                          </p:val>
                                        </p:tav>
                                      </p:tavLst>
                                    </p:anim>
                                    <p:anim calcmode="lin" valueType="num">
                                      <p:cBhvr>
                                        <p:cTn id="181" dur="1000" fill="hold"/>
                                        <p:tgtEl>
                                          <p:spTgt spid="43"/>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112"/>
                                        </p:tgtEl>
                                        <p:attrNameLst>
                                          <p:attrName>style.visibility</p:attrName>
                                        </p:attrNameLst>
                                      </p:cBhvr>
                                      <p:to>
                                        <p:strVal val="visible"/>
                                      </p:to>
                                    </p:set>
                                    <p:animEffect transition="in" filter="fade">
                                      <p:cBhvr>
                                        <p:cTn id="184" dur="1000"/>
                                        <p:tgtEl>
                                          <p:spTgt spid="112"/>
                                        </p:tgtEl>
                                      </p:cBhvr>
                                    </p:animEffect>
                                    <p:anim calcmode="lin" valueType="num">
                                      <p:cBhvr>
                                        <p:cTn id="185" dur="1000" fill="hold"/>
                                        <p:tgtEl>
                                          <p:spTgt spid="112"/>
                                        </p:tgtEl>
                                        <p:attrNameLst>
                                          <p:attrName>ppt_x</p:attrName>
                                        </p:attrNameLst>
                                      </p:cBhvr>
                                      <p:tavLst>
                                        <p:tav tm="0">
                                          <p:val>
                                            <p:strVal val="#ppt_x"/>
                                          </p:val>
                                        </p:tav>
                                        <p:tav tm="100000">
                                          <p:val>
                                            <p:strVal val="#ppt_x"/>
                                          </p:val>
                                        </p:tav>
                                      </p:tavLst>
                                    </p:anim>
                                    <p:anim calcmode="lin" valueType="num">
                                      <p:cBhvr>
                                        <p:cTn id="186" dur="1000" fill="hold"/>
                                        <p:tgtEl>
                                          <p:spTgt spid="112"/>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0"/>
                                  </p:stCondLst>
                                  <p:childTnLst>
                                    <p:set>
                                      <p:cBhvr>
                                        <p:cTn id="188" dur="1" fill="hold">
                                          <p:stCondLst>
                                            <p:cond delay="0"/>
                                          </p:stCondLst>
                                        </p:cTn>
                                        <p:tgtEl>
                                          <p:spTgt spid="158"/>
                                        </p:tgtEl>
                                        <p:attrNameLst>
                                          <p:attrName>style.visibility</p:attrName>
                                        </p:attrNameLst>
                                      </p:cBhvr>
                                      <p:to>
                                        <p:strVal val="visible"/>
                                      </p:to>
                                    </p:set>
                                    <p:animEffect transition="in" filter="fade">
                                      <p:cBhvr>
                                        <p:cTn id="189" dur="1000"/>
                                        <p:tgtEl>
                                          <p:spTgt spid="158"/>
                                        </p:tgtEl>
                                      </p:cBhvr>
                                    </p:animEffect>
                                    <p:anim calcmode="lin" valueType="num">
                                      <p:cBhvr>
                                        <p:cTn id="190" dur="1000" fill="hold"/>
                                        <p:tgtEl>
                                          <p:spTgt spid="158"/>
                                        </p:tgtEl>
                                        <p:attrNameLst>
                                          <p:attrName>ppt_x</p:attrName>
                                        </p:attrNameLst>
                                      </p:cBhvr>
                                      <p:tavLst>
                                        <p:tav tm="0">
                                          <p:val>
                                            <p:strVal val="#ppt_x"/>
                                          </p:val>
                                        </p:tav>
                                        <p:tav tm="100000">
                                          <p:val>
                                            <p:strVal val="#ppt_x"/>
                                          </p:val>
                                        </p:tav>
                                      </p:tavLst>
                                    </p:anim>
                                    <p:anim calcmode="lin" valueType="num">
                                      <p:cBhvr>
                                        <p:cTn id="191" dur="1000" fill="hold"/>
                                        <p:tgtEl>
                                          <p:spTgt spid="158"/>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0"/>
                                  </p:stCondLst>
                                  <p:childTnLst>
                                    <p:set>
                                      <p:cBhvr>
                                        <p:cTn id="193" dur="1" fill="hold">
                                          <p:stCondLst>
                                            <p:cond delay="0"/>
                                          </p:stCondLst>
                                        </p:cTn>
                                        <p:tgtEl>
                                          <p:spTgt spid="171"/>
                                        </p:tgtEl>
                                        <p:attrNameLst>
                                          <p:attrName>style.visibility</p:attrName>
                                        </p:attrNameLst>
                                      </p:cBhvr>
                                      <p:to>
                                        <p:strVal val="visible"/>
                                      </p:to>
                                    </p:set>
                                    <p:animEffect transition="in" filter="fade">
                                      <p:cBhvr>
                                        <p:cTn id="194" dur="1000"/>
                                        <p:tgtEl>
                                          <p:spTgt spid="171"/>
                                        </p:tgtEl>
                                      </p:cBhvr>
                                    </p:animEffect>
                                    <p:anim calcmode="lin" valueType="num">
                                      <p:cBhvr>
                                        <p:cTn id="195" dur="1000" fill="hold"/>
                                        <p:tgtEl>
                                          <p:spTgt spid="171"/>
                                        </p:tgtEl>
                                        <p:attrNameLst>
                                          <p:attrName>ppt_x</p:attrName>
                                        </p:attrNameLst>
                                      </p:cBhvr>
                                      <p:tavLst>
                                        <p:tav tm="0">
                                          <p:val>
                                            <p:strVal val="#ppt_x"/>
                                          </p:val>
                                        </p:tav>
                                        <p:tav tm="100000">
                                          <p:val>
                                            <p:strVal val="#ppt_x"/>
                                          </p:val>
                                        </p:tav>
                                      </p:tavLst>
                                    </p:anim>
                                    <p:anim calcmode="lin" valueType="num">
                                      <p:cBhvr>
                                        <p:cTn id="196" dur="1000" fill="hold"/>
                                        <p:tgtEl>
                                          <p:spTgt spid="171"/>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157"/>
                                        </p:tgtEl>
                                        <p:attrNameLst>
                                          <p:attrName>style.visibility</p:attrName>
                                        </p:attrNameLst>
                                      </p:cBhvr>
                                      <p:to>
                                        <p:strVal val="visible"/>
                                      </p:to>
                                    </p:set>
                                    <p:animEffect transition="in" filter="fade">
                                      <p:cBhvr>
                                        <p:cTn id="199" dur="1000"/>
                                        <p:tgtEl>
                                          <p:spTgt spid="157"/>
                                        </p:tgtEl>
                                      </p:cBhvr>
                                    </p:animEffect>
                                    <p:anim calcmode="lin" valueType="num">
                                      <p:cBhvr>
                                        <p:cTn id="200" dur="1000" fill="hold"/>
                                        <p:tgtEl>
                                          <p:spTgt spid="157"/>
                                        </p:tgtEl>
                                        <p:attrNameLst>
                                          <p:attrName>ppt_x</p:attrName>
                                        </p:attrNameLst>
                                      </p:cBhvr>
                                      <p:tavLst>
                                        <p:tav tm="0">
                                          <p:val>
                                            <p:strVal val="#ppt_x"/>
                                          </p:val>
                                        </p:tav>
                                        <p:tav tm="100000">
                                          <p:val>
                                            <p:strVal val="#ppt_x"/>
                                          </p:val>
                                        </p:tav>
                                      </p:tavLst>
                                    </p:anim>
                                    <p:anim calcmode="lin" valueType="num">
                                      <p:cBhvr>
                                        <p:cTn id="201"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nodeType="clickEffect">
                                  <p:stCondLst>
                                    <p:cond delay="0"/>
                                  </p:stCondLst>
                                  <p:childTnLst>
                                    <p:set>
                                      <p:cBhvr>
                                        <p:cTn id="205" dur="1" fill="hold">
                                          <p:stCondLst>
                                            <p:cond delay="0"/>
                                          </p:stCondLst>
                                        </p:cTn>
                                        <p:tgtEl>
                                          <p:spTgt spid="140"/>
                                        </p:tgtEl>
                                        <p:attrNameLst>
                                          <p:attrName>style.visibility</p:attrName>
                                        </p:attrNameLst>
                                      </p:cBhvr>
                                      <p:to>
                                        <p:strVal val="visible"/>
                                      </p:to>
                                    </p:set>
                                    <p:animEffect transition="in" filter="fade">
                                      <p:cBhvr>
                                        <p:cTn id="206" dur="1000"/>
                                        <p:tgtEl>
                                          <p:spTgt spid="140"/>
                                        </p:tgtEl>
                                      </p:cBhvr>
                                    </p:animEffect>
                                    <p:anim calcmode="lin" valueType="num">
                                      <p:cBhvr>
                                        <p:cTn id="207" dur="1000" fill="hold"/>
                                        <p:tgtEl>
                                          <p:spTgt spid="140"/>
                                        </p:tgtEl>
                                        <p:attrNameLst>
                                          <p:attrName>ppt_x</p:attrName>
                                        </p:attrNameLst>
                                      </p:cBhvr>
                                      <p:tavLst>
                                        <p:tav tm="0">
                                          <p:val>
                                            <p:strVal val="#ppt_x"/>
                                          </p:val>
                                        </p:tav>
                                        <p:tav tm="100000">
                                          <p:val>
                                            <p:strVal val="#ppt_x"/>
                                          </p:val>
                                        </p:tav>
                                      </p:tavLst>
                                    </p:anim>
                                    <p:anim calcmode="lin" valueType="num">
                                      <p:cBhvr>
                                        <p:cTn id="208" dur="1000" fill="hold"/>
                                        <p:tgtEl>
                                          <p:spTgt spid="140"/>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19"/>
                                        </p:tgtEl>
                                        <p:attrNameLst>
                                          <p:attrName>style.visibility</p:attrName>
                                        </p:attrNameLst>
                                      </p:cBhvr>
                                      <p:to>
                                        <p:strVal val="visible"/>
                                      </p:to>
                                    </p:set>
                                    <p:animEffect transition="in" filter="fade">
                                      <p:cBhvr>
                                        <p:cTn id="211" dur="1000"/>
                                        <p:tgtEl>
                                          <p:spTgt spid="19"/>
                                        </p:tgtEl>
                                      </p:cBhvr>
                                    </p:animEffect>
                                    <p:anim calcmode="lin" valueType="num">
                                      <p:cBhvr>
                                        <p:cTn id="212" dur="1000" fill="hold"/>
                                        <p:tgtEl>
                                          <p:spTgt spid="19"/>
                                        </p:tgtEl>
                                        <p:attrNameLst>
                                          <p:attrName>ppt_x</p:attrName>
                                        </p:attrNameLst>
                                      </p:cBhvr>
                                      <p:tavLst>
                                        <p:tav tm="0">
                                          <p:val>
                                            <p:strVal val="#ppt_x"/>
                                          </p:val>
                                        </p:tav>
                                        <p:tav tm="100000">
                                          <p:val>
                                            <p:strVal val="#ppt_x"/>
                                          </p:val>
                                        </p:tav>
                                      </p:tavLst>
                                    </p:anim>
                                    <p:anim calcmode="lin" valueType="num">
                                      <p:cBhvr>
                                        <p:cTn id="213" dur="1000" fill="hold"/>
                                        <p:tgtEl>
                                          <p:spTgt spid="19"/>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82"/>
                                        </p:tgtEl>
                                        <p:attrNameLst>
                                          <p:attrName>style.visibility</p:attrName>
                                        </p:attrNameLst>
                                      </p:cBhvr>
                                      <p:to>
                                        <p:strVal val="visible"/>
                                      </p:to>
                                    </p:set>
                                    <p:animEffect transition="in" filter="fade">
                                      <p:cBhvr>
                                        <p:cTn id="216" dur="1000"/>
                                        <p:tgtEl>
                                          <p:spTgt spid="82"/>
                                        </p:tgtEl>
                                      </p:cBhvr>
                                    </p:animEffect>
                                    <p:anim calcmode="lin" valueType="num">
                                      <p:cBhvr>
                                        <p:cTn id="217" dur="1000" fill="hold"/>
                                        <p:tgtEl>
                                          <p:spTgt spid="82"/>
                                        </p:tgtEl>
                                        <p:attrNameLst>
                                          <p:attrName>ppt_x</p:attrName>
                                        </p:attrNameLst>
                                      </p:cBhvr>
                                      <p:tavLst>
                                        <p:tav tm="0">
                                          <p:val>
                                            <p:strVal val="#ppt_x"/>
                                          </p:val>
                                        </p:tav>
                                        <p:tav tm="100000">
                                          <p:val>
                                            <p:strVal val="#ppt_x"/>
                                          </p:val>
                                        </p:tav>
                                      </p:tavLst>
                                    </p:anim>
                                    <p:anim calcmode="lin" valueType="num">
                                      <p:cBhvr>
                                        <p:cTn id="218" dur="1000" fill="hold"/>
                                        <p:tgtEl>
                                          <p:spTgt spid="82"/>
                                        </p:tgtEl>
                                        <p:attrNameLst>
                                          <p:attrName>ppt_y</p:attrName>
                                        </p:attrNameLst>
                                      </p:cBhvr>
                                      <p:tavLst>
                                        <p:tav tm="0">
                                          <p:val>
                                            <p:strVal val="#ppt_y+.1"/>
                                          </p:val>
                                        </p:tav>
                                        <p:tav tm="100000">
                                          <p:val>
                                            <p:strVal val="#ppt_y"/>
                                          </p:val>
                                        </p:tav>
                                      </p:tavLst>
                                    </p:anim>
                                  </p:childTnLst>
                                </p:cTn>
                              </p:par>
                              <p:par>
                                <p:cTn id="219" presetID="42" presetClass="entr" presetSubtype="0" fill="hold" nodeType="withEffect">
                                  <p:stCondLst>
                                    <p:cond delay="0"/>
                                  </p:stCondLst>
                                  <p:childTnLst>
                                    <p:set>
                                      <p:cBhvr>
                                        <p:cTn id="220" dur="1" fill="hold">
                                          <p:stCondLst>
                                            <p:cond delay="0"/>
                                          </p:stCondLst>
                                        </p:cTn>
                                        <p:tgtEl>
                                          <p:spTgt spid="78"/>
                                        </p:tgtEl>
                                        <p:attrNameLst>
                                          <p:attrName>style.visibility</p:attrName>
                                        </p:attrNameLst>
                                      </p:cBhvr>
                                      <p:to>
                                        <p:strVal val="visible"/>
                                      </p:to>
                                    </p:set>
                                    <p:animEffect transition="in" filter="fade">
                                      <p:cBhvr>
                                        <p:cTn id="221" dur="1000"/>
                                        <p:tgtEl>
                                          <p:spTgt spid="78"/>
                                        </p:tgtEl>
                                      </p:cBhvr>
                                    </p:animEffect>
                                    <p:anim calcmode="lin" valueType="num">
                                      <p:cBhvr>
                                        <p:cTn id="222" dur="1000" fill="hold"/>
                                        <p:tgtEl>
                                          <p:spTgt spid="78"/>
                                        </p:tgtEl>
                                        <p:attrNameLst>
                                          <p:attrName>ppt_x</p:attrName>
                                        </p:attrNameLst>
                                      </p:cBhvr>
                                      <p:tavLst>
                                        <p:tav tm="0">
                                          <p:val>
                                            <p:strVal val="#ppt_x"/>
                                          </p:val>
                                        </p:tav>
                                        <p:tav tm="100000">
                                          <p:val>
                                            <p:strVal val="#ppt_x"/>
                                          </p:val>
                                        </p:tav>
                                      </p:tavLst>
                                    </p:anim>
                                    <p:anim calcmode="lin" valueType="num">
                                      <p:cBhvr>
                                        <p:cTn id="223" dur="1000" fill="hold"/>
                                        <p:tgtEl>
                                          <p:spTgt spid="78"/>
                                        </p:tgtEl>
                                        <p:attrNameLst>
                                          <p:attrName>ppt_y</p:attrName>
                                        </p:attrNameLst>
                                      </p:cBhvr>
                                      <p:tavLst>
                                        <p:tav tm="0">
                                          <p:val>
                                            <p:strVal val="#ppt_y+.1"/>
                                          </p:val>
                                        </p:tav>
                                        <p:tav tm="100000">
                                          <p:val>
                                            <p:strVal val="#ppt_y"/>
                                          </p:val>
                                        </p:tav>
                                      </p:tavLst>
                                    </p:anim>
                                  </p:childTnLst>
                                </p:cTn>
                              </p:par>
                              <p:par>
                                <p:cTn id="224" presetID="42" presetClass="entr" presetSubtype="0" fill="hold" nodeType="withEffect">
                                  <p:stCondLst>
                                    <p:cond delay="0"/>
                                  </p:stCondLst>
                                  <p:childTnLst>
                                    <p:set>
                                      <p:cBhvr>
                                        <p:cTn id="225" dur="1" fill="hold">
                                          <p:stCondLst>
                                            <p:cond delay="0"/>
                                          </p:stCondLst>
                                        </p:cTn>
                                        <p:tgtEl>
                                          <p:spTgt spid="49"/>
                                        </p:tgtEl>
                                        <p:attrNameLst>
                                          <p:attrName>style.visibility</p:attrName>
                                        </p:attrNameLst>
                                      </p:cBhvr>
                                      <p:to>
                                        <p:strVal val="visible"/>
                                      </p:to>
                                    </p:set>
                                    <p:animEffect transition="in" filter="fade">
                                      <p:cBhvr>
                                        <p:cTn id="226" dur="1000"/>
                                        <p:tgtEl>
                                          <p:spTgt spid="49"/>
                                        </p:tgtEl>
                                      </p:cBhvr>
                                    </p:animEffect>
                                    <p:anim calcmode="lin" valueType="num">
                                      <p:cBhvr>
                                        <p:cTn id="227" dur="1000" fill="hold"/>
                                        <p:tgtEl>
                                          <p:spTgt spid="49"/>
                                        </p:tgtEl>
                                        <p:attrNameLst>
                                          <p:attrName>ppt_x</p:attrName>
                                        </p:attrNameLst>
                                      </p:cBhvr>
                                      <p:tavLst>
                                        <p:tav tm="0">
                                          <p:val>
                                            <p:strVal val="#ppt_x"/>
                                          </p:val>
                                        </p:tav>
                                        <p:tav tm="100000">
                                          <p:val>
                                            <p:strVal val="#ppt_x"/>
                                          </p:val>
                                        </p:tav>
                                      </p:tavLst>
                                    </p:anim>
                                    <p:anim calcmode="lin" valueType="num">
                                      <p:cBhvr>
                                        <p:cTn id="228" dur="1000" fill="hold"/>
                                        <p:tgtEl>
                                          <p:spTgt spid="49"/>
                                        </p:tgtEl>
                                        <p:attrNameLst>
                                          <p:attrName>ppt_y</p:attrName>
                                        </p:attrNameLst>
                                      </p:cBhvr>
                                      <p:tavLst>
                                        <p:tav tm="0">
                                          <p:val>
                                            <p:strVal val="#ppt_y+.1"/>
                                          </p:val>
                                        </p:tav>
                                        <p:tav tm="100000">
                                          <p:val>
                                            <p:strVal val="#ppt_y"/>
                                          </p:val>
                                        </p:tav>
                                      </p:tavLst>
                                    </p:anim>
                                  </p:childTnLst>
                                </p:cTn>
                              </p:par>
                              <p:par>
                                <p:cTn id="229" presetID="42" presetClass="entr" presetSubtype="0" fill="hold" nodeType="withEffect">
                                  <p:stCondLst>
                                    <p:cond delay="0"/>
                                  </p:stCondLst>
                                  <p:childTnLst>
                                    <p:set>
                                      <p:cBhvr>
                                        <p:cTn id="230" dur="1" fill="hold">
                                          <p:stCondLst>
                                            <p:cond delay="0"/>
                                          </p:stCondLst>
                                        </p:cTn>
                                        <p:tgtEl>
                                          <p:spTgt spid="159"/>
                                        </p:tgtEl>
                                        <p:attrNameLst>
                                          <p:attrName>style.visibility</p:attrName>
                                        </p:attrNameLst>
                                      </p:cBhvr>
                                      <p:to>
                                        <p:strVal val="visible"/>
                                      </p:to>
                                    </p:set>
                                    <p:animEffect transition="in" filter="fade">
                                      <p:cBhvr>
                                        <p:cTn id="231" dur="1000"/>
                                        <p:tgtEl>
                                          <p:spTgt spid="159"/>
                                        </p:tgtEl>
                                      </p:cBhvr>
                                    </p:animEffect>
                                    <p:anim calcmode="lin" valueType="num">
                                      <p:cBhvr>
                                        <p:cTn id="232" dur="1000" fill="hold"/>
                                        <p:tgtEl>
                                          <p:spTgt spid="159"/>
                                        </p:tgtEl>
                                        <p:attrNameLst>
                                          <p:attrName>ppt_x</p:attrName>
                                        </p:attrNameLst>
                                      </p:cBhvr>
                                      <p:tavLst>
                                        <p:tav tm="0">
                                          <p:val>
                                            <p:strVal val="#ppt_x"/>
                                          </p:val>
                                        </p:tav>
                                        <p:tav tm="100000">
                                          <p:val>
                                            <p:strVal val="#ppt_x"/>
                                          </p:val>
                                        </p:tav>
                                      </p:tavLst>
                                    </p:anim>
                                    <p:anim calcmode="lin" valueType="num">
                                      <p:cBhvr>
                                        <p:cTn id="233" dur="1000" fill="hold"/>
                                        <p:tgtEl>
                                          <p:spTgt spid="159"/>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125"/>
                                        </p:tgtEl>
                                        <p:attrNameLst>
                                          <p:attrName>style.visibility</p:attrName>
                                        </p:attrNameLst>
                                      </p:cBhvr>
                                      <p:to>
                                        <p:strVal val="visible"/>
                                      </p:to>
                                    </p:set>
                                    <p:animEffect transition="in" filter="fade">
                                      <p:cBhvr>
                                        <p:cTn id="236" dur="1000"/>
                                        <p:tgtEl>
                                          <p:spTgt spid="125"/>
                                        </p:tgtEl>
                                      </p:cBhvr>
                                    </p:animEffect>
                                    <p:anim calcmode="lin" valueType="num">
                                      <p:cBhvr>
                                        <p:cTn id="237" dur="1000" fill="hold"/>
                                        <p:tgtEl>
                                          <p:spTgt spid="125"/>
                                        </p:tgtEl>
                                        <p:attrNameLst>
                                          <p:attrName>ppt_x</p:attrName>
                                        </p:attrNameLst>
                                      </p:cBhvr>
                                      <p:tavLst>
                                        <p:tav tm="0">
                                          <p:val>
                                            <p:strVal val="#ppt_x"/>
                                          </p:val>
                                        </p:tav>
                                        <p:tav tm="100000">
                                          <p:val>
                                            <p:strVal val="#ppt_x"/>
                                          </p:val>
                                        </p:tav>
                                      </p:tavLst>
                                    </p:anim>
                                    <p:anim calcmode="lin" valueType="num">
                                      <p:cBhvr>
                                        <p:cTn id="238" dur="1000" fill="hold"/>
                                        <p:tgtEl>
                                          <p:spTgt spid="125"/>
                                        </p:tgtEl>
                                        <p:attrNameLst>
                                          <p:attrName>ppt_y</p:attrName>
                                        </p:attrNameLst>
                                      </p:cBhvr>
                                      <p:tavLst>
                                        <p:tav tm="0">
                                          <p:val>
                                            <p:strVal val="#ppt_y+.1"/>
                                          </p:val>
                                        </p:tav>
                                        <p:tav tm="100000">
                                          <p:val>
                                            <p:strVal val="#ppt_y"/>
                                          </p:val>
                                        </p:tav>
                                      </p:tavLst>
                                    </p:anim>
                                  </p:childTnLst>
                                </p:cTn>
                              </p:par>
                              <p:par>
                                <p:cTn id="239" presetID="42" presetClass="entr" presetSubtype="0" fill="hold" nodeType="withEffect">
                                  <p:stCondLst>
                                    <p:cond delay="0"/>
                                  </p:stCondLst>
                                  <p:childTnLst>
                                    <p:set>
                                      <p:cBhvr>
                                        <p:cTn id="240" dur="1" fill="hold">
                                          <p:stCondLst>
                                            <p:cond delay="0"/>
                                          </p:stCondLst>
                                        </p:cTn>
                                        <p:tgtEl>
                                          <p:spTgt spid="42"/>
                                        </p:tgtEl>
                                        <p:attrNameLst>
                                          <p:attrName>style.visibility</p:attrName>
                                        </p:attrNameLst>
                                      </p:cBhvr>
                                      <p:to>
                                        <p:strVal val="visible"/>
                                      </p:to>
                                    </p:set>
                                    <p:animEffect transition="in" filter="fade">
                                      <p:cBhvr>
                                        <p:cTn id="241" dur="1000"/>
                                        <p:tgtEl>
                                          <p:spTgt spid="42"/>
                                        </p:tgtEl>
                                      </p:cBhvr>
                                    </p:animEffect>
                                    <p:anim calcmode="lin" valueType="num">
                                      <p:cBhvr>
                                        <p:cTn id="242" dur="1000" fill="hold"/>
                                        <p:tgtEl>
                                          <p:spTgt spid="42"/>
                                        </p:tgtEl>
                                        <p:attrNameLst>
                                          <p:attrName>ppt_x</p:attrName>
                                        </p:attrNameLst>
                                      </p:cBhvr>
                                      <p:tavLst>
                                        <p:tav tm="0">
                                          <p:val>
                                            <p:strVal val="#ppt_x"/>
                                          </p:val>
                                        </p:tav>
                                        <p:tav tm="100000">
                                          <p:val>
                                            <p:strVal val="#ppt_x"/>
                                          </p:val>
                                        </p:tav>
                                      </p:tavLst>
                                    </p:anim>
                                    <p:anim calcmode="lin" valueType="num">
                                      <p:cBhvr>
                                        <p:cTn id="243" dur="1000" fill="hold"/>
                                        <p:tgtEl>
                                          <p:spTgt spid="42"/>
                                        </p:tgtEl>
                                        <p:attrNameLst>
                                          <p:attrName>ppt_y</p:attrName>
                                        </p:attrNameLst>
                                      </p:cBhvr>
                                      <p:tavLst>
                                        <p:tav tm="0">
                                          <p:val>
                                            <p:strVal val="#ppt_y+.1"/>
                                          </p:val>
                                        </p:tav>
                                        <p:tav tm="100000">
                                          <p:val>
                                            <p:strVal val="#ppt_y"/>
                                          </p:val>
                                        </p:tav>
                                      </p:tavLst>
                                    </p:anim>
                                  </p:childTnLst>
                                </p:cTn>
                              </p:par>
                              <p:par>
                                <p:cTn id="244" presetID="42" presetClass="entr" presetSubtype="0" fill="hold" nodeType="withEffect">
                                  <p:stCondLst>
                                    <p:cond delay="0"/>
                                  </p:stCondLst>
                                  <p:childTnLst>
                                    <p:set>
                                      <p:cBhvr>
                                        <p:cTn id="245" dur="1" fill="hold">
                                          <p:stCondLst>
                                            <p:cond delay="0"/>
                                          </p:stCondLst>
                                        </p:cTn>
                                        <p:tgtEl>
                                          <p:spTgt spid="169"/>
                                        </p:tgtEl>
                                        <p:attrNameLst>
                                          <p:attrName>style.visibility</p:attrName>
                                        </p:attrNameLst>
                                      </p:cBhvr>
                                      <p:to>
                                        <p:strVal val="visible"/>
                                      </p:to>
                                    </p:set>
                                    <p:animEffect transition="in" filter="fade">
                                      <p:cBhvr>
                                        <p:cTn id="246" dur="1000"/>
                                        <p:tgtEl>
                                          <p:spTgt spid="169"/>
                                        </p:tgtEl>
                                      </p:cBhvr>
                                    </p:animEffect>
                                    <p:anim calcmode="lin" valueType="num">
                                      <p:cBhvr>
                                        <p:cTn id="247" dur="1000" fill="hold"/>
                                        <p:tgtEl>
                                          <p:spTgt spid="169"/>
                                        </p:tgtEl>
                                        <p:attrNameLst>
                                          <p:attrName>ppt_x</p:attrName>
                                        </p:attrNameLst>
                                      </p:cBhvr>
                                      <p:tavLst>
                                        <p:tav tm="0">
                                          <p:val>
                                            <p:strVal val="#ppt_x"/>
                                          </p:val>
                                        </p:tav>
                                        <p:tav tm="100000">
                                          <p:val>
                                            <p:strVal val="#ppt_x"/>
                                          </p:val>
                                        </p:tav>
                                      </p:tavLst>
                                    </p:anim>
                                    <p:anim calcmode="lin" valueType="num">
                                      <p:cBhvr>
                                        <p:cTn id="248"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42" presetClass="entr" presetSubtype="0" fill="hold" grpId="0" nodeType="clickEffect">
                                  <p:stCondLst>
                                    <p:cond delay="0"/>
                                  </p:stCondLst>
                                  <p:childTnLst>
                                    <p:set>
                                      <p:cBhvr>
                                        <p:cTn id="252" dur="1" fill="hold">
                                          <p:stCondLst>
                                            <p:cond delay="0"/>
                                          </p:stCondLst>
                                        </p:cTn>
                                        <p:tgtEl>
                                          <p:spTgt spid="20"/>
                                        </p:tgtEl>
                                        <p:attrNameLst>
                                          <p:attrName>style.visibility</p:attrName>
                                        </p:attrNameLst>
                                      </p:cBhvr>
                                      <p:to>
                                        <p:strVal val="visible"/>
                                      </p:to>
                                    </p:set>
                                    <p:animEffect transition="in" filter="fade">
                                      <p:cBhvr>
                                        <p:cTn id="253" dur="1000"/>
                                        <p:tgtEl>
                                          <p:spTgt spid="20"/>
                                        </p:tgtEl>
                                      </p:cBhvr>
                                    </p:animEffect>
                                    <p:anim calcmode="lin" valueType="num">
                                      <p:cBhvr>
                                        <p:cTn id="254" dur="1000" fill="hold"/>
                                        <p:tgtEl>
                                          <p:spTgt spid="20"/>
                                        </p:tgtEl>
                                        <p:attrNameLst>
                                          <p:attrName>ppt_x</p:attrName>
                                        </p:attrNameLst>
                                      </p:cBhvr>
                                      <p:tavLst>
                                        <p:tav tm="0">
                                          <p:val>
                                            <p:strVal val="#ppt_x"/>
                                          </p:val>
                                        </p:tav>
                                        <p:tav tm="100000">
                                          <p:val>
                                            <p:strVal val="#ppt_x"/>
                                          </p:val>
                                        </p:tav>
                                      </p:tavLst>
                                    </p:anim>
                                    <p:anim calcmode="lin" valueType="num">
                                      <p:cBhvr>
                                        <p:cTn id="255" dur="1000" fill="hold"/>
                                        <p:tgtEl>
                                          <p:spTgt spid="20"/>
                                        </p:tgtEl>
                                        <p:attrNameLst>
                                          <p:attrName>ppt_y</p:attrName>
                                        </p:attrNameLst>
                                      </p:cBhvr>
                                      <p:tavLst>
                                        <p:tav tm="0">
                                          <p:val>
                                            <p:strVal val="#ppt_y+.1"/>
                                          </p:val>
                                        </p:tav>
                                        <p:tav tm="100000">
                                          <p:val>
                                            <p:strVal val="#ppt_y"/>
                                          </p:val>
                                        </p:tav>
                                      </p:tavLst>
                                    </p:anim>
                                  </p:childTnLst>
                                </p:cTn>
                              </p:par>
                              <p:par>
                                <p:cTn id="256" presetID="42" presetClass="entr" presetSubtype="0" fill="hold" nodeType="withEffect">
                                  <p:stCondLst>
                                    <p:cond delay="0"/>
                                  </p:stCondLst>
                                  <p:childTnLst>
                                    <p:set>
                                      <p:cBhvr>
                                        <p:cTn id="257" dur="1" fill="hold">
                                          <p:stCondLst>
                                            <p:cond delay="0"/>
                                          </p:stCondLst>
                                        </p:cTn>
                                        <p:tgtEl>
                                          <p:spTgt spid="141"/>
                                        </p:tgtEl>
                                        <p:attrNameLst>
                                          <p:attrName>style.visibility</p:attrName>
                                        </p:attrNameLst>
                                      </p:cBhvr>
                                      <p:to>
                                        <p:strVal val="visible"/>
                                      </p:to>
                                    </p:set>
                                    <p:animEffect transition="in" filter="fade">
                                      <p:cBhvr>
                                        <p:cTn id="258" dur="1000"/>
                                        <p:tgtEl>
                                          <p:spTgt spid="141"/>
                                        </p:tgtEl>
                                      </p:cBhvr>
                                    </p:animEffect>
                                    <p:anim calcmode="lin" valueType="num">
                                      <p:cBhvr>
                                        <p:cTn id="259" dur="1000" fill="hold"/>
                                        <p:tgtEl>
                                          <p:spTgt spid="141"/>
                                        </p:tgtEl>
                                        <p:attrNameLst>
                                          <p:attrName>ppt_x</p:attrName>
                                        </p:attrNameLst>
                                      </p:cBhvr>
                                      <p:tavLst>
                                        <p:tav tm="0">
                                          <p:val>
                                            <p:strVal val="#ppt_x"/>
                                          </p:val>
                                        </p:tav>
                                        <p:tav tm="100000">
                                          <p:val>
                                            <p:strVal val="#ppt_x"/>
                                          </p:val>
                                        </p:tav>
                                      </p:tavLst>
                                    </p:anim>
                                    <p:anim calcmode="lin" valueType="num">
                                      <p:cBhvr>
                                        <p:cTn id="260" dur="1000" fill="hold"/>
                                        <p:tgtEl>
                                          <p:spTgt spid="141"/>
                                        </p:tgtEl>
                                        <p:attrNameLst>
                                          <p:attrName>ppt_y</p:attrName>
                                        </p:attrNameLst>
                                      </p:cBhvr>
                                      <p:tavLst>
                                        <p:tav tm="0">
                                          <p:val>
                                            <p:strVal val="#ppt_y+.1"/>
                                          </p:val>
                                        </p:tav>
                                        <p:tav tm="100000">
                                          <p:val>
                                            <p:strVal val="#ppt_y"/>
                                          </p:val>
                                        </p:tav>
                                      </p:tavLst>
                                    </p:anim>
                                  </p:childTnLst>
                                </p:cTn>
                              </p:par>
                              <p:par>
                                <p:cTn id="261" presetID="42" presetClass="entr" presetSubtype="0" fill="hold" nodeType="withEffect">
                                  <p:stCondLst>
                                    <p:cond delay="0"/>
                                  </p:stCondLst>
                                  <p:childTnLst>
                                    <p:set>
                                      <p:cBhvr>
                                        <p:cTn id="262" dur="1" fill="hold">
                                          <p:stCondLst>
                                            <p:cond delay="0"/>
                                          </p:stCondLst>
                                        </p:cTn>
                                        <p:tgtEl>
                                          <p:spTgt spid="50"/>
                                        </p:tgtEl>
                                        <p:attrNameLst>
                                          <p:attrName>style.visibility</p:attrName>
                                        </p:attrNameLst>
                                      </p:cBhvr>
                                      <p:to>
                                        <p:strVal val="visible"/>
                                      </p:to>
                                    </p:set>
                                    <p:animEffect transition="in" filter="fade">
                                      <p:cBhvr>
                                        <p:cTn id="263" dur="1000"/>
                                        <p:tgtEl>
                                          <p:spTgt spid="50"/>
                                        </p:tgtEl>
                                      </p:cBhvr>
                                    </p:animEffect>
                                    <p:anim calcmode="lin" valueType="num">
                                      <p:cBhvr>
                                        <p:cTn id="264" dur="1000" fill="hold"/>
                                        <p:tgtEl>
                                          <p:spTgt spid="50"/>
                                        </p:tgtEl>
                                        <p:attrNameLst>
                                          <p:attrName>ppt_x</p:attrName>
                                        </p:attrNameLst>
                                      </p:cBhvr>
                                      <p:tavLst>
                                        <p:tav tm="0">
                                          <p:val>
                                            <p:strVal val="#ppt_x"/>
                                          </p:val>
                                        </p:tav>
                                        <p:tav tm="100000">
                                          <p:val>
                                            <p:strVal val="#ppt_x"/>
                                          </p:val>
                                        </p:tav>
                                      </p:tavLst>
                                    </p:anim>
                                    <p:anim calcmode="lin" valueType="num">
                                      <p:cBhvr>
                                        <p:cTn id="265" dur="1000" fill="hold"/>
                                        <p:tgtEl>
                                          <p:spTgt spid="50"/>
                                        </p:tgtEl>
                                        <p:attrNameLst>
                                          <p:attrName>ppt_y</p:attrName>
                                        </p:attrNameLst>
                                      </p:cBhvr>
                                      <p:tavLst>
                                        <p:tav tm="0">
                                          <p:val>
                                            <p:strVal val="#ppt_y+.1"/>
                                          </p:val>
                                        </p:tav>
                                        <p:tav tm="100000">
                                          <p:val>
                                            <p:strVal val="#ppt_y"/>
                                          </p:val>
                                        </p:tav>
                                      </p:tavLst>
                                    </p:anim>
                                  </p:childTnLst>
                                </p:cTn>
                              </p:par>
                              <p:par>
                                <p:cTn id="266" presetID="42" presetClass="entr" presetSubtype="0" fill="hold" nodeType="withEffect">
                                  <p:stCondLst>
                                    <p:cond delay="0"/>
                                  </p:stCondLst>
                                  <p:childTnLst>
                                    <p:set>
                                      <p:cBhvr>
                                        <p:cTn id="267" dur="1" fill="hold">
                                          <p:stCondLst>
                                            <p:cond delay="0"/>
                                          </p:stCondLst>
                                        </p:cTn>
                                        <p:tgtEl>
                                          <p:spTgt spid="116"/>
                                        </p:tgtEl>
                                        <p:attrNameLst>
                                          <p:attrName>style.visibility</p:attrName>
                                        </p:attrNameLst>
                                      </p:cBhvr>
                                      <p:to>
                                        <p:strVal val="visible"/>
                                      </p:to>
                                    </p:set>
                                    <p:animEffect transition="in" filter="fade">
                                      <p:cBhvr>
                                        <p:cTn id="268" dur="1000"/>
                                        <p:tgtEl>
                                          <p:spTgt spid="116"/>
                                        </p:tgtEl>
                                      </p:cBhvr>
                                    </p:animEffect>
                                    <p:anim calcmode="lin" valueType="num">
                                      <p:cBhvr>
                                        <p:cTn id="269" dur="1000" fill="hold"/>
                                        <p:tgtEl>
                                          <p:spTgt spid="116"/>
                                        </p:tgtEl>
                                        <p:attrNameLst>
                                          <p:attrName>ppt_x</p:attrName>
                                        </p:attrNameLst>
                                      </p:cBhvr>
                                      <p:tavLst>
                                        <p:tav tm="0">
                                          <p:val>
                                            <p:strVal val="#ppt_x"/>
                                          </p:val>
                                        </p:tav>
                                        <p:tav tm="100000">
                                          <p:val>
                                            <p:strVal val="#ppt_x"/>
                                          </p:val>
                                        </p:tav>
                                      </p:tavLst>
                                    </p:anim>
                                    <p:anim calcmode="lin" valueType="num">
                                      <p:cBhvr>
                                        <p:cTn id="270" dur="1000" fill="hold"/>
                                        <p:tgtEl>
                                          <p:spTgt spid="116"/>
                                        </p:tgtEl>
                                        <p:attrNameLst>
                                          <p:attrName>ppt_y</p:attrName>
                                        </p:attrNameLst>
                                      </p:cBhvr>
                                      <p:tavLst>
                                        <p:tav tm="0">
                                          <p:val>
                                            <p:strVal val="#ppt_y+.1"/>
                                          </p:val>
                                        </p:tav>
                                        <p:tav tm="100000">
                                          <p:val>
                                            <p:strVal val="#ppt_y"/>
                                          </p:val>
                                        </p:tav>
                                      </p:tavLst>
                                    </p:anim>
                                  </p:childTnLst>
                                </p:cTn>
                              </p:par>
                              <p:par>
                                <p:cTn id="271" presetID="42" presetClass="entr" presetSubtype="0" fill="hold" nodeType="withEffect">
                                  <p:stCondLst>
                                    <p:cond delay="0"/>
                                  </p:stCondLst>
                                  <p:childTnLst>
                                    <p:set>
                                      <p:cBhvr>
                                        <p:cTn id="272" dur="1" fill="hold">
                                          <p:stCondLst>
                                            <p:cond delay="0"/>
                                          </p:stCondLst>
                                        </p:cTn>
                                        <p:tgtEl>
                                          <p:spTgt spid="48"/>
                                        </p:tgtEl>
                                        <p:attrNameLst>
                                          <p:attrName>style.visibility</p:attrName>
                                        </p:attrNameLst>
                                      </p:cBhvr>
                                      <p:to>
                                        <p:strVal val="visible"/>
                                      </p:to>
                                    </p:set>
                                    <p:animEffect transition="in" filter="fade">
                                      <p:cBhvr>
                                        <p:cTn id="273" dur="1000"/>
                                        <p:tgtEl>
                                          <p:spTgt spid="48"/>
                                        </p:tgtEl>
                                      </p:cBhvr>
                                    </p:animEffect>
                                    <p:anim calcmode="lin" valueType="num">
                                      <p:cBhvr>
                                        <p:cTn id="274" dur="1000" fill="hold"/>
                                        <p:tgtEl>
                                          <p:spTgt spid="48"/>
                                        </p:tgtEl>
                                        <p:attrNameLst>
                                          <p:attrName>ppt_x</p:attrName>
                                        </p:attrNameLst>
                                      </p:cBhvr>
                                      <p:tavLst>
                                        <p:tav tm="0">
                                          <p:val>
                                            <p:strVal val="#ppt_x"/>
                                          </p:val>
                                        </p:tav>
                                        <p:tav tm="100000">
                                          <p:val>
                                            <p:strVal val="#ppt_x"/>
                                          </p:val>
                                        </p:tav>
                                      </p:tavLst>
                                    </p:anim>
                                    <p:anim calcmode="lin" valueType="num">
                                      <p:cBhvr>
                                        <p:cTn id="275" dur="1000" fill="hold"/>
                                        <p:tgtEl>
                                          <p:spTgt spid="48"/>
                                        </p:tgtEl>
                                        <p:attrNameLst>
                                          <p:attrName>ppt_y</p:attrName>
                                        </p:attrNameLst>
                                      </p:cBhvr>
                                      <p:tavLst>
                                        <p:tav tm="0">
                                          <p:val>
                                            <p:strVal val="#ppt_y+.1"/>
                                          </p:val>
                                        </p:tav>
                                        <p:tav tm="100000">
                                          <p:val>
                                            <p:strVal val="#ppt_y"/>
                                          </p:val>
                                        </p:tav>
                                      </p:tavLst>
                                    </p:anim>
                                  </p:childTnLst>
                                </p:cTn>
                              </p:par>
                              <p:par>
                                <p:cTn id="276" presetID="42" presetClass="entr" presetSubtype="0" fill="hold" nodeType="withEffect">
                                  <p:stCondLst>
                                    <p:cond delay="0"/>
                                  </p:stCondLst>
                                  <p:childTnLst>
                                    <p:set>
                                      <p:cBhvr>
                                        <p:cTn id="277" dur="1" fill="hold">
                                          <p:stCondLst>
                                            <p:cond delay="0"/>
                                          </p:stCondLst>
                                        </p:cTn>
                                        <p:tgtEl>
                                          <p:spTgt spid="166"/>
                                        </p:tgtEl>
                                        <p:attrNameLst>
                                          <p:attrName>style.visibility</p:attrName>
                                        </p:attrNameLst>
                                      </p:cBhvr>
                                      <p:to>
                                        <p:strVal val="visible"/>
                                      </p:to>
                                    </p:set>
                                    <p:animEffect transition="in" filter="fade">
                                      <p:cBhvr>
                                        <p:cTn id="278" dur="1000"/>
                                        <p:tgtEl>
                                          <p:spTgt spid="166"/>
                                        </p:tgtEl>
                                      </p:cBhvr>
                                    </p:animEffect>
                                    <p:anim calcmode="lin" valueType="num">
                                      <p:cBhvr>
                                        <p:cTn id="279" dur="1000" fill="hold"/>
                                        <p:tgtEl>
                                          <p:spTgt spid="166"/>
                                        </p:tgtEl>
                                        <p:attrNameLst>
                                          <p:attrName>ppt_x</p:attrName>
                                        </p:attrNameLst>
                                      </p:cBhvr>
                                      <p:tavLst>
                                        <p:tav tm="0">
                                          <p:val>
                                            <p:strVal val="#ppt_x"/>
                                          </p:val>
                                        </p:tav>
                                        <p:tav tm="100000">
                                          <p:val>
                                            <p:strVal val="#ppt_x"/>
                                          </p:val>
                                        </p:tav>
                                      </p:tavLst>
                                    </p:anim>
                                    <p:anim calcmode="lin" valueType="num">
                                      <p:cBhvr>
                                        <p:cTn id="280" dur="1000" fill="hold"/>
                                        <p:tgtEl>
                                          <p:spTgt spid="166"/>
                                        </p:tgtEl>
                                        <p:attrNameLst>
                                          <p:attrName>ppt_y</p:attrName>
                                        </p:attrNameLst>
                                      </p:cBhvr>
                                      <p:tavLst>
                                        <p:tav tm="0">
                                          <p:val>
                                            <p:strVal val="#ppt_y+.1"/>
                                          </p:val>
                                        </p:tav>
                                        <p:tav tm="100000">
                                          <p:val>
                                            <p:strVal val="#ppt_y"/>
                                          </p:val>
                                        </p:tav>
                                      </p:tavLst>
                                    </p:anim>
                                  </p:childTnLst>
                                </p:cTn>
                              </p:par>
                              <p:par>
                                <p:cTn id="281" presetID="42" presetClass="entr" presetSubtype="0" fill="hold" nodeType="withEffect">
                                  <p:stCondLst>
                                    <p:cond delay="0"/>
                                  </p:stCondLst>
                                  <p:childTnLst>
                                    <p:set>
                                      <p:cBhvr>
                                        <p:cTn id="282" dur="1" fill="hold">
                                          <p:stCondLst>
                                            <p:cond delay="0"/>
                                          </p:stCondLst>
                                        </p:cTn>
                                        <p:tgtEl>
                                          <p:spTgt spid="167"/>
                                        </p:tgtEl>
                                        <p:attrNameLst>
                                          <p:attrName>style.visibility</p:attrName>
                                        </p:attrNameLst>
                                      </p:cBhvr>
                                      <p:to>
                                        <p:strVal val="visible"/>
                                      </p:to>
                                    </p:set>
                                    <p:animEffect transition="in" filter="fade">
                                      <p:cBhvr>
                                        <p:cTn id="283" dur="1000"/>
                                        <p:tgtEl>
                                          <p:spTgt spid="167"/>
                                        </p:tgtEl>
                                      </p:cBhvr>
                                    </p:animEffect>
                                    <p:anim calcmode="lin" valueType="num">
                                      <p:cBhvr>
                                        <p:cTn id="284" dur="1000" fill="hold"/>
                                        <p:tgtEl>
                                          <p:spTgt spid="167"/>
                                        </p:tgtEl>
                                        <p:attrNameLst>
                                          <p:attrName>ppt_x</p:attrName>
                                        </p:attrNameLst>
                                      </p:cBhvr>
                                      <p:tavLst>
                                        <p:tav tm="0">
                                          <p:val>
                                            <p:strVal val="#ppt_x"/>
                                          </p:val>
                                        </p:tav>
                                        <p:tav tm="100000">
                                          <p:val>
                                            <p:strVal val="#ppt_x"/>
                                          </p:val>
                                        </p:tav>
                                      </p:tavLst>
                                    </p:anim>
                                    <p:anim calcmode="lin" valueType="num">
                                      <p:cBhvr>
                                        <p:cTn id="285" dur="1000" fill="hold"/>
                                        <p:tgtEl>
                                          <p:spTgt spid="167"/>
                                        </p:tgtEl>
                                        <p:attrNameLst>
                                          <p:attrName>ppt_y</p:attrName>
                                        </p:attrNameLst>
                                      </p:cBhvr>
                                      <p:tavLst>
                                        <p:tav tm="0">
                                          <p:val>
                                            <p:strVal val="#ppt_y+.1"/>
                                          </p:val>
                                        </p:tav>
                                        <p:tav tm="100000">
                                          <p:val>
                                            <p:strVal val="#ppt_y"/>
                                          </p:val>
                                        </p:tav>
                                      </p:tavLst>
                                    </p:anim>
                                  </p:childTnLst>
                                </p:cTn>
                              </p:par>
                            </p:childTnLst>
                          </p:cTn>
                        </p:par>
                      </p:childTnLst>
                    </p:cTn>
                  </p:par>
                  <p:par>
                    <p:cTn id="286" fill="hold">
                      <p:stCondLst>
                        <p:cond delay="indefinite"/>
                      </p:stCondLst>
                      <p:childTnLst>
                        <p:par>
                          <p:cTn id="287" fill="hold">
                            <p:stCondLst>
                              <p:cond delay="0"/>
                            </p:stCondLst>
                            <p:childTnLst>
                              <p:par>
                                <p:cTn id="288" presetID="42" presetClass="entr" presetSubtype="0" fill="hold" nodeType="clickEffect">
                                  <p:stCondLst>
                                    <p:cond delay="0"/>
                                  </p:stCondLst>
                                  <p:childTnLst>
                                    <p:set>
                                      <p:cBhvr>
                                        <p:cTn id="289" dur="1" fill="hold">
                                          <p:stCondLst>
                                            <p:cond delay="0"/>
                                          </p:stCondLst>
                                        </p:cTn>
                                        <p:tgtEl>
                                          <p:spTgt spid="174"/>
                                        </p:tgtEl>
                                        <p:attrNameLst>
                                          <p:attrName>style.visibility</p:attrName>
                                        </p:attrNameLst>
                                      </p:cBhvr>
                                      <p:to>
                                        <p:strVal val="visible"/>
                                      </p:to>
                                    </p:set>
                                    <p:animEffect transition="in" filter="fade">
                                      <p:cBhvr>
                                        <p:cTn id="290" dur="1000"/>
                                        <p:tgtEl>
                                          <p:spTgt spid="174"/>
                                        </p:tgtEl>
                                      </p:cBhvr>
                                    </p:animEffect>
                                    <p:anim calcmode="lin" valueType="num">
                                      <p:cBhvr>
                                        <p:cTn id="291" dur="1000" fill="hold"/>
                                        <p:tgtEl>
                                          <p:spTgt spid="174"/>
                                        </p:tgtEl>
                                        <p:attrNameLst>
                                          <p:attrName>ppt_x</p:attrName>
                                        </p:attrNameLst>
                                      </p:cBhvr>
                                      <p:tavLst>
                                        <p:tav tm="0">
                                          <p:val>
                                            <p:strVal val="#ppt_x"/>
                                          </p:val>
                                        </p:tav>
                                        <p:tav tm="100000">
                                          <p:val>
                                            <p:strVal val="#ppt_x"/>
                                          </p:val>
                                        </p:tav>
                                      </p:tavLst>
                                    </p:anim>
                                    <p:anim calcmode="lin" valueType="num">
                                      <p:cBhvr>
                                        <p:cTn id="292" dur="1000" fill="hold"/>
                                        <p:tgtEl>
                                          <p:spTgt spid="174"/>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0"/>
                                  </p:stCondLst>
                                  <p:childTnLst>
                                    <p:set>
                                      <p:cBhvr>
                                        <p:cTn id="294" dur="1" fill="hold">
                                          <p:stCondLst>
                                            <p:cond delay="0"/>
                                          </p:stCondLst>
                                        </p:cTn>
                                        <p:tgtEl>
                                          <p:spTgt spid="21"/>
                                        </p:tgtEl>
                                        <p:attrNameLst>
                                          <p:attrName>style.visibility</p:attrName>
                                        </p:attrNameLst>
                                      </p:cBhvr>
                                      <p:to>
                                        <p:strVal val="visible"/>
                                      </p:to>
                                    </p:set>
                                    <p:animEffect transition="in" filter="fade">
                                      <p:cBhvr>
                                        <p:cTn id="295" dur="1000"/>
                                        <p:tgtEl>
                                          <p:spTgt spid="21"/>
                                        </p:tgtEl>
                                      </p:cBhvr>
                                    </p:animEffect>
                                    <p:anim calcmode="lin" valueType="num">
                                      <p:cBhvr>
                                        <p:cTn id="296" dur="1000" fill="hold"/>
                                        <p:tgtEl>
                                          <p:spTgt spid="21"/>
                                        </p:tgtEl>
                                        <p:attrNameLst>
                                          <p:attrName>ppt_x</p:attrName>
                                        </p:attrNameLst>
                                      </p:cBhvr>
                                      <p:tavLst>
                                        <p:tav tm="0">
                                          <p:val>
                                            <p:strVal val="#ppt_x"/>
                                          </p:val>
                                        </p:tav>
                                        <p:tav tm="100000">
                                          <p:val>
                                            <p:strVal val="#ppt_x"/>
                                          </p:val>
                                        </p:tav>
                                      </p:tavLst>
                                    </p:anim>
                                    <p:anim calcmode="lin" valueType="num">
                                      <p:cBhvr>
                                        <p:cTn id="297" dur="1000" fill="hold"/>
                                        <p:tgtEl>
                                          <p:spTgt spid="21"/>
                                        </p:tgtEl>
                                        <p:attrNameLst>
                                          <p:attrName>ppt_y</p:attrName>
                                        </p:attrNameLst>
                                      </p:cBhvr>
                                      <p:tavLst>
                                        <p:tav tm="0">
                                          <p:val>
                                            <p:strVal val="#ppt_y+.1"/>
                                          </p:val>
                                        </p:tav>
                                        <p:tav tm="100000">
                                          <p:val>
                                            <p:strVal val="#ppt_y"/>
                                          </p:val>
                                        </p:tav>
                                      </p:tavLst>
                                    </p:anim>
                                  </p:childTnLst>
                                </p:cTn>
                              </p:par>
                              <p:par>
                                <p:cTn id="298" presetID="42" presetClass="entr" presetSubtype="0" fill="hold" nodeType="withEffect">
                                  <p:stCondLst>
                                    <p:cond delay="0"/>
                                  </p:stCondLst>
                                  <p:childTnLst>
                                    <p:set>
                                      <p:cBhvr>
                                        <p:cTn id="299" dur="1" fill="hold">
                                          <p:stCondLst>
                                            <p:cond delay="0"/>
                                          </p:stCondLst>
                                        </p:cTn>
                                        <p:tgtEl>
                                          <p:spTgt spid="142"/>
                                        </p:tgtEl>
                                        <p:attrNameLst>
                                          <p:attrName>style.visibility</p:attrName>
                                        </p:attrNameLst>
                                      </p:cBhvr>
                                      <p:to>
                                        <p:strVal val="visible"/>
                                      </p:to>
                                    </p:set>
                                    <p:animEffect transition="in" filter="fade">
                                      <p:cBhvr>
                                        <p:cTn id="300" dur="1000"/>
                                        <p:tgtEl>
                                          <p:spTgt spid="142"/>
                                        </p:tgtEl>
                                      </p:cBhvr>
                                    </p:animEffect>
                                    <p:anim calcmode="lin" valueType="num">
                                      <p:cBhvr>
                                        <p:cTn id="301" dur="1000" fill="hold"/>
                                        <p:tgtEl>
                                          <p:spTgt spid="142"/>
                                        </p:tgtEl>
                                        <p:attrNameLst>
                                          <p:attrName>ppt_x</p:attrName>
                                        </p:attrNameLst>
                                      </p:cBhvr>
                                      <p:tavLst>
                                        <p:tav tm="0">
                                          <p:val>
                                            <p:strVal val="#ppt_x"/>
                                          </p:val>
                                        </p:tav>
                                        <p:tav tm="100000">
                                          <p:val>
                                            <p:strVal val="#ppt_x"/>
                                          </p:val>
                                        </p:tav>
                                      </p:tavLst>
                                    </p:anim>
                                    <p:anim calcmode="lin" valueType="num">
                                      <p:cBhvr>
                                        <p:cTn id="302" dur="1000" fill="hold"/>
                                        <p:tgtEl>
                                          <p:spTgt spid="142"/>
                                        </p:tgtEl>
                                        <p:attrNameLst>
                                          <p:attrName>ppt_y</p:attrName>
                                        </p:attrNameLst>
                                      </p:cBhvr>
                                      <p:tavLst>
                                        <p:tav tm="0">
                                          <p:val>
                                            <p:strVal val="#ppt_y+.1"/>
                                          </p:val>
                                        </p:tav>
                                        <p:tav tm="100000">
                                          <p:val>
                                            <p:strVal val="#ppt_y"/>
                                          </p:val>
                                        </p:tav>
                                      </p:tavLst>
                                    </p:anim>
                                  </p:childTnLst>
                                </p:cTn>
                              </p:par>
                              <p:par>
                                <p:cTn id="303" presetID="42" presetClass="entr" presetSubtype="0" fill="hold" nodeType="withEffect">
                                  <p:stCondLst>
                                    <p:cond delay="0"/>
                                  </p:stCondLst>
                                  <p:childTnLst>
                                    <p:set>
                                      <p:cBhvr>
                                        <p:cTn id="304" dur="1" fill="hold">
                                          <p:stCondLst>
                                            <p:cond delay="0"/>
                                          </p:stCondLst>
                                        </p:cTn>
                                        <p:tgtEl>
                                          <p:spTgt spid="132"/>
                                        </p:tgtEl>
                                        <p:attrNameLst>
                                          <p:attrName>style.visibility</p:attrName>
                                        </p:attrNameLst>
                                      </p:cBhvr>
                                      <p:to>
                                        <p:strVal val="visible"/>
                                      </p:to>
                                    </p:set>
                                    <p:animEffect transition="in" filter="fade">
                                      <p:cBhvr>
                                        <p:cTn id="305" dur="1000"/>
                                        <p:tgtEl>
                                          <p:spTgt spid="132"/>
                                        </p:tgtEl>
                                      </p:cBhvr>
                                    </p:animEffect>
                                    <p:anim calcmode="lin" valueType="num">
                                      <p:cBhvr>
                                        <p:cTn id="306" dur="1000" fill="hold"/>
                                        <p:tgtEl>
                                          <p:spTgt spid="132"/>
                                        </p:tgtEl>
                                        <p:attrNameLst>
                                          <p:attrName>ppt_x</p:attrName>
                                        </p:attrNameLst>
                                      </p:cBhvr>
                                      <p:tavLst>
                                        <p:tav tm="0">
                                          <p:val>
                                            <p:strVal val="#ppt_x"/>
                                          </p:val>
                                        </p:tav>
                                        <p:tav tm="100000">
                                          <p:val>
                                            <p:strVal val="#ppt_x"/>
                                          </p:val>
                                        </p:tav>
                                      </p:tavLst>
                                    </p:anim>
                                    <p:anim calcmode="lin" valueType="num">
                                      <p:cBhvr>
                                        <p:cTn id="307" dur="1000" fill="hold"/>
                                        <p:tgtEl>
                                          <p:spTgt spid="132"/>
                                        </p:tgtEl>
                                        <p:attrNameLst>
                                          <p:attrName>ppt_y</p:attrName>
                                        </p:attrNameLst>
                                      </p:cBhvr>
                                      <p:tavLst>
                                        <p:tav tm="0">
                                          <p:val>
                                            <p:strVal val="#ppt_y+.1"/>
                                          </p:val>
                                        </p:tav>
                                        <p:tav tm="100000">
                                          <p:val>
                                            <p:strVal val="#ppt_y"/>
                                          </p:val>
                                        </p:tav>
                                      </p:tavLst>
                                    </p:anim>
                                  </p:childTnLst>
                                </p:cTn>
                              </p:par>
                              <p:par>
                                <p:cTn id="308" presetID="42" presetClass="entr" presetSubtype="0" fill="hold" nodeType="withEffect">
                                  <p:stCondLst>
                                    <p:cond delay="0"/>
                                  </p:stCondLst>
                                  <p:childTnLst>
                                    <p:set>
                                      <p:cBhvr>
                                        <p:cTn id="309" dur="1" fill="hold">
                                          <p:stCondLst>
                                            <p:cond delay="0"/>
                                          </p:stCondLst>
                                        </p:cTn>
                                        <p:tgtEl>
                                          <p:spTgt spid="135"/>
                                        </p:tgtEl>
                                        <p:attrNameLst>
                                          <p:attrName>style.visibility</p:attrName>
                                        </p:attrNameLst>
                                      </p:cBhvr>
                                      <p:to>
                                        <p:strVal val="visible"/>
                                      </p:to>
                                    </p:set>
                                    <p:animEffect transition="in" filter="fade">
                                      <p:cBhvr>
                                        <p:cTn id="310" dur="1000"/>
                                        <p:tgtEl>
                                          <p:spTgt spid="135"/>
                                        </p:tgtEl>
                                      </p:cBhvr>
                                    </p:animEffect>
                                    <p:anim calcmode="lin" valueType="num">
                                      <p:cBhvr>
                                        <p:cTn id="311" dur="1000" fill="hold"/>
                                        <p:tgtEl>
                                          <p:spTgt spid="135"/>
                                        </p:tgtEl>
                                        <p:attrNameLst>
                                          <p:attrName>ppt_x</p:attrName>
                                        </p:attrNameLst>
                                      </p:cBhvr>
                                      <p:tavLst>
                                        <p:tav tm="0">
                                          <p:val>
                                            <p:strVal val="#ppt_x"/>
                                          </p:val>
                                        </p:tav>
                                        <p:tav tm="100000">
                                          <p:val>
                                            <p:strVal val="#ppt_x"/>
                                          </p:val>
                                        </p:tav>
                                      </p:tavLst>
                                    </p:anim>
                                    <p:anim calcmode="lin" valueType="num">
                                      <p:cBhvr>
                                        <p:cTn id="312" dur="1000" fill="hold"/>
                                        <p:tgtEl>
                                          <p:spTgt spid="135"/>
                                        </p:tgtEl>
                                        <p:attrNameLst>
                                          <p:attrName>ppt_y</p:attrName>
                                        </p:attrNameLst>
                                      </p:cBhvr>
                                      <p:tavLst>
                                        <p:tav tm="0">
                                          <p:val>
                                            <p:strVal val="#ppt_y+.1"/>
                                          </p:val>
                                        </p:tav>
                                        <p:tav tm="100000">
                                          <p:val>
                                            <p:strVal val="#ppt_y"/>
                                          </p:val>
                                        </p:tav>
                                      </p:tavLst>
                                    </p:anim>
                                  </p:childTnLst>
                                </p:cTn>
                              </p:par>
                              <p:par>
                                <p:cTn id="313" presetID="42" presetClass="entr" presetSubtype="0" fill="hold" nodeType="withEffect">
                                  <p:stCondLst>
                                    <p:cond delay="0"/>
                                  </p:stCondLst>
                                  <p:childTnLst>
                                    <p:set>
                                      <p:cBhvr>
                                        <p:cTn id="314" dur="1" fill="hold">
                                          <p:stCondLst>
                                            <p:cond delay="0"/>
                                          </p:stCondLst>
                                        </p:cTn>
                                        <p:tgtEl>
                                          <p:spTgt spid="173"/>
                                        </p:tgtEl>
                                        <p:attrNameLst>
                                          <p:attrName>style.visibility</p:attrName>
                                        </p:attrNameLst>
                                      </p:cBhvr>
                                      <p:to>
                                        <p:strVal val="visible"/>
                                      </p:to>
                                    </p:set>
                                    <p:animEffect transition="in" filter="fade">
                                      <p:cBhvr>
                                        <p:cTn id="315" dur="1000"/>
                                        <p:tgtEl>
                                          <p:spTgt spid="173"/>
                                        </p:tgtEl>
                                      </p:cBhvr>
                                    </p:animEffect>
                                    <p:anim calcmode="lin" valueType="num">
                                      <p:cBhvr>
                                        <p:cTn id="316" dur="1000" fill="hold"/>
                                        <p:tgtEl>
                                          <p:spTgt spid="173"/>
                                        </p:tgtEl>
                                        <p:attrNameLst>
                                          <p:attrName>ppt_x</p:attrName>
                                        </p:attrNameLst>
                                      </p:cBhvr>
                                      <p:tavLst>
                                        <p:tav tm="0">
                                          <p:val>
                                            <p:strVal val="#ppt_x"/>
                                          </p:val>
                                        </p:tav>
                                        <p:tav tm="100000">
                                          <p:val>
                                            <p:strVal val="#ppt_x"/>
                                          </p:val>
                                        </p:tav>
                                      </p:tavLst>
                                    </p:anim>
                                    <p:anim calcmode="lin" valueType="num">
                                      <p:cBhvr>
                                        <p:cTn id="31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15" grpId="0"/>
      <p:bldP spid="16" grpId="0"/>
      <p:bldP spid="17" grpId="0"/>
      <p:bldP spid="18" grpId="0"/>
      <p:bldP spid="19" grpId="0"/>
      <p:bldP spid="20" grpId="0"/>
      <p:bldP spid="21" grpId="0"/>
      <p:bldP spid="40" grpId="0"/>
      <p:bldP spid="53" grpId="0" animBg="1"/>
      <p:bldP spid="67" grpId="0" animBg="1"/>
      <p:bldP spid="69" grpId="0" animBg="1"/>
      <p:bldP spid="82" grpId="0" animBg="1"/>
      <p:bldP spid="103" grpId="0" animBg="1"/>
      <p:bldP spid="112" grpId="0" animBg="1"/>
      <p:bldP spid="125" grpId="0" animBg="1"/>
      <p:bldP spid="147" grpId="0" animBg="1"/>
      <p:bldP spid="1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p:sp>
        <p:nvSpPr>
          <p:cNvPr id="3" name="Content Placeholder 2"/>
          <p:cNvSpPr>
            <a:spLocks noGrp="1"/>
          </p:cNvSpPr>
          <p:nvPr>
            <p:ph idx="1"/>
          </p:nvPr>
        </p:nvSpPr>
        <p:spPr>
          <a:xfrm>
            <a:off x="381000" y="1016732"/>
            <a:ext cx="8534400" cy="5220580"/>
          </a:xfrm>
        </p:spPr>
        <p:txBody>
          <a:bodyPr/>
          <a:lstStyle/>
          <a:p>
            <a:r>
              <a:rPr lang="en-US" sz="1600" u="sng" dirty="0" smtClean="0">
                <a:solidFill>
                  <a:schemeClr val="tx2"/>
                </a:solidFill>
              </a:rPr>
              <a:t>Summary of UFR </a:t>
            </a:r>
            <a:r>
              <a:rPr lang="en-US" sz="1600" u="sng" dirty="0">
                <a:solidFill>
                  <a:schemeClr val="tx2"/>
                </a:solidFill>
              </a:rPr>
              <a:t>Load Resource - </a:t>
            </a:r>
            <a:r>
              <a:rPr lang="en-US" sz="1600" b="1" u="sng" dirty="0">
                <a:solidFill>
                  <a:schemeClr val="tx2"/>
                </a:solidFill>
              </a:rPr>
              <a:t>no deployment</a:t>
            </a:r>
          </a:p>
          <a:p>
            <a:endParaRPr lang="en-US" sz="1600" dirty="0" smtClean="0">
              <a:solidFill>
                <a:schemeClr val="tx2"/>
              </a:solidFill>
              <a:latin typeface="+mn-lt"/>
            </a:endParaRPr>
          </a:p>
          <a:p>
            <a:r>
              <a:rPr lang="en-US" sz="1600" dirty="0" smtClean="0">
                <a:solidFill>
                  <a:schemeClr val="tx2"/>
                </a:solidFill>
                <a:latin typeface="+mn-lt"/>
              </a:rPr>
              <a:t>Each RTC run will award UFR Load Resource RRS-BLK and ECRS-BLK equal to the sum of the final validated self-provision of RRS-BLK and ECRS-BLK, and potentially additional RRS-BLK, ECRS-BLK</a:t>
            </a:r>
          </a:p>
          <a:p>
            <a:endParaRPr lang="en-US" sz="1600" dirty="0" smtClean="0">
              <a:solidFill>
                <a:schemeClr val="tx2"/>
              </a:solidFill>
              <a:latin typeface="+mn-lt"/>
            </a:endParaRPr>
          </a:p>
          <a:p>
            <a:r>
              <a:rPr lang="en-US" sz="1600" dirty="0" smtClean="0">
                <a:solidFill>
                  <a:schemeClr val="tx2"/>
                </a:solidFill>
                <a:latin typeface="+mn-lt"/>
              </a:rPr>
              <a:t>AS Imbalance Charge/Payment to QSE will use the RTC AS capacity awards for RRS-BLK and ECRS-BLK</a:t>
            </a:r>
            <a:endParaRPr lang="en-US" sz="14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dirty="0"/>
          </a:p>
        </p:txBody>
      </p:sp>
    </p:spTree>
    <p:extLst>
      <p:ext uri="{BB962C8B-B14F-4D97-AF65-F5344CB8AC3E}">
        <p14:creationId xmlns:p14="http://schemas.microsoft.com/office/powerpoint/2010/main" val="820110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034437" y="5733256"/>
            <a:ext cx="720080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a:off x="1385248" y="3087800"/>
            <a:ext cx="7185601" cy="2657310"/>
            <a:chOff x="1385248" y="3087800"/>
            <a:chExt cx="7185601" cy="2657310"/>
          </a:xfrm>
        </p:grpSpPr>
        <p:sp>
          <p:nvSpPr>
            <p:cNvPr id="40" name="TextBox 39"/>
            <p:cNvSpPr txBox="1"/>
            <p:nvPr/>
          </p:nvSpPr>
          <p:spPr>
            <a:xfrm>
              <a:off x="8078406" y="3087800"/>
              <a:ext cx="492443" cy="276999"/>
            </a:xfrm>
            <a:prstGeom prst="rect">
              <a:avLst/>
            </a:prstGeom>
            <a:noFill/>
          </p:spPr>
          <p:txBody>
            <a:bodyPr wrap="none" rtlCol="0">
              <a:spAutoFit/>
            </a:bodyPr>
            <a:lstStyle/>
            <a:p>
              <a:r>
                <a:rPr lang="en-US" sz="1200" dirty="0" smtClean="0"/>
                <a:t>NPF</a:t>
              </a:r>
              <a:endParaRPr lang="en-US" sz="1200" dirty="0"/>
            </a:p>
          </p:txBody>
        </p:sp>
        <p:cxnSp>
          <p:nvCxnSpPr>
            <p:cNvPr id="8" name="Straight Connector 7"/>
            <p:cNvCxnSpPr/>
            <p:nvPr/>
          </p:nvCxnSpPr>
          <p:spPr>
            <a:xfrm>
              <a:off x="2551975" y="3343110"/>
              <a:ext cx="10751" cy="236874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5776" y="5650078"/>
              <a:ext cx="2700301" cy="95032"/>
            </a:xfrm>
            <a:custGeom>
              <a:avLst/>
              <a:gdLst>
                <a:gd name="connsiteX0" fmla="*/ 0 w 3594100"/>
                <a:gd name="connsiteY0" fmla="*/ 52222 h 95032"/>
                <a:gd name="connsiteX1" fmla="*/ 63500 w 3594100"/>
                <a:gd name="connsiteY1" fmla="*/ 26822 h 95032"/>
                <a:gd name="connsiteX2" fmla="*/ 342900 w 3594100"/>
                <a:gd name="connsiteY2" fmla="*/ 26822 h 95032"/>
                <a:gd name="connsiteX3" fmla="*/ 431800 w 3594100"/>
                <a:gd name="connsiteY3" fmla="*/ 39522 h 95032"/>
                <a:gd name="connsiteX4" fmla="*/ 825500 w 3594100"/>
                <a:gd name="connsiteY4" fmla="*/ 52222 h 95032"/>
                <a:gd name="connsiteX5" fmla="*/ 901700 w 3594100"/>
                <a:gd name="connsiteY5" fmla="*/ 77622 h 95032"/>
                <a:gd name="connsiteX6" fmla="*/ 939800 w 3594100"/>
                <a:gd name="connsiteY6" fmla="*/ 90322 h 95032"/>
                <a:gd name="connsiteX7" fmla="*/ 1181100 w 3594100"/>
                <a:gd name="connsiteY7" fmla="*/ 64922 h 95032"/>
                <a:gd name="connsiteX8" fmla="*/ 1219200 w 3594100"/>
                <a:gd name="connsiteY8" fmla="*/ 39522 h 95032"/>
                <a:gd name="connsiteX9" fmla="*/ 1257300 w 3594100"/>
                <a:gd name="connsiteY9" fmla="*/ 52222 h 95032"/>
                <a:gd name="connsiteX10" fmla="*/ 1333500 w 3594100"/>
                <a:gd name="connsiteY10" fmla="*/ 90322 h 95032"/>
                <a:gd name="connsiteX11" fmla="*/ 1651000 w 3594100"/>
                <a:gd name="connsiteY11" fmla="*/ 77622 h 95032"/>
                <a:gd name="connsiteX12" fmla="*/ 1689100 w 3594100"/>
                <a:gd name="connsiteY12" fmla="*/ 64922 h 95032"/>
                <a:gd name="connsiteX13" fmla="*/ 1727200 w 3594100"/>
                <a:gd name="connsiteY13" fmla="*/ 39522 h 95032"/>
                <a:gd name="connsiteX14" fmla="*/ 2324100 w 3594100"/>
                <a:gd name="connsiteY14" fmla="*/ 52222 h 95032"/>
                <a:gd name="connsiteX15" fmla="*/ 2717800 w 3594100"/>
                <a:gd name="connsiteY15" fmla="*/ 26822 h 95032"/>
                <a:gd name="connsiteX16" fmla="*/ 2755900 w 3594100"/>
                <a:gd name="connsiteY16" fmla="*/ 14122 h 95032"/>
                <a:gd name="connsiteX17" fmla="*/ 3073400 w 3594100"/>
                <a:gd name="connsiteY17" fmla="*/ 14122 h 95032"/>
                <a:gd name="connsiteX18" fmla="*/ 3225800 w 3594100"/>
                <a:gd name="connsiteY18" fmla="*/ 39522 h 95032"/>
                <a:gd name="connsiteX19" fmla="*/ 3276600 w 3594100"/>
                <a:gd name="connsiteY19" fmla="*/ 52222 h 95032"/>
                <a:gd name="connsiteX20" fmla="*/ 3594100 w 3594100"/>
                <a:gd name="connsiteY20" fmla="*/ 52222 h 9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94100" h="95032">
                  <a:moveTo>
                    <a:pt x="0" y="52222"/>
                  </a:moveTo>
                  <a:cubicBezTo>
                    <a:pt x="21167" y="43755"/>
                    <a:pt x="41873" y="34031"/>
                    <a:pt x="63500" y="26822"/>
                  </a:cubicBezTo>
                  <a:cubicBezTo>
                    <a:pt x="161588" y="-5874"/>
                    <a:pt x="213839" y="19652"/>
                    <a:pt x="342900" y="26822"/>
                  </a:cubicBezTo>
                  <a:cubicBezTo>
                    <a:pt x="372533" y="31055"/>
                    <a:pt x="401907" y="37949"/>
                    <a:pt x="431800" y="39522"/>
                  </a:cubicBezTo>
                  <a:cubicBezTo>
                    <a:pt x="562920" y="46423"/>
                    <a:pt x="694628" y="41611"/>
                    <a:pt x="825500" y="52222"/>
                  </a:cubicBezTo>
                  <a:cubicBezTo>
                    <a:pt x="852186" y="54386"/>
                    <a:pt x="876300" y="69155"/>
                    <a:pt x="901700" y="77622"/>
                  </a:cubicBezTo>
                  <a:lnTo>
                    <a:pt x="939800" y="90322"/>
                  </a:lnTo>
                  <a:cubicBezTo>
                    <a:pt x="945916" y="89885"/>
                    <a:pt x="1129529" y="84261"/>
                    <a:pt x="1181100" y="64922"/>
                  </a:cubicBezTo>
                  <a:cubicBezTo>
                    <a:pt x="1195392" y="59563"/>
                    <a:pt x="1206500" y="47989"/>
                    <a:pt x="1219200" y="39522"/>
                  </a:cubicBezTo>
                  <a:cubicBezTo>
                    <a:pt x="1231900" y="43755"/>
                    <a:pt x="1245326" y="46235"/>
                    <a:pt x="1257300" y="52222"/>
                  </a:cubicBezTo>
                  <a:cubicBezTo>
                    <a:pt x="1355777" y="101461"/>
                    <a:pt x="1237735" y="58400"/>
                    <a:pt x="1333500" y="90322"/>
                  </a:cubicBezTo>
                  <a:cubicBezTo>
                    <a:pt x="1439333" y="86089"/>
                    <a:pt x="1545351" y="85168"/>
                    <a:pt x="1651000" y="77622"/>
                  </a:cubicBezTo>
                  <a:cubicBezTo>
                    <a:pt x="1664353" y="76668"/>
                    <a:pt x="1677126" y="70909"/>
                    <a:pt x="1689100" y="64922"/>
                  </a:cubicBezTo>
                  <a:cubicBezTo>
                    <a:pt x="1702752" y="58096"/>
                    <a:pt x="1714500" y="47989"/>
                    <a:pt x="1727200" y="39522"/>
                  </a:cubicBezTo>
                  <a:cubicBezTo>
                    <a:pt x="1939922" y="145883"/>
                    <a:pt x="1768095" y="69873"/>
                    <a:pt x="2324100" y="52222"/>
                  </a:cubicBezTo>
                  <a:cubicBezTo>
                    <a:pt x="2532023" y="45621"/>
                    <a:pt x="2544850" y="42545"/>
                    <a:pt x="2717800" y="26822"/>
                  </a:cubicBezTo>
                  <a:cubicBezTo>
                    <a:pt x="2730500" y="22589"/>
                    <a:pt x="2742587" y="15523"/>
                    <a:pt x="2755900" y="14122"/>
                  </a:cubicBezTo>
                  <a:cubicBezTo>
                    <a:pt x="2949639" y="-6272"/>
                    <a:pt x="2918605" y="-3077"/>
                    <a:pt x="3073400" y="14122"/>
                  </a:cubicBezTo>
                  <a:cubicBezTo>
                    <a:pt x="3158477" y="42481"/>
                    <a:pt x="3067813" y="15216"/>
                    <a:pt x="3225800" y="39522"/>
                  </a:cubicBezTo>
                  <a:cubicBezTo>
                    <a:pt x="3243052" y="42176"/>
                    <a:pt x="3259156" y="51620"/>
                    <a:pt x="3276600" y="52222"/>
                  </a:cubicBezTo>
                  <a:cubicBezTo>
                    <a:pt x="3382370" y="55869"/>
                    <a:pt x="3488267" y="52222"/>
                    <a:pt x="3594100" y="52222"/>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220072" y="3414770"/>
              <a:ext cx="1993900" cy="2287530"/>
            </a:xfrm>
            <a:custGeom>
              <a:avLst/>
              <a:gdLst>
                <a:gd name="connsiteX0" fmla="*/ 0 w 1993900"/>
                <a:gd name="connsiteY0" fmla="*/ 2287530 h 2287530"/>
                <a:gd name="connsiteX1" fmla="*/ 76200 w 1993900"/>
                <a:gd name="connsiteY1" fmla="*/ 2236730 h 2287530"/>
                <a:gd name="connsiteX2" fmla="*/ 101600 w 1993900"/>
                <a:gd name="connsiteY2" fmla="*/ 2198630 h 2287530"/>
                <a:gd name="connsiteX3" fmla="*/ 254000 w 1993900"/>
                <a:gd name="connsiteY3" fmla="*/ 2185930 h 2287530"/>
                <a:gd name="connsiteX4" fmla="*/ 292100 w 1993900"/>
                <a:gd name="connsiteY4" fmla="*/ 2160530 h 2287530"/>
                <a:gd name="connsiteX5" fmla="*/ 482600 w 1993900"/>
                <a:gd name="connsiteY5" fmla="*/ 2122430 h 2287530"/>
                <a:gd name="connsiteX6" fmla="*/ 520700 w 1993900"/>
                <a:gd name="connsiteY6" fmla="*/ 2109730 h 2287530"/>
                <a:gd name="connsiteX7" fmla="*/ 596900 w 1993900"/>
                <a:gd name="connsiteY7" fmla="*/ 2058930 h 2287530"/>
                <a:gd name="connsiteX8" fmla="*/ 685800 w 1993900"/>
                <a:gd name="connsiteY8" fmla="*/ 2033530 h 2287530"/>
                <a:gd name="connsiteX9" fmla="*/ 736600 w 1993900"/>
                <a:gd name="connsiteY9" fmla="*/ 2008130 h 2287530"/>
                <a:gd name="connsiteX10" fmla="*/ 787400 w 1993900"/>
                <a:gd name="connsiteY10" fmla="*/ 1931930 h 2287530"/>
                <a:gd name="connsiteX11" fmla="*/ 800100 w 1993900"/>
                <a:gd name="connsiteY11" fmla="*/ 1893830 h 2287530"/>
                <a:gd name="connsiteX12" fmla="*/ 838200 w 1993900"/>
                <a:gd name="connsiteY12" fmla="*/ 1868430 h 2287530"/>
                <a:gd name="connsiteX13" fmla="*/ 901700 w 1993900"/>
                <a:gd name="connsiteY13" fmla="*/ 1804930 h 2287530"/>
                <a:gd name="connsiteX14" fmla="*/ 965200 w 1993900"/>
                <a:gd name="connsiteY14" fmla="*/ 1741430 h 2287530"/>
                <a:gd name="connsiteX15" fmla="*/ 1054100 w 1993900"/>
                <a:gd name="connsiteY15" fmla="*/ 1728730 h 2287530"/>
                <a:gd name="connsiteX16" fmla="*/ 1092200 w 1993900"/>
                <a:gd name="connsiteY16" fmla="*/ 1716030 h 2287530"/>
                <a:gd name="connsiteX17" fmla="*/ 1181100 w 1993900"/>
                <a:gd name="connsiteY17" fmla="*/ 1589030 h 2287530"/>
                <a:gd name="connsiteX18" fmla="*/ 1231900 w 1993900"/>
                <a:gd name="connsiteY18" fmla="*/ 1512830 h 2287530"/>
                <a:gd name="connsiteX19" fmla="*/ 1257300 w 1993900"/>
                <a:gd name="connsiteY19" fmla="*/ 1411230 h 2287530"/>
                <a:gd name="connsiteX20" fmla="*/ 1282700 w 1993900"/>
                <a:gd name="connsiteY20" fmla="*/ 1296930 h 2287530"/>
                <a:gd name="connsiteX21" fmla="*/ 1308100 w 1993900"/>
                <a:gd name="connsiteY21" fmla="*/ 1093730 h 2287530"/>
                <a:gd name="connsiteX22" fmla="*/ 1333500 w 1993900"/>
                <a:gd name="connsiteY22" fmla="*/ 979430 h 2287530"/>
                <a:gd name="connsiteX23" fmla="*/ 1384300 w 1993900"/>
                <a:gd name="connsiteY23" fmla="*/ 877830 h 2287530"/>
                <a:gd name="connsiteX24" fmla="*/ 1397000 w 1993900"/>
                <a:gd name="connsiteY24" fmla="*/ 661930 h 2287530"/>
                <a:gd name="connsiteX25" fmla="*/ 1409700 w 1993900"/>
                <a:gd name="connsiteY25" fmla="*/ 585730 h 2287530"/>
                <a:gd name="connsiteX26" fmla="*/ 1435100 w 1993900"/>
                <a:gd name="connsiteY26" fmla="*/ 547630 h 2287530"/>
                <a:gd name="connsiteX27" fmla="*/ 1485900 w 1993900"/>
                <a:gd name="connsiteY27" fmla="*/ 433330 h 2287530"/>
                <a:gd name="connsiteX28" fmla="*/ 1524000 w 1993900"/>
                <a:gd name="connsiteY28" fmla="*/ 395230 h 2287530"/>
                <a:gd name="connsiteX29" fmla="*/ 1562100 w 1993900"/>
                <a:gd name="connsiteY29" fmla="*/ 382530 h 2287530"/>
                <a:gd name="connsiteX30" fmla="*/ 1651000 w 1993900"/>
                <a:gd name="connsiteY30" fmla="*/ 280930 h 2287530"/>
                <a:gd name="connsiteX31" fmla="*/ 1689100 w 1993900"/>
                <a:gd name="connsiteY31" fmla="*/ 204730 h 2287530"/>
                <a:gd name="connsiteX32" fmla="*/ 1701800 w 1993900"/>
                <a:gd name="connsiteY32" fmla="*/ 166630 h 2287530"/>
                <a:gd name="connsiteX33" fmla="*/ 1739900 w 1993900"/>
                <a:gd name="connsiteY33" fmla="*/ 141230 h 2287530"/>
                <a:gd name="connsiteX34" fmla="*/ 1765300 w 1993900"/>
                <a:gd name="connsiteY34" fmla="*/ 90430 h 2287530"/>
                <a:gd name="connsiteX35" fmla="*/ 1778000 w 1993900"/>
                <a:gd name="connsiteY35" fmla="*/ 52330 h 2287530"/>
                <a:gd name="connsiteX36" fmla="*/ 1879600 w 1993900"/>
                <a:gd name="connsiteY36" fmla="*/ 14230 h 2287530"/>
                <a:gd name="connsiteX37" fmla="*/ 1993900 w 1993900"/>
                <a:gd name="connsiteY37" fmla="*/ 1530 h 228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93900" h="2287530">
                  <a:moveTo>
                    <a:pt x="0" y="2287530"/>
                  </a:moveTo>
                  <a:cubicBezTo>
                    <a:pt x="25400" y="2270597"/>
                    <a:pt x="53226" y="2256832"/>
                    <a:pt x="76200" y="2236730"/>
                  </a:cubicBezTo>
                  <a:cubicBezTo>
                    <a:pt x="87687" y="2226679"/>
                    <a:pt x="86924" y="2202823"/>
                    <a:pt x="101600" y="2198630"/>
                  </a:cubicBezTo>
                  <a:cubicBezTo>
                    <a:pt x="150615" y="2184626"/>
                    <a:pt x="203200" y="2190163"/>
                    <a:pt x="254000" y="2185930"/>
                  </a:cubicBezTo>
                  <a:cubicBezTo>
                    <a:pt x="266700" y="2177463"/>
                    <a:pt x="278152" y="2166729"/>
                    <a:pt x="292100" y="2160530"/>
                  </a:cubicBezTo>
                  <a:cubicBezTo>
                    <a:pt x="367145" y="2127177"/>
                    <a:pt x="395414" y="2132117"/>
                    <a:pt x="482600" y="2122430"/>
                  </a:cubicBezTo>
                  <a:cubicBezTo>
                    <a:pt x="495300" y="2118197"/>
                    <a:pt x="508998" y="2116231"/>
                    <a:pt x="520700" y="2109730"/>
                  </a:cubicBezTo>
                  <a:cubicBezTo>
                    <a:pt x="547385" y="2094905"/>
                    <a:pt x="567284" y="2066334"/>
                    <a:pt x="596900" y="2058930"/>
                  </a:cubicBezTo>
                  <a:cubicBezTo>
                    <a:pt x="622679" y="2052485"/>
                    <a:pt x="660293" y="2044462"/>
                    <a:pt x="685800" y="2033530"/>
                  </a:cubicBezTo>
                  <a:cubicBezTo>
                    <a:pt x="703201" y="2026072"/>
                    <a:pt x="719667" y="2016597"/>
                    <a:pt x="736600" y="2008130"/>
                  </a:cubicBezTo>
                  <a:cubicBezTo>
                    <a:pt x="753533" y="1982730"/>
                    <a:pt x="777747" y="1960890"/>
                    <a:pt x="787400" y="1931930"/>
                  </a:cubicBezTo>
                  <a:cubicBezTo>
                    <a:pt x="791633" y="1919230"/>
                    <a:pt x="791737" y="1904283"/>
                    <a:pt x="800100" y="1893830"/>
                  </a:cubicBezTo>
                  <a:cubicBezTo>
                    <a:pt x="809635" y="1881911"/>
                    <a:pt x="825500" y="1876897"/>
                    <a:pt x="838200" y="1868430"/>
                  </a:cubicBezTo>
                  <a:cubicBezTo>
                    <a:pt x="905933" y="1766830"/>
                    <a:pt x="817033" y="1889597"/>
                    <a:pt x="901700" y="1804930"/>
                  </a:cubicBezTo>
                  <a:cubicBezTo>
                    <a:pt x="933148" y="1773482"/>
                    <a:pt x="916819" y="1755944"/>
                    <a:pt x="965200" y="1741430"/>
                  </a:cubicBezTo>
                  <a:cubicBezTo>
                    <a:pt x="993872" y="1732828"/>
                    <a:pt x="1024467" y="1732963"/>
                    <a:pt x="1054100" y="1728730"/>
                  </a:cubicBezTo>
                  <a:cubicBezTo>
                    <a:pt x="1066800" y="1724497"/>
                    <a:pt x="1080226" y="1722017"/>
                    <a:pt x="1092200" y="1716030"/>
                  </a:cubicBezTo>
                  <a:cubicBezTo>
                    <a:pt x="1161819" y="1681221"/>
                    <a:pt x="1123439" y="1675522"/>
                    <a:pt x="1181100" y="1589030"/>
                  </a:cubicBezTo>
                  <a:lnTo>
                    <a:pt x="1231900" y="1512830"/>
                  </a:lnTo>
                  <a:cubicBezTo>
                    <a:pt x="1240367" y="1478963"/>
                    <a:pt x="1246261" y="1444348"/>
                    <a:pt x="1257300" y="1411230"/>
                  </a:cubicBezTo>
                  <a:cubicBezTo>
                    <a:pt x="1274270" y="1360321"/>
                    <a:pt x="1275250" y="1363984"/>
                    <a:pt x="1282700" y="1296930"/>
                  </a:cubicBezTo>
                  <a:cubicBezTo>
                    <a:pt x="1314416" y="1011489"/>
                    <a:pt x="1277022" y="1233582"/>
                    <a:pt x="1308100" y="1093730"/>
                  </a:cubicBezTo>
                  <a:cubicBezTo>
                    <a:pt x="1311162" y="1079949"/>
                    <a:pt x="1326126" y="997129"/>
                    <a:pt x="1333500" y="979430"/>
                  </a:cubicBezTo>
                  <a:cubicBezTo>
                    <a:pt x="1348063" y="944479"/>
                    <a:pt x="1384300" y="877830"/>
                    <a:pt x="1384300" y="877830"/>
                  </a:cubicBezTo>
                  <a:cubicBezTo>
                    <a:pt x="1388533" y="805863"/>
                    <a:pt x="1390755" y="733750"/>
                    <a:pt x="1397000" y="661930"/>
                  </a:cubicBezTo>
                  <a:cubicBezTo>
                    <a:pt x="1399231" y="636276"/>
                    <a:pt x="1401557" y="610159"/>
                    <a:pt x="1409700" y="585730"/>
                  </a:cubicBezTo>
                  <a:cubicBezTo>
                    <a:pt x="1414527" y="571250"/>
                    <a:pt x="1428901" y="561578"/>
                    <a:pt x="1435100" y="547630"/>
                  </a:cubicBezTo>
                  <a:cubicBezTo>
                    <a:pt x="1466744" y="476431"/>
                    <a:pt x="1444840" y="482601"/>
                    <a:pt x="1485900" y="433330"/>
                  </a:cubicBezTo>
                  <a:cubicBezTo>
                    <a:pt x="1497398" y="419532"/>
                    <a:pt x="1509056" y="405193"/>
                    <a:pt x="1524000" y="395230"/>
                  </a:cubicBezTo>
                  <a:cubicBezTo>
                    <a:pt x="1535139" y="387804"/>
                    <a:pt x="1549400" y="386763"/>
                    <a:pt x="1562100" y="382530"/>
                  </a:cubicBezTo>
                  <a:cubicBezTo>
                    <a:pt x="1621367" y="293630"/>
                    <a:pt x="1587500" y="323263"/>
                    <a:pt x="1651000" y="280930"/>
                  </a:cubicBezTo>
                  <a:cubicBezTo>
                    <a:pt x="1682922" y="185165"/>
                    <a:pt x="1639861" y="303207"/>
                    <a:pt x="1689100" y="204730"/>
                  </a:cubicBezTo>
                  <a:cubicBezTo>
                    <a:pt x="1695087" y="192756"/>
                    <a:pt x="1693437" y="177083"/>
                    <a:pt x="1701800" y="166630"/>
                  </a:cubicBezTo>
                  <a:cubicBezTo>
                    <a:pt x="1711335" y="154711"/>
                    <a:pt x="1727200" y="149697"/>
                    <a:pt x="1739900" y="141230"/>
                  </a:cubicBezTo>
                  <a:cubicBezTo>
                    <a:pt x="1748367" y="124297"/>
                    <a:pt x="1757842" y="107831"/>
                    <a:pt x="1765300" y="90430"/>
                  </a:cubicBezTo>
                  <a:cubicBezTo>
                    <a:pt x="1770573" y="78125"/>
                    <a:pt x="1769637" y="62783"/>
                    <a:pt x="1778000" y="52330"/>
                  </a:cubicBezTo>
                  <a:cubicBezTo>
                    <a:pt x="1804133" y="19664"/>
                    <a:pt x="1843457" y="23266"/>
                    <a:pt x="1879600" y="14230"/>
                  </a:cubicBezTo>
                  <a:cubicBezTo>
                    <a:pt x="1962529" y="-6502"/>
                    <a:pt x="1864976" y="1530"/>
                    <a:pt x="1993900" y="1530"/>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188200" y="3399788"/>
              <a:ext cx="901700" cy="41912"/>
            </a:xfrm>
            <a:custGeom>
              <a:avLst/>
              <a:gdLst>
                <a:gd name="connsiteX0" fmla="*/ 0 w 901700"/>
                <a:gd name="connsiteY0" fmla="*/ 41912 h 41912"/>
                <a:gd name="connsiteX1" fmla="*/ 203200 w 901700"/>
                <a:gd name="connsiteY1" fmla="*/ 16512 h 41912"/>
                <a:gd name="connsiteX2" fmla="*/ 355600 w 901700"/>
                <a:gd name="connsiteY2" fmla="*/ 29212 h 41912"/>
                <a:gd name="connsiteX3" fmla="*/ 673100 w 901700"/>
                <a:gd name="connsiteY3" fmla="*/ 16512 h 41912"/>
                <a:gd name="connsiteX4" fmla="*/ 901700 w 901700"/>
                <a:gd name="connsiteY4" fmla="*/ 3812 h 41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700" h="41912">
                  <a:moveTo>
                    <a:pt x="0" y="41912"/>
                  </a:moveTo>
                  <a:cubicBezTo>
                    <a:pt x="67733" y="33445"/>
                    <a:pt x="134983" y="18948"/>
                    <a:pt x="203200" y="16512"/>
                  </a:cubicBezTo>
                  <a:cubicBezTo>
                    <a:pt x="254144" y="14693"/>
                    <a:pt x="304624" y="29212"/>
                    <a:pt x="355600" y="29212"/>
                  </a:cubicBezTo>
                  <a:cubicBezTo>
                    <a:pt x="461518" y="29212"/>
                    <a:pt x="567267" y="20745"/>
                    <a:pt x="673100" y="16512"/>
                  </a:cubicBezTo>
                  <a:cubicBezTo>
                    <a:pt x="781397" y="-10562"/>
                    <a:pt x="706446" y="3812"/>
                    <a:pt x="901700" y="3812"/>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1385248" y="3248167"/>
              <a:ext cx="1160059" cy="116006"/>
            </a:xfrm>
            <a:custGeom>
              <a:avLst/>
              <a:gdLst>
                <a:gd name="connsiteX0" fmla="*/ 0 w 1160059"/>
                <a:gd name="connsiteY0" fmla="*/ 0 h 116006"/>
                <a:gd name="connsiteX1" fmla="*/ 184245 w 1160059"/>
                <a:gd name="connsiteY1" fmla="*/ 6824 h 116006"/>
                <a:gd name="connsiteX2" fmla="*/ 232012 w 1160059"/>
                <a:gd name="connsiteY2" fmla="*/ 27296 h 116006"/>
                <a:gd name="connsiteX3" fmla="*/ 259307 w 1160059"/>
                <a:gd name="connsiteY3" fmla="*/ 34120 h 116006"/>
                <a:gd name="connsiteX4" fmla="*/ 300251 w 1160059"/>
                <a:gd name="connsiteY4" fmla="*/ 61415 h 116006"/>
                <a:gd name="connsiteX5" fmla="*/ 327546 w 1160059"/>
                <a:gd name="connsiteY5" fmla="*/ 68239 h 116006"/>
                <a:gd name="connsiteX6" fmla="*/ 580030 w 1160059"/>
                <a:gd name="connsiteY6" fmla="*/ 81887 h 116006"/>
                <a:gd name="connsiteX7" fmla="*/ 641445 w 1160059"/>
                <a:gd name="connsiteY7" fmla="*/ 116006 h 116006"/>
                <a:gd name="connsiteX8" fmla="*/ 846161 w 1160059"/>
                <a:gd name="connsiteY8" fmla="*/ 109182 h 116006"/>
                <a:gd name="connsiteX9" fmla="*/ 887104 w 1160059"/>
                <a:gd name="connsiteY9" fmla="*/ 88711 h 116006"/>
                <a:gd name="connsiteX10" fmla="*/ 907576 w 1160059"/>
                <a:gd name="connsiteY10" fmla="*/ 81887 h 116006"/>
                <a:gd name="connsiteX11" fmla="*/ 928048 w 1160059"/>
                <a:gd name="connsiteY11" fmla="*/ 68239 h 116006"/>
                <a:gd name="connsiteX12" fmla="*/ 1050877 w 1160059"/>
                <a:gd name="connsiteY12" fmla="*/ 61415 h 116006"/>
                <a:gd name="connsiteX13" fmla="*/ 1071349 w 1160059"/>
                <a:gd name="connsiteY13" fmla="*/ 75063 h 116006"/>
                <a:gd name="connsiteX14" fmla="*/ 1078173 w 1160059"/>
                <a:gd name="connsiteY14" fmla="*/ 95534 h 116006"/>
                <a:gd name="connsiteX15" fmla="*/ 1160059 w 1160059"/>
                <a:gd name="connsiteY15" fmla="*/ 102358 h 11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059" h="116006">
                  <a:moveTo>
                    <a:pt x="0" y="0"/>
                  </a:moveTo>
                  <a:cubicBezTo>
                    <a:pt x="61415" y="2275"/>
                    <a:pt x="122915" y="2867"/>
                    <a:pt x="184245" y="6824"/>
                  </a:cubicBezTo>
                  <a:cubicBezTo>
                    <a:pt x="222680" y="9304"/>
                    <a:pt x="200952" y="13984"/>
                    <a:pt x="232012" y="27296"/>
                  </a:cubicBezTo>
                  <a:cubicBezTo>
                    <a:pt x="240632" y="30990"/>
                    <a:pt x="250209" y="31845"/>
                    <a:pt x="259307" y="34120"/>
                  </a:cubicBezTo>
                  <a:cubicBezTo>
                    <a:pt x="272955" y="43218"/>
                    <a:pt x="284338" y="57437"/>
                    <a:pt x="300251" y="61415"/>
                  </a:cubicBezTo>
                  <a:cubicBezTo>
                    <a:pt x="309349" y="63690"/>
                    <a:pt x="318277" y="66813"/>
                    <a:pt x="327546" y="68239"/>
                  </a:cubicBezTo>
                  <a:cubicBezTo>
                    <a:pt x="407170" y="80489"/>
                    <a:pt x="508017" y="79315"/>
                    <a:pt x="580030" y="81887"/>
                  </a:cubicBezTo>
                  <a:cubicBezTo>
                    <a:pt x="626958" y="113172"/>
                    <a:pt x="605412" y="103995"/>
                    <a:pt x="641445" y="116006"/>
                  </a:cubicBezTo>
                  <a:cubicBezTo>
                    <a:pt x="709684" y="113731"/>
                    <a:pt x="778009" y="113312"/>
                    <a:pt x="846161" y="109182"/>
                  </a:cubicBezTo>
                  <a:cubicBezTo>
                    <a:pt x="865679" y="107999"/>
                    <a:pt x="870606" y="96960"/>
                    <a:pt x="887104" y="88711"/>
                  </a:cubicBezTo>
                  <a:cubicBezTo>
                    <a:pt x="893538" y="85494"/>
                    <a:pt x="901142" y="85104"/>
                    <a:pt x="907576" y="81887"/>
                  </a:cubicBezTo>
                  <a:cubicBezTo>
                    <a:pt x="914912" y="78219"/>
                    <a:pt x="919929" y="69399"/>
                    <a:pt x="928048" y="68239"/>
                  </a:cubicBezTo>
                  <a:cubicBezTo>
                    <a:pt x="968642" y="62440"/>
                    <a:pt x="1009934" y="63690"/>
                    <a:pt x="1050877" y="61415"/>
                  </a:cubicBezTo>
                  <a:cubicBezTo>
                    <a:pt x="1057701" y="65964"/>
                    <a:pt x="1066226" y="68659"/>
                    <a:pt x="1071349" y="75063"/>
                  </a:cubicBezTo>
                  <a:cubicBezTo>
                    <a:pt x="1075842" y="80680"/>
                    <a:pt x="1071298" y="93419"/>
                    <a:pt x="1078173" y="95534"/>
                  </a:cubicBezTo>
                  <a:cubicBezTo>
                    <a:pt x="1104352" y="103589"/>
                    <a:pt x="1160059" y="102358"/>
                    <a:pt x="1160059" y="102358"/>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1657708" y="1583012"/>
            <a:ext cx="2103793" cy="707886"/>
          </a:xfrm>
          <a:prstGeom prst="rect">
            <a:avLst/>
          </a:prstGeom>
          <a:solidFill>
            <a:srgbClr val="FFC000"/>
          </a:solidFill>
          <a:ln>
            <a:solidFill>
              <a:srgbClr val="FFC000"/>
            </a:solidFill>
            <a:prstDash val="solid"/>
          </a:ln>
        </p:spPr>
        <p:txBody>
          <a:bodyPr wrap="square" lIns="45720" rIns="45720" rtlCol="0">
            <a:spAutoFit/>
          </a:bodyPr>
          <a:lstStyle/>
          <a:p>
            <a:r>
              <a:rPr lang="en-US" sz="1000" dirty="0" smtClean="0"/>
              <a:t>ERCOT XML Deployment </a:t>
            </a:r>
          </a:p>
          <a:p>
            <a:r>
              <a:rPr lang="en-US" sz="1000" dirty="0" smtClean="0"/>
              <a:t>(MW Deploy amount= @”RTC 0” Total ECRS_UFR+RRS_UFR Award)</a:t>
            </a:r>
            <a:endParaRPr lang="en-US" sz="1000" dirty="0"/>
          </a:p>
        </p:txBody>
      </p:sp>
      <p:cxnSp>
        <p:nvCxnSpPr>
          <p:cNvPr id="152" name="Straight Arrow Connector 151"/>
          <p:cNvCxnSpPr/>
          <p:nvPr/>
        </p:nvCxnSpPr>
        <p:spPr>
          <a:xfrm flipV="1">
            <a:off x="8042746" y="3465004"/>
            <a:ext cx="1" cy="226271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794132" y="2403961"/>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6397383" y="2403961"/>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5472100" y="2411126"/>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4572000" y="2409458"/>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3687097" y="2409458"/>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1885011" y="2391269"/>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61104" y="3655245"/>
            <a:ext cx="2053100" cy="400110"/>
          </a:xfrm>
          <a:prstGeom prst="rect">
            <a:avLst/>
          </a:prstGeom>
          <a:solidFill>
            <a:schemeClr val="bg2"/>
          </a:solidFill>
          <a:ln>
            <a:solidFill>
              <a:schemeClr val="accent1">
                <a:shade val="95000"/>
                <a:satMod val="105000"/>
              </a:schemeClr>
            </a:solidFill>
          </a:ln>
        </p:spPr>
        <p:txBody>
          <a:bodyPr wrap="square" lIns="45720" rIns="45720" rtlCol="0">
            <a:spAutoFit/>
          </a:bodyPr>
          <a:lstStyle/>
          <a:p>
            <a:r>
              <a:rPr lang="en-US" sz="1000" dirty="0" smtClean="0"/>
              <a:t>Validated ECRS + RRS Self </a:t>
            </a:r>
            <a:r>
              <a:rPr lang="en-US" sz="1000" dirty="0" err="1" smtClean="0"/>
              <a:t>Prov</a:t>
            </a:r>
            <a:r>
              <a:rPr lang="en-US" sz="1000" dirty="0" smtClean="0"/>
              <a:t> = Tel. ECRS+RRS Self </a:t>
            </a:r>
            <a:r>
              <a:rPr lang="en-US" sz="1000" dirty="0" err="1" smtClean="0"/>
              <a:t>Prov</a:t>
            </a:r>
            <a:endParaRPr lang="en-US" sz="1000" dirty="0"/>
          </a:p>
        </p:txBody>
      </p:sp>
      <p:cxnSp>
        <p:nvCxnSpPr>
          <p:cNvPr id="11" name="Straight Arrow Connector 10"/>
          <p:cNvCxnSpPr/>
          <p:nvPr/>
        </p:nvCxnSpPr>
        <p:spPr>
          <a:xfrm>
            <a:off x="1034437" y="6011996"/>
            <a:ext cx="72008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p:sp>
        <p:nvSpPr>
          <p:cNvPr id="3" name="Content Placeholder 2"/>
          <p:cNvSpPr>
            <a:spLocks noGrp="1"/>
          </p:cNvSpPr>
          <p:nvPr>
            <p:ph idx="1"/>
          </p:nvPr>
        </p:nvSpPr>
        <p:spPr>
          <a:xfrm>
            <a:off x="381000" y="872716"/>
            <a:ext cx="8534400" cy="540060"/>
          </a:xfrm>
        </p:spPr>
        <p:txBody>
          <a:bodyPr/>
          <a:lstStyle/>
          <a:p>
            <a:r>
              <a:rPr lang="en-US" sz="1600" b="1" u="sng" dirty="0" smtClean="0">
                <a:latin typeface="+mn-lt"/>
              </a:rPr>
              <a:t>UFR Load Resource </a:t>
            </a:r>
            <a:r>
              <a:rPr lang="en-US" sz="1600" u="sng" dirty="0" smtClean="0">
                <a:latin typeface="+mn-lt"/>
              </a:rPr>
              <a:t>– </a:t>
            </a:r>
            <a:r>
              <a:rPr lang="en-US" sz="1600" b="1" u="sng" dirty="0" smtClean="0">
                <a:latin typeface="+mn-lt"/>
              </a:rPr>
              <a:t>ERCOT XML Deployment (RRS-BLK or ECRS-BLK)</a:t>
            </a:r>
          </a:p>
          <a:p>
            <a:pPr lvl="1"/>
            <a:endParaRPr lang="en-US" sz="1400" dirty="0" smtClean="0">
              <a:latin typeface="+mn-lt"/>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dirty="0"/>
          </a:p>
        </p:txBody>
      </p:sp>
      <p:cxnSp>
        <p:nvCxnSpPr>
          <p:cNvPr id="12" name="Straight Arrow Connector 11"/>
          <p:cNvCxnSpPr/>
          <p:nvPr/>
        </p:nvCxnSpPr>
        <p:spPr>
          <a:xfrm flipV="1">
            <a:off x="1034437" y="2411596"/>
            <a:ext cx="0" cy="3600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93199" y="6084004"/>
            <a:ext cx="684076" cy="369332"/>
          </a:xfrm>
          <a:prstGeom prst="rect">
            <a:avLst/>
          </a:prstGeom>
          <a:noFill/>
        </p:spPr>
        <p:txBody>
          <a:bodyPr wrap="square" rtlCol="0">
            <a:spAutoFit/>
          </a:bodyPr>
          <a:lstStyle/>
          <a:p>
            <a:r>
              <a:rPr lang="en-US" dirty="0" smtClean="0"/>
              <a:t>Time</a:t>
            </a:r>
            <a:endParaRPr lang="en-US" dirty="0"/>
          </a:p>
        </p:txBody>
      </p:sp>
      <p:sp>
        <p:nvSpPr>
          <p:cNvPr id="15" name="TextBox 14"/>
          <p:cNvSpPr txBox="1"/>
          <p:nvPr/>
        </p:nvSpPr>
        <p:spPr>
          <a:xfrm>
            <a:off x="782409" y="6016180"/>
            <a:ext cx="684076" cy="276999"/>
          </a:xfrm>
          <a:prstGeom prst="rect">
            <a:avLst/>
          </a:prstGeom>
          <a:noFill/>
        </p:spPr>
        <p:txBody>
          <a:bodyPr wrap="square" rtlCol="0">
            <a:spAutoFit/>
          </a:bodyPr>
          <a:lstStyle/>
          <a:p>
            <a:r>
              <a:rPr lang="en-US" sz="1200" dirty="0" smtClean="0"/>
              <a:t>RTC 0</a:t>
            </a:r>
            <a:endParaRPr lang="en-US" sz="1200" dirty="0"/>
          </a:p>
        </p:txBody>
      </p:sp>
      <p:sp>
        <p:nvSpPr>
          <p:cNvPr id="16" name="TextBox 15"/>
          <p:cNvSpPr txBox="1"/>
          <p:nvPr/>
        </p:nvSpPr>
        <p:spPr>
          <a:xfrm>
            <a:off x="1606429" y="6014910"/>
            <a:ext cx="684076" cy="276999"/>
          </a:xfrm>
          <a:prstGeom prst="rect">
            <a:avLst/>
          </a:prstGeom>
          <a:noFill/>
        </p:spPr>
        <p:txBody>
          <a:bodyPr wrap="square" rtlCol="0">
            <a:spAutoFit/>
          </a:bodyPr>
          <a:lstStyle/>
          <a:p>
            <a:r>
              <a:rPr lang="en-US" sz="1200" dirty="0" smtClean="0"/>
              <a:t>RTC 5</a:t>
            </a:r>
            <a:endParaRPr lang="en-US" sz="1200" dirty="0"/>
          </a:p>
        </p:txBody>
      </p:sp>
      <p:sp>
        <p:nvSpPr>
          <p:cNvPr id="17" name="TextBox 16"/>
          <p:cNvSpPr txBox="1"/>
          <p:nvPr/>
        </p:nvSpPr>
        <p:spPr>
          <a:xfrm>
            <a:off x="2538460" y="6011526"/>
            <a:ext cx="718700" cy="276999"/>
          </a:xfrm>
          <a:prstGeom prst="rect">
            <a:avLst/>
          </a:prstGeom>
          <a:noFill/>
        </p:spPr>
        <p:txBody>
          <a:bodyPr wrap="square" rtlCol="0">
            <a:spAutoFit/>
          </a:bodyPr>
          <a:lstStyle/>
          <a:p>
            <a:r>
              <a:rPr lang="en-US" sz="1200" dirty="0" smtClean="0"/>
              <a:t>RTC 10</a:t>
            </a:r>
            <a:endParaRPr lang="en-US" sz="1200" dirty="0"/>
          </a:p>
        </p:txBody>
      </p:sp>
      <p:sp>
        <p:nvSpPr>
          <p:cNvPr id="18" name="TextBox 17"/>
          <p:cNvSpPr txBox="1"/>
          <p:nvPr/>
        </p:nvSpPr>
        <p:spPr>
          <a:xfrm>
            <a:off x="3437747" y="6009083"/>
            <a:ext cx="773187" cy="276999"/>
          </a:xfrm>
          <a:prstGeom prst="rect">
            <a:avLst/>
          </a:prstGeom>
          <a:noFill/>
        </p:spPr>
        <p:txBody>
          <a:bodyPr wrap="square" rtlCol="0">
            <a:spAutoFit/>
          </a:bodyPr>
          <a:lstStyle/>
          <a:p>
            <a:r>
              <a:rPr lang="en-US" sz="1200" dirty="0" smtClean="0"/>
              <a:t>RTC 15</a:t>
            </a:r>
            <a:endParaRPr lang="en-US" sz="1200" dirty="0"/>
          </a:p>
        </p:txBody>
      </p:sp>
      <p:sp>
        <p:nvSpPr>
          <p:cNvPr id="19" name="TextBox 18"/>
          <p:cNvSpPr txBox="1"/>
          <p:nvPr/>
        </p:nvSpPr>
        <p:spPr>
          <a:xfrm>
            <a:off x="4267387" y="5986246"/>
            <a:ext cx="729848" cy="276999"/>
          </a:xfrm>
          <a:prstGeom prst="rect">
            <a:avLst/>
          </a:prstGeom>
          <a:noFill/>
        </p:spPr>
        <p:txBody>
          <a:bodyPr wrap="square" rtlCol="0">
            <a:spAutoFit/>
          </a:bodyPr>
          <a:lstStyle/>
          <a:p>
            <a:r>
              <a:rPr lang="en-US" sz="1200" dirty="0" smtClean="0"/>
              <a:t>RTC X</a:t>
            </a:r>
            <a:endParaRPr lang="en-US" sz="1200" dirty="0"/>
          </a:p>
        </p:txBody>
      </p:sp>
      <p:sp>
        <p:nvSpPr>
          <p:cNvPr id="20" name="TextBox 19"/>
          <p:cNvSpPr txBox="1"/>
          <p:nvPr/>
        </p:nvSpPr>
        <p:spPr>
          <a:xfrm>
            <a:off x="5076056" y="5991671"/>
            <a:ext cx="831028" cy="276999"/>
          </a:xfrm>
          <a:prstGeom prst="rect">
            <a:avLst/>
          </a:prstGeom>
          <a:noFill/>
        </p:spPr>
        <p:txBody>
          <a:bodyPr wrap="square" rtlCol="0">
            <a:spAutoFit/>
          </a:bodyPr>
          <a:lstStyle/>
          <a:p>
            <a:r>
              <a:rPr lang="en-US" sz="1200" dirty="0" smtClean="0"/>
              <a:t>RTC </a:t>
            </a:r>
            <a:r>
              <a:rPr lang="en-US" sz="1200" dirty="0"/>
              <a:t>Y</a:t>
            </a:r>
            <a:r>
              <a:rPr lang="en-US" sz="1200" dirty="0" smtClean="0"/>
              <a:t>+5</a:t>
            </a:r>
            <a:endParaRPr lang="en-US" sz="1200" dirty="0"/>
          </a:p>
        </p:txBody>
      </p:sp>
      <p:sp>
        <p:nvSpPr>
          <p:cNvPr id="21" name="TextBox 20"/>
          <p:cNvSpPr txBox="1"/>
          <p:nvPr/>
        </p:nvSpPr>
        <p:spPr>
          <a:xfrm>
            <a:off x="6146759" y="5991670"/>
            <a:ext cx="922419" cy="646331"/>
          </a:xfrm>
          <a:prstGeom prst="rect">
            <a:avLst/>
          </a:prstGeom>
          <a:noFill/>
        </p:spPr>
        <p:txBody>
          <a:bodyPr wrap="square" rtlCol="0">
            <a:spAutoFit/>
          </a:bodyPr>
          <a:lstStyle/>
          <a:p>
            <a:r>
              <a:rPr lang="en-US" sz="1200" dirty="0" smtClean="0"/>
              <a:t>RTC </a:t>
            </a:r>
          </a:p>
          <a:p>
            <a:r>
              <a:rPr lang="en-US" sz="1200" dirty="0"/>
              <a:t>Y</a:t>
            </a:r>
            <a:r>
              <a:rPr lang="en-US" sz="1200" dirty="0" smtClean="0"/>
              <a:t>+2Hr, 55min</a:t>
            </a:r>
            <a:endParaRPr lang="en-US" sz="1200" dirty="0"/>
          </a:p>
        </p:txBody>
      </p:sp>
      <p:sp>
        <p:nvSpPr>
          <p:cNvPr id="25" name="TextBox 24"/>
          <p:cNvSpPr txBox="1"/>
          <p:nvPr/>
        </p:nvSpPr>
        <p:spPr>
          <a:xfrm>
            <a:off x="497670" y="2927005"/>
            <a:ext cx="569477" cy="276999"/>
          </a:xfrm>
          <a:prstGeom prst="rect">
            <a:avLst/>
          </a:prstGeom>
          <a:noFill/>
        </p:spPr>
        <p:txBody>
          <a:bodyPr wrap="square" rtlCol="0">
            <a:spAutoFit/>
          </a:bodyPr>
          <a:lstStyle/>
          <a:p>
            <a:r>
              <a:rPr lang="en-US" sz="1200" dirty="0" smtClean="0"/>
              <a:t>MPC</a:t>
            </a:r>
            <a:endParaRPr lang="en-US" sz="1200" dirty="0"/>
          </a:p>
        </p:txBody>
      </p:sp>
      <p:sp>
        <p:nvSpPr>
          <p:cNvPr id="27" name="TextBox 26"/>
          <p:cNvSpPr txBox="1"/>
          <p:nvPr/>
        </p:nvSpPr>
        <p:spPr>
          <a:xfrm>
            <a:off x="516017" y="5594874"/>
            <a:ext cx="518419" cy="276999"/>
          </a:xfrm>
          <a:prstGeom prst="rect">
            <a:avLst/>
          </a:prstGeom>
          <a:noFill/>
        </p:spPr>
        <p:txBody>
          <a:bodyPr wrap="square" rtlCol="0">
            <a:spAutoFit/>
          </a:bodyPr>
          <a:lstStyle/>
          <a:p>
            <a:r>
              <a:rPr lang="en-US" sz="1200" dirty="0" smtClean="0"/>
              <a:t>LPC</a:t>
            </a:r>
            <a:endParaRPr lang="en-US" sz="1200" dirty="0"/>
          </a:p>
        </p:txBody>
      </p:sp>
      <p:sp>
        <p:nvSpPr>
          <p:cNvPr id="67" name="TextBox 66"/>
          <p:cNvSpPr txBox="1"/>
          <p:nvPr/>
        </p:nvSpPr>
        <p:spPr>
          <a:xfrm>
            <a:off x="7448764" y="3686835"/>
            <a:ext cx="1335704" cy="553998"/>
          </a:xfrm>
          <a:prstGeom prst="rect">
            <a:avLst/>
          </a:prstGeom>
          <a:solidFill>
            <a:schemeClr val="bg2"/>
          </a:solidFill>
          <a:ln>
            <a:solidFill>
              <a:schemeClr val="accent1">
                <a:shade val="95000"/>
                <a:satMod val="105000"/>
              </a:schemeClr>
            </a:solidFill>
          </a:ln>
        </p:spPr>
        <p:txBody>
          <a:bodyPr wrap="square" rtlCol="0">
            <a:spAutoFit/>
          </a:bodyPr>
          <a:lstStyle/>
          <a:p>
            <a:r>
              <a:rPr lang="en-US" sz="1000" dirty="0" smtClean="0"/>
              <a:t>Tel. ECRS Self </a:t>
            </a:r>
            <a:r>
              <a:rPr lang="en-US" sz="1000" dirty="0" err="1" smtClean="0"/>
              <a:t>Prov</a:t>
            </a:r>
            <a:endParaRPr lang="en-US" sz="1000" dirty="0" smtClean="0"/>
          </a:p>
          <a:p>
            <a:pPr algn="ctr"/>
            <a:r>
              <a:rPr lang="en-US" sz="1000" dirty="0" smtClean="0"/>
              <a:t>+</a:t>
            </a:r>
          </a:p>
          <a:p>
            <a:r>
              <a:rPr lang="en-US" sz="1000" dirty="0" smtClean="0"/>
              <a:t>Tel. RRS Self </a:t>
            </a:r>
            <a:r>
              <a:rPr lang="en-US" sz="1000" dirty="0" err="1" smtClean="0"/>
              <a:t>Prov</a:t>
            </a:r>
            <a:endParaRPr lang="en-US" sz="1000" dirty="0"/>
          </a:p>
        </p:txBody>
      </p:sp>
      <p:cxnSp>
        <p:nvCxnSpPr>
          <p:cNvPr id="68" name="Straight Connector 67"/>
          <p:cNvCxnSpPr/>
          <p:nvPr/>
        </p:nvCxnSpPr>
        <p:spPr>
          <a:xfrm>
            <a:off x="1028860" y="3471512"/>
            <a:ext cx="71363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472100" y="5586015"/>
            <a:ext cx="417501" cy="660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7" idx="0"/>
          </p:cNvCxnSpPr>
          <p:nvPr/>
        </p:nvCxnSpPr>
        <p:spPr>
          <a:xfrm flipH="1" flipV="1">
            <a:off x="1060631" y="3471512"/>
            <a:ext cx="127023" cy="18373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367963" y="5067037"/>
            <a:ext cx="890053" cy="569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073618" y="3239831"/>
            <a:ext cx="0" cy="233225"/>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35455" y="1868507"/>
            <a:ext cx="1279541" cy="553998"/>
          </a:xfrm>
          <a:prstGeom prst="rect">
            <a:avLst/>
          </a:prstGeom>
          <a:solidFill>
            <a:schemeClr val="bg2"/>
          </a:solidFill>
          <a:ln>
            <a:solidFill>
              <a:schemeClr val="accent1">
                <a:shade val="95000"/>
                <a:satMod val="105000"/>
              </a:schemeClr>
            </a:solidFill>
          </a:ln>
        </p:spPr>
        <p:txBody>
          <a:bodyPr wrap="square" lIns="45720" rIns="45720" rtlCol="0">
            <a:spAutoFit/>
          </a:bodyPr>
          <a:lstStyle/>
          <a:p>
            <a:r>
              <a:rPr lang="en-US" sz="1000" dirty="0" smtClean="0"/>
              <a:t>MW eligible for additional ECRS / RRS award</a:t>
            </a:r>
            <a:endParaRPr lang="en-US" sz="1000" dirty="0"/>
          </a:p>
        </p:txBody>
      </p:sp>
      <p:cxnSp>
        <p:nvCxnSpPr>
          <p:cNvPr id="148" name="Straight Arrow Connector 147"/>
          <p:cNvCxnSpPr>
            <a:stCxn id="70" idx="2"/>
          </p:cNvCxnSpPr>
          <p:nvPr/>
        </p:nvCxnSpPr>
        <p:spPr>
          <a:xfrm flipH="1">
            <a:off x="1372649" y="2290898"/>
            <a:ext cx="1336956" cy="368047"/>
          </a:xfrm>
          <a:prstGeom prst="straightConnector1">
            <a:avLst/>
          </a:prstGeom>
          <a:ln w="254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507549" y="2263041"/>
            <a:ext cx="504031" cy="10610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047460" y="3224463"/>
            <a:ext cx="356188" cy="45719"/>
          </a:xfrm>
          <a:custGeom>
            <a:avLst/>
            <a:gdLst>
              <a:gd name="connsiteX0" fmla="*/ 0 w 1515979"/>
              <a:gd name="connsiteY0" fmla="*/ 36095 h 84221"/>
              <a:gd name="connsiteX1" fmla="*/ 108285 w 1515979"/>
              <a:gd name="connsiteY1" fmla="*/ 24063 h 84221"/>
              <a:gd name="connsiteX2" fmla="*/ 204537 w 1515979"/>
              <a:gd name="connsiteY2" fmla="*/ 0 h 84221"/>
              <a:gd name="connsiteX3" fmla="*/ 288758 w 1515979"/>
              <a:gd name="connsiteY3" fmla="*/ 12032 h 84221"/>
              <a:gd name="connsiteX4" fmla="*/ 324853 w 1515979"/>
              <a:gd name="connsiteY4" fmla="*/ 36095 h 84221"/>
              <a:gd name="connsiteX5" fmla="*/ 601579 w 1515979"/>
              <a:gd name="connsiteY5" fmla="*/ 48126 h 84221"/>
              <a:gd name="connsiteX6" fmla="*/ 673769 w 1515979"/>
              <a:gd name="connsiteY6" fmla="*/ 72190 h 84221"/>
              <a:gd name="connsiteX7" fmla="*/ 709864 w 1515979"/>
              <a:gd name="connsiteY7" fmla="*/ 84221 h 84221"/>
              <a:gd name="connsiteX8" fmla="*/ 770021 w 1515979"/>
              <a:gd name="connsiteY8" fmla="*/ 72190 h 84221"/>
              <a:gd name="connsiteX9" fmla="*/ 842211 w 1515979"/>
              <a:gd name="connsiteY9" fmla="*/ 48126 h 84221"/>
              <a:gd name="connsiteX10" fmla="*/ 878306 w 1515979"/>
              <a:gd name="connsiteY10" fmla="*/ 60158 h 84221"/>
              <a:gd name="connsiteX11" fmla="*/ 1455821 w 1515979"/>
              <a:gd name="connsiteY11" fmla="*/ 84221 h 84221"/>
              <a:gd name="connsiteX12" fmla="*/ 1515979 w 1515979"/>
              <a:gd name="connsiteY12" fmla="*/ 72190 h 8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979" h="84221">
                <a:moveTo>
                  <a:pt x="0" y="36095"/>
                </a:moveTo>
                <a:cubicBezTo>
                  <a:pt x="36095" y="32084"/>
                  <a:pt x="72520" y="30374"/>
                  <a:pt x="108285" y="24063"/>
                </a:cubicBezTo>
                <a:cubicBezTo>
                  <a:pt x="140853" y="18316"/>
                  <a:pt x="204537" y="0"/>
                  <a:pt x="204537" y="0"/>
                </a:cubicBezTo>
                <a:cubicBezTo>
                  <a:pt x="232611" y="4011"/>
                  <a:pt x="261595" y="3883"/>
                  <a:pt x="288758" y="12032"/>
                </a:cubicBezTo>
                <a:cubicBezTo>
                  <a:pt x="302608" y="16187"/>
                  <a:pt x="310488" y="34438"/>
                  <a:pt x="324853" y="36095"/>
                </a:cubicBezTo>
                <a:cubicBezTo>
                  <a:pt x="416574" y="46678"/>
                  <a:pt x="509337" y="44116"/>
                  <a:pt x="601579" y="48126"/>
                </a:cubicBezTo>
                <a:lnTo>
                  <a:pt x="673769" y="72190"/>
                </a:lnTo>
                <a:lnTo>
                  <a:pt x="709864" y="84221"/>
                </a:lnTo>
                <a:cubicBezTo>
                  <a:pt x="729916" y="80211"/>
                  <a:pt x="750292" y="77571"/>
                  <a:pt x="770021" y="72190"/>
                </a:cubicBezTo>
                <a:cubicBezTo>
                  <a:pt x="794492" y="65516"/>
                  <a:pt x="842211" y="48126"/>
                  <a:pt x="842211" y="48126"/>
                </a:cubicBezTo>
                <a:cubicBezTo>
                  <a:pt x="854243" y="52137"/>
                  <a:pt x="865634" y="59630"/>
                  <a:pt x="878306" y="60158"/>
                </a:cubicBezTo>
                <a:cubicBezTo>
                  <a:pt x="1469349" y="84786"/>
                  <a:pt x="1245877" y="14241"/>
                  <a:pt x="1455821" y="84221"/>
                </a:cubicBezTo>
                <a:cubicBezTo>
                  <a:pt x="1507839" y="71217"/>
                  <a:pt x="1487412" y="72190"/>
                  <a:pt x="1515979" y="72190"/>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flipV="1">
            <a:off x="1392451" y="2403639"/>
            <a:ext cx="0" cy="3600400"/>
          </a:xfrm>
          <a:prstGeom prst="straightConnector1">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395504" y="2731473"/>
            <a:ext cx="1611347" cy="18325"/>
          </a:xfrm>
          <a:prstGeom prst="straightConnector1">
            <a:avLst/>
          </a:prstGeom>
          <a:ln w="25400">
            <a:solidFill>
              <a:srgbClr val="FFC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630918" y="2585413"/>
            <a:ext cx="1104362" cy="246221"/>
          </a:xfrm>
          <a:prstGeom prst="rect">
            <a:avLst/>
          </a:prstGeom>
          <a:solidFill>
            <a:srgbClr val="FFC000"/>
          </a:solidFill>
          <a:ln>
            <a:solidFill>
              <a:srgbClr val="FFC000"/>
            </a:solidFill>
            <a:prstDash val="solid"/>
          </a:ln>
        </p:spPr>
        <p:txBody>
          <a:bodyPr wrap="square" lIns="45720" rIns="45720" rtlCol="0">
            <a:spAutoFit/>
          </a:bodyPr>
          <a:lstStyle/>
          <a:p>
            <a:r>
              <a:rPr lang="en-US" sz="1000" dirty="0" smtClean="0"/>
              <a:t>10 min. to deploy</a:t>
            </a:r>
            <a:endParaRPr lang="en-US" sz="1000" dirty="0"/>
          </a:p>
        </p:txBody>
      </p:sp>
      <p:cxnSp>
        <p:nvCxnSpPr>
          <p:cNvPr id="84" name="Straight Arrow Connector 83"/>
          <p:cNvCxnSpPr/>
          <p:nvPr/>
        </p:nvCxnSpPr>
        <p:spPr>
          <a:xfrm flipV="1">
            <a:off x="3015002" y="2411126"/>
            <a:ext cx="0" cy="3600400"/>
          </a:xfrm>
          <a:prstGeom prst="straightConnector1">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3890114" y="3343110"/>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890114" y="5553817"/>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870298" y="5844729"/>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1780653" y="4203839"/>
            <a:ext cx="2590267" cy="1477328"/>
          </a:xfrm>
          <a:prstGeom prst="rect">
            <a:avLst/>
          </a:prstGeom>
          <a:solidFill>
            <a:srgbClr val="FFC000">
              <a:alpha val="50000"/>
            </a:srgbClr>
          </a:solidFill>
          <a:ln>
            <a:solidFill>
              <a:schemeClr val="accent1">
                <a:shade val="95000"/>
                <a:satMod val="105000"/>
              </a:schemeClr>
            </a:solidFill>
          </a:ln>
        </p:spPr>
        <p:txBody>
          <a:bodyPr wrap="square" lIns="45720" rIns="45720" rtlCol="0">
            <a:spAutoFit/>
          </a:bodyPr>
          <a:lstStyle/>
          <a:p>
            <a:r>
              <a:rPr lang="en-US" sz="1000" b="1" u="sng" dirty="0" smtClean="0"/>
              <a:t>During XML Deployment</a:t>
            </a:r>
          </a:p>
          <a:p>
            <a:endParaRPr lang="en-US" sz="1000" b="1" dirty="0" smtClean="0"/>
          </a:p>
          <a:p>
            <a:r>
              <a:rPr lang="en-US" sz="1000" b="1" dirty="0" smtClean="0"/>
              <a:t>RTC + </a:t>
            </a:r>
          </a:p>
          <a:p>
            <a:r>
              <a:rPr lang="en-US" sz="1000" b="1" dirty="0" smtClean="0"/>
              <a:t>RTC Pricing Run (Using MW deployment from XML)</a:t>
            </a:r>
          </a:p>
          <a:p>
            <a:endParaRPr lang="en-US" sz="1000" b="1" dirty="0"/>
          </a:p>
          <a:p>
            <a:r>
              <a:rPr lang="en-US" sz="1000" b="1" dirty="0" smtClean="0"/>
              <a:t>During deployment period,</a:t>
            </a:r>
          </a:p>
          <a:p>
            <a:r>
              <a:rPr lang="en-US" sz="1000" b="1" dirty="0" smtClean="0"/>
              <a:t>UFR Load Resource total ECRS_UFR, RRS_UFR award = @”RTC 0” award</a:t>
            </a:r>
            <a:endParaRPr lang="en-US" sz="1000" b="1" dirty="0"/>
          </a:p>
        </p:txBody>
      </p:sp>
      <p:cxnSp>
        <p:nvCxnSpPr>
          <p:cNvPr id="98" name="Straight Arrow Connector 97"/>
          <p:cNvCxnSpPr/>
          <p:nvPr/>
        </p:nvCxnSpPr>
        <p:spPr>
          <a:xfrm flipV="1">
            <a:off x="4752020" y="2137010"/>
            <a:ext cx="0" cy="3874516"/>
          </a:xfrm>
          <a:prstGeom prst="straightConnector1">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1390650" y="4717681"/>
            <a:ext cx="3361370" cy="6719"/>
          </a:xfrm>
          <a:prstGeom prst="straightConnector1">
            <a:avLst/>
          </a:prstGeom>
          <a:ln w="254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024558" y="3068960"/>
            <a:ext cx="7200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3868341" y="2931786"/>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6823767" y="5963032"/>
            <a:ext cx="1153689" cy="276999"/>
          </a:xfrm>
          <a:prstGeom prst="rect">
            <a:avLst/>
          </a:prstGeom>
          <a:noFill/>
        </p:spPr>
        <p:txBody>
          <a:bodyPr wrap="square" rtlCol="0">
            <a:spAutoFit/>
          </a:bodyPr>
          <a:lstStyle/>
          <a:p>
            <a:r>
              <a:rPr lang="en-US" sz="1200" dirty="0" smtClean="0"/>
              <a:t>RTC </a:t>
            </a:r>
            <a:r>
              <a:rPr lang="en-US" sz="1200" dirty="0"/>
              <a:t>Y</a:t>
            </a:r>
            <a:r>
              <a:rPr lang="en-US" sz="1200" dirty="0" smtClean="0"/>
              <a:t>+3 </a:t>
            </a:r>
            <a:r>
              <a:rPr lang="en-US" sz="1200" dirty="0" err="1" smtClean="0"/>
              <a:t>Hr</a:t>
            </a:r>
            <a:endParaRPr lang="en-US" sz="1200" dirty="0"/>
          </a:p>
        </p:txBody>
      </p:sp>
      <p:cxnSp>
        <p:nvCxnSpPr>
          <p:cNvPr id="110" name="Straight Arrow Connector 109"/>
          <p:cNvCxnSpPr/>
          <p:nvPr/>
        </p:nvCxnSpPr>
        <p:spPr>
          <a:xfrm flipH="1" flipV="1">
            <a:off x="7258016" y="2137010"/>
            <a:ext cx="11932" cy="3865292"/>
          </a:xfrm>
          <a:prstGeom prst="straightConnector1">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1367644" y="2463096"/>
            <a:ext cx="3384158" cy="4670"/>
          </a:xfrm>
          <a:prstGeom prst="straightConnector1">
            <a:avLst/>
          </a:prstGeom>
          <a:ln w="25400">
            <a:solidFill>
              <a:srgbClr val="FFC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951820" y="2354687"/>
            <a:ext cx="1407552" cy="246221"/>
          </a:xfrm>
          <a:prstGeom prst="rect">
            <a:avLst/>
          </a:prstGeom>
          <a:solidFill>
            <a:srgbClr val="FFC000"/>
          </a:solidFill>
          <a:ln>
            <a:solidFill>
              <a:srgbClr val="FFC000"/>
            </a:solidFill>
            <a:prstDash val="solid"/>
          </a:ln>
        </p:spPr>
        <p:txBody>
          <a:bodyPr wrap="square" lIns="45720" rIns="45720" rtlCol="0">
            <a:spAutoFit/>
          </a:bodyPr>
          <a:lstStyle/>
          <a:p>
            <a:r>
              <a:rPr lang="en-US" sz="1000" dirty="0" smtClean="0"/>
              <a:t>Deployment Duration</a:t>
            </a:r>
            <a:endParaRPr lang="en-US" sz="1000" dirty="0"/>
          </a:p>
        </p:txBody>
      </p:sp>
      <p:sp>
        <p:nvSpPr>
          <p:cNvPr id="114" name="Freeform 113"/>
          <p:cNvSpPr/>
          <p:nvPr/>
        </p:nvSpPr>
        <p:spPr>
          <a:xfrm>
            <a:off x="5772860" y="3372272"/>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5772860" y="5265205"/>
            <a:ext cx="311308" cy="574578"/>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753044" y="5873891"/>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5751087" y="2960948"/>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6660971" y="5119383"/>
            <a:ext cx="1327736" cy="553998"/>
          </a:xfrm>
          <a:prstGeom prst="rect">
            <a:avLst/>
          </a:prstGeom>
          <a:solidFill>
            <a:schemeClr val="bg2"/>
          </a:solidFill>
          <a:ln>
            <a:solidFill>
              <a:schemeClr val="accent1">
                <a:shade val="95000"/>
                <a:satMod val="105000"/>
              </a:schemeClr>
            </a:solidFill>
          </a:ln>
        </p:spPr>
        <p:txBody>
          <a:bodyPr wrap="square" lIns="45720" rIns="45720" rtlCol="0">
            <a:spAutoFit/>
          </a:bodyPr>
          <a:lstStyle/>
          <a:p>
            <a:r>
              <a:rPr lang="en-US" sz="1000" dirty="0" smtClean="0"/>
              <a:t>Validated</a:t>
            </a:r>
          </a:p>
          <a:p>
            <a:r>
              <a:rPr lang="en-US" sz="1000" dirty="0" smtClean="0"/>
              <a:t>ECRS + RRS Self </a:t>
            </a:r>
            <a:r>
              <a:rPr lang="en-US" sz="1000" dirty="0" err="1" smtClean="0"/>
              <a:t>Prov</a:t>
            </a:r>
            <a:endParaRPr lang="en-US" sz="1000" dirty="0"/>
          </a:p>
        </p:txBody>
      </p:sp>
      <p:cxnSp>
        <p:nvCxnSpPr>
          <p:cNvPr id="121" name="Straight Arrow Connector 120"/>
          <p:cNvCxnSpPr>
            <a:stCxn id="120" idx="1"/>
            <a:endCxn id="10" idx="4"/>
          </p:cNvCxnSpPr>
          <p:nvPr/>
        </p:nvCxnSpPr>
        <p:spPr>
          <a:xfrm flipH="1">
            <a:off x="5512172" y="5396382"/>
            <a:ext cx="1148799" cy="17891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0" idx="1"/>
            <a:endCxn id="10" idx="17"/>
          </p:cNvCxnSpPr>
          <p:nvPr/>
        </p:nvCxnSpPr>
        <p:spPr>
          <a:xfrm flipH="1" flipV="1">
            <a:off x="6401172" y="5003800"/>
            <a:ext cx="259799" cy="39258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5474072" y="5534583"/>
            <a:ext cx="2700" cy="21495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10" idx="17"/>
          </p:cNvCxnSpPr>
          <p:nvPr/>
        </p:nvCxnSpPr>
        <p:spPr>
          <a:xfrm flipV="1">
            <a:off x="6397383" y="5003800"/>
            <a:ext cx="3789" cy="71348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4752020" y="2181351"/>
            <a:ext cx="2539485" cy="0"/>
          </a:xfrm>
          <a:prstGeom prst="straightConnector1">
            <a:avLst/>
          </a:prstGeom>
          <a:ln w="25400">
            <a:solidFill>
              <a:srgbClr val="FFC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5601832" y="2071036"/>
            <a:ext cx="1407552" cy="246221"/>
          </a:xfrm>
          <a:prstGeom prst="rect">
            <a:avLst/>
          </a:prstGeom>
          <a:solidFill>
            <a:srgbClr val="FFC000"/>
          </a:solidFill>
          <a:ln>
            <a:solidFill>
              <a:srgbClr val="FFC000"/>
            </a:solidFill>
            <a:prstDash val="solid"/>
          </a:ln>
        </p:spPr>
        <p:txBody>
          <a:bodyPr wrap="square" lIns="45720" rIns="45720" rtlCol="0">
            <a:spAutoFit/>
          </a:bodyPr>
          <a:lstStyle/>
          <a:p>
            <a:r>
              <a:rPr lang="en-US" sz="1000" dirty="0" smtClean="0"/>
              <a:t>Recall Period (3 </a:t>
            </a:r>
            <a:r>
              <a:rPr lang="en-US" sz="1000" dirty="0" err="1" smtClean="0"/>
              <a:t>Hr</a:t>
            </a:r>
            <a:r>
              <a:rPr lang="en-US" sz="1000" dirty="0" smtClean="0"/>
              <a:t>)</a:t>
            </a:r>
            <a:endParaRPr lang="en-US" sz="1000" dirty="0"/>
          </a:p>
        </p:txBody>
      </p:sp>
      <p:cxnSp>
        <p:nvCxnSpPr>
          <p:cNvPr id="143" name="Straight Arrow Connector 142"/>
          <p:cNvCxnSpPr/>
          <p:nvPr/>
        </p:nvCxnSpPr>
        <p:spPr>
          <a:xfrm>
            <a:off x="4527619" y="1571879"/>
            <a:ext cx="224401" cy="582218"/>
          </a:xfrm>
          <a:prstGeom prst="straightConnector1">
            <a:avLst/>
          </a:prstGeom>
          <a:ln w="254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930083" y="1333954"/>
            <a:ext cx="1283833" cy="400110"/>
          </a:xfrm>
          <a:prstGeom prst="rect">
            <a:avLst/>
          </a:prstGeom>
          <a:solidFill>
            <a:srgbClr val="FFC000"/>
          </a:solidFill>
          <a:ln>
            <a:solidFill>
              <a:srgbClr val="FFC000"/>
            </a:solidFill>
            <a:prstDash val="solid"/>
          </a:ln>
        </p:spPr>
        <p:txBody>
          <a:bodyPr wrap="square" lIns="45720" rIns="45720" rtlCol="0">
            <a:spAutoFit/>
          </a:bodyPr>
          <a:lstStyle/>
          <a:p>
            <a:r>
              <a:rPr lang="en-US" sz="1000" dirty="0" smtClean="0"/>
              <a:t>ERCOT XML Recall @ time Y </a:t>
            </a:r>
          </a:p>
        </p:txBody>
      </p:sp>
      <p:cxnSp>
        <p:nvCxnSpPr>
          <p:cNvPr id="151" name="Straight Arrow Connector 150"/>
          <p:cNvCxnSpPr/>
          <p:nvPr/>
        </p:nvCxnSpPr>
        <p:spPr>
          <a:xfrm>
            <a:off x="4732815" y="3825044"/>
            <a:ext cx="2539485" cy="0"/>
          </a:xfrm>
          <a:prstGeom prst="straightConnector1">
            <a:avLst/>
          </a:prstGeom>
          <a:ln w="25400">
            <a:solidFill>
              <a:srgbClr val="FFC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5030469" y="2529955"/>
            <a:ext cx="1978915" cy="2400657"/>
          </a:xfrm>
          <a:prstGeom prst="rect">
            <a:avLst/>
          </a:prstGeom>
          <a:solidFill>
            <a:srgbClr val="FFC000">
              <a:alpha val="50000"/>
            </a:srgbClr>
          </a:solidFill>
          <a:ln>
            <a:solidFill>
              <a:schemeClr val="accent1">
                <a:shade val="95000"/>
                <a:satMod val="105000"/>
              </a:schemeClr>
            </a:solidFill>
          </a:ln>
        </p:spPr>
        <p:txBody>
          <a:bodyPr wrap="square" lIns="45720" rIns="45720" rtlCol="0">
            <a:spAutoFit/>
          </a:bodyPr>
          <a:lstStyle/>
          <a:p>
            <a:r>
              <a:rPr lang="en-US" sz="1000" b="1" u="sng" dirty="0" smtClean="0"/>
              <a:t>During Recall period (3 hours)</a:t>
            </a:r>
          </a:p>
          <a:p>
            <a:endParaRPr lang="en-US" sz="1000" b="1" dirty="0" smtClean="0"/>
          </a:p>
          <a:p>
            <a:r>
              <a:rPr lang="en-US" sz="1000" b="1" dirty="0" smtClean="0"/>
              <a:t>RTC </a:t>
            </a:r>
            <a:r>
              <a:rPr lang="en-US" sz="1000" b="1" dirty="0"/>
              <a:t>run will procure AS based on ASDC and validated AS self-provision</a:t>
            </a:r>
          </a:p>
          <a:p>
            <a:endParaRPr lang="en-US" sz="1000" b="1" dirty="0"/>
          </a:p>
          <a:p>
            <a:r>
              <a:rPr lang="en-US" sz="1000" b="1" dirty="0"/>
              <a:t>QSE subject to AS Imbalance </a:t>
            </a:r>
            <a:r>
              <a:rPr lang="en-US" sz="1000" b="1" dirty="0" smtClean="0"/>
              <a:t>Charge</a:t>
            </a:r>
          </a:p>
          <a:p>
            <a:endParaRPr lang="en-US" sz="1000" b="1" dirty="0"/>
          </a:p>
          <a:p>
            <a:r>
              <a:rPr lang="en-US" sz="1000" b="1" dirty="0" smtClean="0"/>
              <a:t>QSE can avoid AS Imbalance Charge by moving Self-Provision (ECRS+RRS) to another qualified UFR Load Resource – after Recall XML Instruction</a:t>
            </a:r>
            <a:endParaRPr lang="en-US" sz="1000" b="1" dirty="0"/>
          </a:p>
        </p:txBody>
      </p:sp>
    </p:spTree>
    <p:extLst>
      <p:ext uri="{BB962C8B-B14F-4D97-AF65-F5344CB8AC3E}">
        <p14:creationId xmlns:p14="http://schemas.microsoft.com/office/powerpoint/2010/main" val="130142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4"/>
                                        </p:tgtEl>
                                        <p:attrNameLst>
                                          <p:attrName>style.visibility</p:attrName>
                                        </p:attrNameLst>
                                      </p:cBhvr>
                                      <p:to>
                                        <p:strVal val="visible"/>
                                      </p:to>
                                    </p:set>
                                    <p:animEffect transition="in" filter="fade">
                                      <p:cBhvr>
                                        <p:cTn id="14" dur="1000"/>
                                        <p:tgtEl>
                                          <p:spTgt spid="114"/>
                                        </p:tgtEl>
                                      </p:cBhvr>
                                    </p:animEffect>
                                    <p:anim calcmode="lin" valueType="num">
                                      <p:cBhvr>
                                        <p:cTn id="15" dur="1000" fill="hold"/>
                                        <p:tgtEl>
                                          <p:spTgt spid="114"/>
                                        </p:tgtEl>
                                        <p:attrNameLst>
                                          <p:attrName>ppt_x</p:attrName>
                                        </p:attrNameLst>
                                      </p:cBhvr>
                                      <p:tavLst>
                                        <p:tav tm="0">
                                          <p:val>
                                            <p:strVal val="#ppt_x"/>
                                          </p:val>
                                        </p:tav>
                                        <p:tav tm="100000">
                                          <p:val>
                                            <p:strVal val="#ppt_x"/>
                                          </p:val>
                                        </p:tav>
                                      </p:tavLst>
                                    </p:anim>
                                    <p:anim calcmode="lin" valueType="num">
                                      <p:cBhvr>
                                        <p:cTn id="16" dur="1000" fill="hold"/>
                                        <p:tgtEl>
                                          <p:spTgt spid="1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1000"/>
                                        <p:tgtEl>
                                          <p:spTgt spid="68"/>
                                        </p:tgtEl>
                                      </p:cBhvr>
                                    </p:animEffect>
                                    <p:anim calcmode="lin" valueType="num">
                                      <p:cBhvr>
                                        <p:cTn id="20" dur="1000" fill="hold"/>
                                        <p:tgtEl>
                                          <p:spTgt spid="68"/>
                                        </p:tgtEl>
                                        <p:attrNameLst>
                                          <p:attrName>ppt_x</p:attrName>
                                        </p:attrNameLst>
                                      </p:cBhvr>
                                      <p:tavLst>
                                        <p:tav tm="0">
                                          <p:val>
                                            <p:strVal val="#ppt_x"/>
                                          </p:val>
                                        </p:tav>
                                        <p:tav tm="100000">
                                          <p:val>
                                            <p:strVal val="#ppt_x"/>
                                          </p:val>
                                        </p:tav>
                                      </p:tavLst>
                                    </p:anim>
                                    <p:anim calcmode="lin" valueType="num">
                                      <p:cBhvr>
                                        <p:cTn id="21" dur="1000" fill="hold"/>
                                        <p:tgtEl>
                                          <p:spTgt spid="6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1000"/>
                                        <p:tgtEl>
                                          <p:spTgt spid="67"/>
                                        </p:tgtEl>
                                      </p:cBhvr>
                                    </p:animEffect>
                                    <p:anim calcmode="lin" valueType="num">
                                      <p:cBhvr>
                                        <p:cTn id="30" dur="1000" fill="hold"/>
                                        <p:tgtEl>
                                          <p:spTgt spid="67"/>
                                        </p:tgtEl>
                                        <p:attrNameLst>
                                          <p:attrName>ppt_x</p:attrName>
                                        </p:attrNameLst>
                                      </p:cBhvr>
                                      <p:tavLst>
                                        <p:tav tm="0">
                                          <p:val>
                                            <p:strVal val="#ppt_x"/>
                                          </p:val>
                                        </p:tav>
                                        <p:tav tm="100000">
                                          <p:val>
                                            <p:strVal val="#ppt_x"/>
                                          </p:val>
                                        </p:tav>
                                      </p:tavLst>
                                    </p:anim>
                                    <p:anim calcmode="lin" valueType="num">
                                      <p:cBhvr>
                                        <p:cTn id="31" dur="1000" fill="hold"/>
                                        <p:tgtEl>
                                          <p:spTgt spid="6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fade">
                                      <p:cBhvr>
                                        <p:cTn id="34" dur="1000"/>
                                        <p:tgtEl>
                                          <p:spTgt spid="152"/>
                                        </p:tgtEl>
                                      </p:cBhvr>
                                    </p:animEffect>
                                    <p:anim calcmode="lin" valueType="num">
                                      <p:cBhvr>
                                        <p:cTn id="35" dur="1000" fill="hold"/>
                                        <p:tgtEl>
                                          <p:spTgt spid="152"/>
                                        </p:tgtEl>
                                        <p:attrNameLst>
                                          <p:attrName>ppt_x</p:attrName>
                                        </p:attrNameLst>
                                      </p:cBhvr>
                                      <p:tavLst>
                                        <p:tav tm="0">
                                          <p:val>
                                            <p:strVal val="#ppt_x"/>
                                          </p:val>
                                        </p:tav>
                                        <p:tav tm="100000">
                                          <p:val>
                                            <p:strVal val="#ppt_x"/>
                                          </p:val>
                                        </p:tav>
                                      </p:tavLst>
                                    </p:anim>
                                    <p:anim calcmode="lin" valueType="num">
                                      <p:cBhvr>
                                        <p:cTn id="36"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1000"/>
                                        <p:tgtEl>
                                          <p:spTgt spid="77"/>
                                        </p:tgtEl>
                                      </p:cBhvr>
                                    </p:animEffect>
                                    <p:anim calcmode="lin" valueType="num">
                                      <p:cBhvr>
                                        <p:cTn id="47" dur="1000" fill="hold"/>
                                        <p:tgtEl>
                                          <p:spTgt spid="77"/>
                                        </p:tgtEl>
                                        <p:attrNameLst>
                                          <p:attrName>ppt_x</p:attrName>
                                        </p:attrNameLst>
                                      </p:cBhvr>
                                      <p:tavLst>
                                        <p:tav tm="0">
                                          <p:val>
                                            <p:strVal val="#ppt_x"/>
                                          </p:val>
                                        </p:tav>
                                        <p:tav tm="100000">
                                          <p:val>
                                            <p:strVal val="#ppt_x"/>
                                          </p:val>
                                        </p:tav>
                                      </p:tavLst>
                                    </p:anim>
                                    <p:anim calcmode="lin" valueType="num">
                                      <p:cBhvr>
                                        <p:cTn id="48" dur="1000" fill="hold"/>
                                        <p:tgtEl>
                                          <p:spTgt spid="7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1000"/>
                                        <p:tgtEl>
                                          <p:spTgt spid="88"/>
                                        </p:tgtEl>
                                      </p:cBhvr>
                                    </p:animEffect>
                                    <p:anim calcmode="lin" valueType="num">
                                      <p:cBhvr>
                                        <p:cTn id="52" dur="1000" fill="hold"/>
                                        <p:tgtEl>
                                          <p:spTgt spid="88"/>
                                        </p:tgtEl>
                                        <p:attrNameLst>
                                          <p:attrName>ppt_x</p:attrName>
                                        </p:attrNameLst>
                                      </p:cBhvr>
                                      <p:tavLst>
                                        <p:tav tm="0">
                                          <p:val>
                                            <p:strVal val="#ppt_x"/>
                                          </p:val>
                                        </p:tav>
                                        <p:tav tm="100000">
                                          <p:val>
                                            <p:strVal val="#ppt_x"/>
                                          </p:val>
                                        </p:tav>
                                      </p:tavLst>
                                    </p:anim>
                                    <p:anim calcmode="lin" valueType="num">
                                      <p:cBhvr>
                                        <p:cTn id="53" dur="1000" fill="hold"/>
                                        <p:tgtEl>
                                          <p:spTgt spid="8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4"/>
                                        </p:tgtEl>
                                        <p:attrNameLst>
                                          <p:attrName>style.visibility</p:attrName>
                                        </p:attrNameLst>
                                      </p:cBhvr>
                                      <p:to>
                                        <p:strVal val="visible"/>
                                      </p:to>
                                    </p:set>
                                    <p:animEffect transition="in" filter="fade">
                                      <p:cBhvr>
                                        <p:cTn id="56" dur="1000"/>
                                        <p:tgtEl>
                                          <p:spTgt spid="144"/>
                                        </p:tgtEl>
                                      </p:cBhvr>
                                    </p:animEffect>
                                    <p:anim calcmode="lin" valueType="num">
                                      <p:cBhvr>
                                        <p:cTn id="57" dur="1000" fill="hold"/>
                                        <p:tgtEl>
                                          <p:spTgt spid="144"/>
                                        </p:tgtEl>
                                        <p:attrNameLst>
                                          <p:attrName>ppt_x</p:attrName>
                                        </p:attrNameLst>
                                      </p:cBhvr>
                                      <p:tavLst>
                                        <p:tav tm="0">
                                          <p:val>
                                            <p:strVal val="#ppt_x"/>
                                          </p:val>
                                        </p:tav>
                                        <p:tav tm="100000">
                                          <p:val>
                                            <p:strVal val="#ppt_x"/>
                                          </p:val>
                                        </p:tav>
                                      </p:tavLst>
                                    </p:anim>
                                    <p:anim calcmode="lin" valueType="num">
                                      <p:cBhvr>
                                        <p:cTn id="58" dur="1000" fill="hold"/>
                                        <p:tgtEl>
                                          <p:spTgt spid="14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5"/>
                                        </p:tgtEl>
                                        <p:attrNameLst>
                                          <p:attrName>style.visibility</p:attrName>
                                        </p:attrNameLst>
                                      </p:cBhvr>
                                      <p:to>
                                        <p:strVal val="visible"/>
                                      </p:to>
                                    </p:set>
                                    <p:animEffect transition="in" filter="fade">
                                      <p:cBhvr>
                                        <p:cTn id="61" dur="1000"/>
                                        <p:tgtEl>
                                          <p:spTgt spid="155"/>
                                        </p:tgtEl>
                                      </p:cBhvr>
                                    </p:animEffect>
                                    <p:anim calcmode="lin" valueType="num">
                                      <p:cBhvr>
                                        <p:cTn id="62" dur="1000" fill="hold"/>
                                        <p:tgtEl>
                                          <p:spTgt spid="155"/>
                                        </p:tgtEl>
                                        <p:attrNameLst>
                                          <p:attrName>ppt_x</p:attrName>
                                        </p:attrNameLst>
                                      </p:cBhvr>
                                      <p:tavLst>
                                        <p:tav tm="0">
                                          <p:val>
                                            <p:strVal val="#ppt_x"/>
                                          </p:val>
                                        </p:tav>
                                        <p:tav tm="100000">
                                          <p:val>
                                            <p:strVal val="#ppt_x"/>
                                          </p:val>
                                        </p:tav>
                                      </p:tavLst>
                                    </p:anim>
                                    <p:anim calcmode="lin" valueType="num">
                                      <p:cBhvr>
                                        <p:cTn id="63" dur="1000" fill="hold"/>
                                        <p:tgtEl>
                                          <p:spTgt spid="15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47"/>
                                        </p:tgtEl>
                                        <p:attrNameLst>
                                          <p:attrName>style.visibility</p:attrName>
                                        </p:attrNameLst>
                                      </p:cBhvr>
                                      <p:to>
                                        <p:strVal val="visible"/>
                                      </p:to>
                                    </p:set>
                                    <p:animEffect transition="in" filter="fade">
                                      <p:cBhvr>
                                        <p:cTn id="66" dur="1000"/>
                                        <p:tgtEl>
                                          <p:spTgt spid="147"/>
                                        </p:tgtEl>
                                      </p:cBhvr>
                                    </p:animEffect>
                                    <p:anim calcmode="lin" valueType="num">
                                      <p:cBhvr>
                                        <p:cTn id="67" dur="1000" fill="hold"/>
                                        <p:tgtEl>
                                          <p:spTgt spid="147"/>
                                        </p:tgtEl>
                                        <p:attrNameLst>
                                          <p:attrName>ppt_x</p:attrName>
                                        </p:attrNameLst>
                                      </p:cBhvr>
                                      <p:tavLst>
                                        <p:tav tm="0">
                                          <p:val>
                                            <p:strVal val="#ppt_x"/>
                                          </p:val>
                                        </p:tav>
                                        <p:tav tm="100000">
                                          <p:val>
                                            <p:strVal val="#ppt_x"/>
                                          </p:val>
                                        </p:tav>
                                      </p:tavLst>
                                    </p:anim>
                                    <p:anim calcmode="lin" valueType="num">
                                      <p:cBhvr>
                                        <p:cTn id="68"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1000"/>
                                        <p:tgtEl>
                                          <p:spTgt spid="70"/>
                                        </p:tgtEl>
                                      </p:cBhvr>
                                    </p:animEffect>
                                    <p:anim calcmode="lin" valueType="num">
                                      <p:cBhvr>
                                        <p:cTn id="79" dur="1000" fill="hold"/>
                                        <p:tgtEl>
                                          <p:spTgt spid="70"/>
                                        </p:tgtEl>
                                        <p:attrNameLst>
                                          <p:attrName>ppt_x</p:attrName>
                                        </p:attrNameLst>
                                      </p:cBhvr>
                                      <p:tavLst>
                                        <p:tav tm="0">
                                          <p:val>
                                            <p:strVal val="#ppt_x"/>
                                          </p:val>
                                        </p:tav>
                                        <p:tav tm="100000">
                                          <p:val>
                                            <p:strVal val="#ppt_x"/>
                                          </p:val>
                                        </p:tav>
                                      </p:tavLst>
                                    </p:anim>
                                    <p:anim calcmode="lin" valueType="num">
                                      <p:cBhvr>
                                        <p:cTn id="80" dur="1000" fill="hold"/>
                                        <p:tgtEl>
                                          <p:spTgt spid="7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48"/>
                                        </p:tgtEl>
                                        <p:attrNameLst>
                                          <p:attrName>style.visibility</p:attrName>
                                        </p:attrNameLst>
                                      </p:cBhvr>
                                      <p:to>
                                        <p:strVal val="visible"/>
                                      </p:to>
                                    </p:set>
                                    <p:animEffect transition="in" filter="fade">
                                      <p:cBhvr>
                                        <p:cTn id="83" dur="1000"/>
                                        <p:tgtEl>
                                          <p:spTgt spid="148"/>
                                        </p:tgtEl>
                                      </p:cBhvr>
                                    </p:animEffect>
                                    <p:anim calcmode="lin" valueType="num">
                                      <p:cBhvr>
                                        <p:cTn id="84" dur="1000" fill="hold"/>
                                        <p:tgtEl>
                                          <p:spTgt spid="148"/>
                                        </p:tgtEl>
                                        <p:attrNameLst>
                                          <p:attrName>ppt_x</p:attrName>
                                        </p:attrNameLst>
                                      </p:cBhvr>
                                      <p:tavLst>
                                        <p:tav tm="0">
                                          <p:val>
                                            <p:strVal val="#ppt_x"/>
                                          </p:val>
                                        </p:tav>
                                        <p:tav tm="100000">
                                          <p:val>
                                            <p:strVal val="#ppt_x"/>
                                          </p:val>
                                        </p:tav>
                                      </p:tavLst>
                                    </p:anim>
                                    <p:anim calcmode="lin" valueType="num">
                                      <p:cBhvr>
                                        <p:cTn id="85"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fade">
                                      <p:cBhvr>
                                        <p:cTn id="95" dur="1000"/>
                                        <p:tgtEl>
                                          <p:spTgt spid="83"/>
                                        </p:tgtEl>
                                      </p:cBhvr>
                                    </p:animEffect>
                                    <p:anim calcmode="lin" valueType="num">
                                      <p:cBhvr>
                                        <p:cTn id="96" dur="1000" fill="hold"/>
                                        <p:tgtEl>
                                          <p:spTgt spid="83"/>
                                        </p:tgtEl>
                                        <p:attrNameLst>
                                          <p:attrName>ppt_x</p:attrName>
                                        </p:attrNameLst>
                                      </p:cBhvr>
                                      <p:tavLst>
                                        <p:tav tm="0">
                                          <p:val>
                                            <p:strVal val="#ppt_x"/>
                                          </p:val>
                                        </p:tav>
                                        <p:tav tm="100000">
                                          <p:val>
                                            <p:strVal val="#ppt_x"/>
                                          </p:val>
                                        </p:tav>
                                      </p:tavLst>
                                    </p:anim>
                                    <p:anim calcmode="lin" valueType="num">
                                      <p:cBhvr>
                                        <p:cTn id="97" dur="1000" fill="hold"/>
                                        <p:tgtEl>
                                          <p:spTgt spid="83"/>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49"/>
                                        </p:tgtEl>
                                        <p:attrNameLst>
                                          <p:attrName>style.visibility</p:attrName>
                                        </p:attrNameLst>
                                      </p:cBhvr>
                                      <p:to>
                                        <p:strVal val="visible"/>
                                      </p:to>
                                    </p:set>
                                    <p:animEffect transition="in" filter="fade">
                                      <p:cBhvr>
                                        <p:cTn id="107" dur="1000"/>
                                        <p:tgtEl>
                                          <p:spTgt spid="149"/>
                                        </p:tgtEl>
                                      </p:cBhvr>
                                    </p:animEffect>
                                    <p:anim calcmode="lin" valueType="num">
                                      <p:cBhvr>
                                        <p:cTn id="108" dur="1000" fill="hold"/>
                                        <p:tgtEl>
                                          <p:spTgt spid="149"/>
                                        </p:tgtEl>
                                        <p:attrNameLst>
                                          <p:attrName>ppt_x</p:attrName>
                                        </p:attrNameLst>
                                      </p:cBhvr>
                                      <p:tavLst>
                                        <p:tav tm="0">
                                          <p:val>
                                            <p:strVal val="#ppt_x"/>
                                          </p:val>
                                        </p:tav>
                                        <p:tav tm="100000">
                                          <p:val>
                                            <p:strVal val="#ppt_x"/>
                                          </p:val>
                                        </p:tav>
                                      </p:tavLst>
                                    </p:anim>
                                    <p:anim calcmode="lin" valueType="num">
                                      <p:cBhvr>
                                        <p:cTn id="109" dur="1000" fill="hold"/>
                                        <p:tgtEl>
                                          <p:spTgt spid="149"/>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43"/>
                                        </p:tgtEl>
                                        <p:attrNameLst>
                                          <p:attrName>style.visibility</p:attrName>
                                        </p:attrNameLst>
                                      </p:cBhvr>
                                      <p:to>
                                        <p:strVal val="visible"/>
                                      </p:to>
                                    </p:set>
                                    <p:animEffect transition="in" filter="fade">
                                      <p:cBhvr>
                                        <p:cTn id="112" dur="1000"/>
                                        <p:tgtEl>
                                          <p:spTgt spid="143"/>
                                        </p:tgtEl>
                                      </p:cBhvr>
                                    </p:animEffect>
                                    <p:anim calcmode="lin" valueType="num">
                                      <p:cBhvr>
                                        <p:cTn id="113" dur="1000" fill="hold"/>
                                        <p:tgtEl>
                                          <p:spTgt spid="143"/>
                                        </p:tgtEl>
                                        <p:attrNameLst>
                                          <p:attrName>ppt_x</p:attrName>
                                        </p:attrNameLst>
                                      </p:cBhvr>
                                      <p:tavLst>
                                        <p:tav tm="0">
                                          <p:val>
                                            <p:strVal val="#ppt_x"/>
                                          </p:val>
                                        </p:tav>
                                        <p:tav tm="100000">
                                          <p:val>
                                            <p:strVal val="#ppt_x"/>
                                          </p:val>
                                        </p:tav>
                                      </p:tavLst>
                                    </p:anim>
                                    <p:anim calcmode="lin" valueType="num">
                                      <p:cBhvr>
                                        <p:cTn id="114" dur="1000" fill="hold"/>
                                        <p:tgtEl>
                                          <p:spTgt spid="14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98"/>
                                        </p:tgtEl>
                                        <p:attrNameLst>
                                          <p:attrName>style.visibility</p:attrName>
                                        </p:attrNameLst>
                                      </p:cBhvr>
                                      <p:to>
                                        <p:strVal val="visible"/>
                                      </p:to>
                                    </p:set>
                                    <p:animEffect transition="in" filter="fade">
                                      <p:cBhvr>
                                        <p:cTn id="117" dur="1000"/>
                                        <p:tgtEl>
                                          <p:spTgt spid="98"/>
                                        </p:tgtEl>
                                      </p:cBhvr>
                                    </p:animEffect>
                                    <p:anim calcmode="lin" valueType="num">
                                      <p:cBhvr>
                                        <p:cTn id="118" dur="1000" fill="hold"/>
                                        <p:tgtEl>
                                          <p:spTgt spid="98"/>
                                        </p:tgtEl>
                                        <p:attrNameLst>
                                          <p:attrName>ppt_x</p:attrName>
                                        </p:attrNameLst>
                                      </p:cBhvr>
                                      <p:tavLst>
                                        <p:tav tm="0">
                                          <p:val>
                                            <p:strVal val="#ppt_x"/>
                                          </p:val>
                                        </p:tav>
                                        <p:tav tm="100000">
                                          <p:val>
                                            <p:strVal val="#ppt_x"/>
                                          </p:val>
                                        </p:tav>
                                      </p:tavLst>
                                    </p:anim>
                                    <p:anim calcmode="lin" valueType="num">
                                      <p:cBhvr>
                                        <p:cTn id="119"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111"/>
                                        </p:tgtEl>
                                        <p:attrNameLst>
                                          <p:attrName>style.visibility</p:attrName>
                                        </p:attrNameLst>
                                      </p:cBhvr>
                                      <p:to>
                                        <p:strVal val="visible"/>
                                      </p:to>
                                    </p:set>
                                    <p:animEffect transition="in" filter="fade">
                                      <p:cBhvr>
                                        <p:cTn id="124" dur="1000"/>
                                        <p:tgtEl>
                                          <p:spTgt spid="111"/>
                                        </p:tgtEl>
                                      </p:cBhvr>
                                    </p:animEffect>
                                    <p:anim calcmode="lin" valueType="num">
                                      <p:cBhvr>
                                        <p:cTn id="125" dur="1000" fill="hold"/>
                                        <p:tgtEl>
                                          <p:spTgt spid="111"/>
                                        </p:tgtEl>
                                        <p:attrNameLst>
                                          <p:attrName>ppt_x</p:attrName>
                                        </p:attrNameLst>
                                      </p:cBhvr>
                                      <p:tavLst>
                                        <p:tav tm="0">
                                          <p:val>
                                            <p:strVal val="#ppt_x"/>
                                          </p:val>
                                        </p:tav>
                                        <p:tav tm="100000">
                                          <p:val>
                                            <p:strVal val="#ppt_x"/>
                                          </p:val>
                                        </p:tav>
                                      </p:tavLst>
                                    </p:anim>
                                    <p:anim calcmode="lin" valueType="num">
                                      <p:cBhvr>
                                        <p:cTn id="126" dur="1000" fill="hold"/>
                                        <p:tgtEl>
                                          <p:spTgt spid="111"/>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13"/>
                                        </p:tgtEl>
                                        <p:attrNameLst>
                                          <p:attrName>style.visibility</p:attrName>
                                        </p:attrNameLst>
                                      </p:cBhvr>
                                      <p:to>
                                        <p:strVal val="visible"/>
                                      </p:to>
                                    </p:set>
                                    <p:animEffect transition="in" filter="fade">
                                      <p:cBhvr>
                                        <p:cTn id="129" dur="1000"/>
                                        <p:tgtEl>
                                          <p:spTgt spid="113"/>
                                        </p:tgtEl>
                                      </p:cBhvr>
                                    </p:animEffect>
                                    <p:anim calcmode="lin" valueType="num">
                                      <p:cBhvr>
                                        <p:cTn id="130" dur="1000" fill="hold"/>
                                        <p:tgtEl>
                                          <p:spTgt spid="113"/>
                                        </p:tgtEl>
                                        <p:attrNameLst>
                                          <p:attrName>ppt_x</p:attrName>
                                        </p:attrNameLst>
                                      </p:cBhvr>
                                      <p:tavLst>
                                        <p:tav tm="0">
                                          <p:val>
                                            <p:strVal val="#ppt_x"/>
                                          </p:val>
                                        </p:tav>
                                        <p:tav tm="100000">
                                          <p:val>
                                            <p:strVal val="#ppt_x"/>
                                          </p:val>
                                        </p:tav>
                                      </p:tavLst>
                                    </p:anim>
                                    <p:anim calcmode="lin" valueType="num">
                                      <p:cBhvr>
                                        <p:cTn id="131"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133"/>
                                        </p:tgtEl>
                                        <p:attrNameLst>
                                          <p:attrName>style.visibility</p:attrName>
                                        </p:attrNameLst>
                                      </p:cBhvr>
                                      <p:to>
                                        <p:strVal val="visible"/>
                                      </p:to>
                                    </p:set>
                                    <p:animEffect transition="in" filter="fade">
                                      <p:cBhvr>
                                        <p:cTn id="136" dur="1000"/>
                                        <p:tgtEl>
                                          <p:spTgt spid="133"/>
                                        </p:tgtEl>
                                      </p:cBhvr>
                                    </p:animEffect>
                                    <p:anim calcmode="lin" valueType="num">
                                      <p:cBhvr>
                                        <p:cTn id="137" dur="1000" fill="hold"/>
                                        <p:tgtEl>
                                          <p:spTgt spid="133"/>
                                        </p:tgtEl>
                                        <p:attrNameLst>
                                          <p:attrName>ppt_x</p:attrName>
                                        </p:attrNameLst>
                                      </p:cBhvr>
                                      <p:tavLst>
                                        <p:tav tm="0">
                                          <p:val>
                                            <p:strVal val="#ppt_x"/>
                                          </p:val>
                                        </p:tav>
                                        <p:tav tm="100000">
                                          <p:val>
                                            <p:strVal val="#ppt_x"/>
                                          </p:val>
                                        </p:tav>
                                      </p:tavLst>
                                    </p:anim>
                                    <p:anim calcmode="lin" valueType="num">
                                      <p:cBhvr>
                                        <p:cTn id="138" dur="1000" fill="hold"/>
                                        <p:tgtEl>
                                          <p:spTgt spid="133"/>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34"/>
                                        </p:tgtEl>
                                        <p:attrNameLst>
                                          <p:attrName>style.visibility</p:attrName>
                                        </p:attrNameLst>
                                      </p:cBhvr>
                                      <p:to>
                                        <p:strVal val="visible"/>
                                      </p:to>
                                    </p:set>
                                    <p:animEffect transition="in" filter="fade">
                                      <p:cBhvr>
                                        <p:cTn id="141" dur="1000"/>
                                        <p:tgtEl>
                                          <p:spTgt spid="134"/>
                                        </p:tgtEl>
                                      </p:cBhvr>
                                    </p:animEffect>
                                    <p:anim calcmode="lin" valueType="num">
                                      <p:cBhvr>
                                        <p:cTn id="142" dur="1000" fill="hold"/>
                                        <p:tgtEl>
                                          <p:spTgt spid="134"/>
                                        </p:tgtEl>
                                        <p:attrNameLst>
                                          <p:attrName>ppt_x</p:attrName>
                                        </p:attrNameLst>
                                      </p:cBhvr>
                                      <p:tavLst>
                                        <p:tav tm="0">
                                          <p:val>
                                            <p:strVal val="#ppt_x"/>
                                          </p:val>
                                        </p:tav>
                                        <p:tav tm="100000">
                                          <p:val>
                                            <p:strVal val="#ppt_x"/>
                                          </p:val>
                                        </p:tav>
                                      </p:tavLst>
                                    </p:anim>
                                    <p:anim calcmode="lin" valueType="num">
                                      <p:cBhvr>
                                        <p:cTn id="143" dur="1000" fill="hold"/>
                                        <p:tgtEl>
                                          <p:spTgt spid="134"/>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fade">
                                      <p:cBhvr>
                                        <p:cTn id="146" dur="1000"/>
                                        <p:tgtEl>
                                          <p:spTgt spid="110"/>
                                        </p:tgtEl>
                                      </p:cBhvr>
                                    </p:animEffect>
                                    <p:anim calcmode="lin" valueType="num">
                                      <p:cBhvr>
                                        <p:cTn id="147" dur="1000" fill="hold"/>
                                        <p:tgtEl>
                                          <p:spTgt spid="110"/>
                                        </p:tgtEl>
                                        <p:attrNameLst>
                                          <p:attrName>ppt_x</p:attrName>
                                        </p:attrNameLst>
                                      </p:cBhvr>
                                      <p:tavLst>
                                        <p:tav tm="0">
                                          <p:val>
                                            <p:strVal val="#ppt_x"/>
                                          </p:val>
                                        </p:tav>
                                        <p:tav tm="100000">
                                          <p:val>
                                            <p:strVal val="#ppt_x"/>
                                          </p:val>
                                        </p:tav>
                                      </p:tavLst>
                                    </p:anim>
                                    <p:anim calcmode="lin" valueType="num">
                                      <p:cBhvr>
                                        <p:cTn id="14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nodeType="clickEffect">
                                  <p:stCondLst>
                                    <p:cond delay="0"/>
                                  </p:stCondLst>
                                  <p:childTnLst>
                                    <p:set>
                                      <p:cBhvr>
                                        <p:cTn id="152" dur="1" fill="hold">
                                          <p:stCondLst>
                                            <p:cond delay="0"/>
                                          </p:stCondLst>
                                        </p:cTn>
                                        <p:tgtEl>
                                          <p:spTgt spid="156"/>
                                        </p:tgtEl>
                                        <p:attrNameLst>
                                          <p:attrName>style.visibility</p:attrName>
                                        </p:attrNameLst>
                                      </p:cBhvr>
                                      <p:to>
                                        <p:strVal val="visible"/>
                                      </p:to>
                                    </p:set>
                                    <p:animEffect transition="in" filter="fade">
                                      <p:cBhvr>
                                        <p:cTn id="153" dur="1000"/>
                                        <p:tgtEl>
                                          <p:spTgt spid="156"/>
                                        </p:tgtEl>
                                      </p:cBhvr>
                                    </p:animEffect>
                                    <p:anim calcmode="lin" valueType="num">
                                      <p:cBhvr>
                                        <p:cTn id="154" dur="1000" fill="hold"/>
                                        <p:tgtEl>
                                          <p:spTgt spid="156"/>
                                        </p:tgtEl>
                                        <p:attrNameLst>
                                          <p:attrName>ppt_x</p:attrName>
                                        </p:attrNameLst>
                                      </p:cBhvr>
                                      <p:tavLst>
                                        <p:tav tm="0">
                                          <p:val>
                                            <p:strVal val="#ppt_x"/>
                                          </p:val>
                                        </p:tav>
                                        <p:tav tm="100000">
                                          <p:val>
                                            <p:strVal val="#ppt_x"/>
                                          </p:val>
                                        </p:tav>
                                      </p:tavLst>
                                    </p:anim>
                                    <p:anim calcmode="lin" valueType="num">
                                      <p:cBhvr>
                                        <p:cTn id="155"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nodeType="clickEffect">
                                  <p:stCondLst>
                                    <p:cond delay="0"/>
                                  </p:stCondLst>
                                  <p:childTnLst>
                                    <p:set>
                                      <p:cBhvr>
                                        <p:cTn id="159" dur="1" fill="hold">
                                          <p:stCondLst>
                                            <p:cond delay="0"/>
                                          </p:stCondLst>
                                        </p:cTn>
                                        <p:tgtEl>
                                          <p:spTgt spid="137"/>
                                        </p:tgtEl>
                                        <p:attrNameLst>
                                          <p:attrName>style.visibility</p:attrName>
                                        </p:attrNameLst>
                                      </p:cBhvr>
                                      <p:to>
                                        <p:strVal val="visible"/>
                                      </p:to>
                                    </p:set>
                                    <p:animEffect transition="in" filter="fade">
                                      <p:cBhvr>
                                        <p:cTn id="160" dur="1000"/>
                                        <p:tgtEl>
                                          <p:spTgt spid="137"/>
                                        </p:tgtEl>
                                      </p:cBhvr>
                                    </p:animEffect>
                                    <p:anim calcmode="lin" valueType="num">
                                      <p:cBhvr>
                                        <p:cTn id="161" dur="1000" fill="hold"/>
                                        <p:tgtEl>
                                          <p:spTgt spid="137"/>
                                        </p:tgtEl>
                                        <p:attrNameLst>
                                          <p:attrName>ppt_x</p:attrName>
                                        </p:attrNameLst>
                                      </p:cBhvr>
                                      <p:tavLst>
                                        <p:tav tm="0">
                                          <p:val>
                                            <p:strVal val="#ppt_x"/>
                                          </p:val>
                                        </p:tav>
                                        <p:tav tm="100000">
                                          <p:val>
                                            <p:strVal val="#ppt_x"/>
                                          </p:val>
                                        </p:tav>
                                      </p:tavLst>
                                    </p:anim>
                                    <p:anim calcmode="lin" valueType="num">
                                      <p:cBhvr>
                                        <p:cTn id="162" dur="1000" fill="hold"/>
                                        <p:tgtEl>
                                          <p:spTgt spid="137"/>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
                                        </p:tgtEl>
                                        <p:attrNameLst>
                                          <p:attrName>style.visibility</p:attrName>
                                        </p:attrNameLst>
                                      </p:cBhvr>
                                      <p:to>
                                        <p:strVal val="visible"/>
                                      </p:to>
                                    </p:set>
                                    <p:animEffect transition="in" filter="fade">
                                      <p:cBhvr>
                                        <p:cTn id="165" dur="1000"/>
                                        <p:tgtEl>
                                          <p:spTgt spid="16"/>
                                        </p:tgtEl>
                                      </p:cBhvr>
                                    </p:animEffect>
                                    <p:anim calcmode="lin" valueType="num">
                                      <p:cBhvr>
                                        <p:cTn id="166" dur="1000" fill="hold"/>
                                        <p:tgtEl>
                                          <p:spTgt spid="16"/>
                                        </p:tgtEl>
                                        <p:attrNameLst>
                                          <p:attrName>ppt_x</p:attrName>
                                        </p:attrNameLst>
                                      </p:cBhvr>
                                      <p:tavLst>
                                        <p:tav tm="0">
                                          <p:val>
                                            <p:strVal val="#ppt_x"/>
                                          </p:val>
                                        </p:tav>
                                        <p:tav tm="100000">
                                          <p:val>
                                            <p:strVal val="#ppt_x"/>
                                          </p:val>
                                        </p:tav>
                                      </p:tavLst>
                                    </p:anim>
                                    <p:anim calcmode="lin" valueType="num">
                                      <p:cBhvr>
                                        <p:cTn id="167" dur="1000" fill="hold"/>
                                        <p:tgtEl>
                                          <p:spTgt spid="16"/>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7"/>
                                        </p:tgtEl>
                                        <p:attrNameLst>
                                          <p:attrName>style.visibility</p:attrName>
                                        </p:attrNameLst>
                                      </p:cBhvr>
                                      <p:to>
                                        <p:strVal val="visible"/>
                                      </p:to>
                                    </p:set>
                                    <p:animEffect transition="in" filter="fade">
                                      <p:cBhvr>
                                        <p:cTn id="170" dur="1000"/>
                                        <p:tgtEl>
                                          <p:spTgt spid="17"/>
                                        </p:tgtEl>
                                      </p:cBhvr>
                                    </p:animEffect>
                                    <p:anim calcmode="lin" valueType="num">
                                      <p:cBhvr>
                                        <p:cTn id="171" dur="1000" fill="hold"/>
                                        <p:tgtEl>
                                          <p:spTgt spid="17"/>
                                        </p:tgtEl>
                                        <p:attrNameLst>
                                          <p:attrName>ppt_x</p:attrName>
                                        </p:attrNameLst>
                                      </p:cBhvr>
                                      <p:tavLst>
                                        <p:tav tm="0">
                                          <p:val>
                                            <p:strVal val="#ppt_x"/>
                                          </p:val>
                                        </p:tav>
                                        <p:tav tm="100000">
                                          <p:val>
                                            <p:strVal val="#ppt_x"/>
                                          </p:val>
                                        </p:tav>
                                      </p:tavLst>
                                    </p:anim>
                                    <p:anim calcmode="lin" valueType="num">
                                      <p:cBhvr>
                                        <p:cTn id="172" dur="1000" fill="hold"/>
                                        <p:tgtEl>
                                          <p:spTgt spid="17"/>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0"/>
                                  </p:stCondLst>
                                  <p:childTnLst>
                                    <p:set>
                                      <p:cBhvr>
                                        <p:cTn id="174" dur="1" fill="hold">
                                          <p:stCondLst>
                                            <p:cond delay="0"/>
                                          </p:stCondLst>
                                        </p:cTn>
                                        <p:tgtEl>
                                          <p:spTgt spid="79"/>
                                        </p:tgtEl>
                                        <p:attrNameLst>
                                          <p:attrName>style.visibility</p:attrName>
                                        </p:attrNameLst>
                                      </p:cBhvr>
                                      <p:to>
                                        <p:strVal val="visible"/>
                                      </p:to>
                                    </p:set>
                                    <p:animEffect transition="in" filter="fade">
                                      <p:cBhvr>
                                        <p:cTn id="175" dur="1000"/>
                                        <p:tgtEl>
                                          <p:spTgt spid="79"/>
                                        </p:tgtEl>
                                      </p:cBhvr>
                                    </p:animEffect>
                                    <p:anim calcmode="lin" valueType="num">
                                      <p:cBhvr>
                                        <p:cTn id="176" dur="1000" fill="hold"/>
                                        <p:tgtEl>
                                          <p:spTgt spid="79"/>
                                        </p:tgtEl>
                                        <p:attrNameLst>
                                          <p:attrName>ppt_x</p:attrName>
                                        </p:attrNameLst>
                                      </p:cBhvr>
                                      <p:tavLst>
                                        <p:tav tm="0">
                                          <p:val>
                                            <p:strVal val="#ppt_x"/>
                                          </p:val>
                                        </p:tav>
                                        <p:tav tm="100000">
                                          <p:val>
                                            <p:strVal val="#ppt_x"/>
                                          </p:val>
                                        </p:tav>
                                      </p:tavLst>
                                    </p:anim>
                                    <p:anim calcmode="lin" valueType="num">
                                      <p:cBhvr>
                                        <p:cTn id="177" dur="1000" fill="hold"/>
                                        <p:tgtEl>
                                          <p:spTgt spid="79"/>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18"/>
                                        </p:tgtEl>
                                        <p:attrNameLst>
                                          <p:attrName>style.visibility</p:attrName>
                                        </p:attrNameLst>
                                      </p:cBhvr>
                                      <p:to>
                                        <p:strVal val="visible"/>
                                      </p:to>
                                    </p:set>
                                    <p:animEffect transition="in" filter="fade">
                                      <p:cBhvr>
                                        <p:cTn id="180" dur="1000"/>
                                        <p:tgtEl>
                                          <p:spTgt spid="18"/>
                                        </p:tgtEl>
                                      </p:cBhvr>
                                    </p:animEffect>
                                    <p:anim calcmode="lin" valueType="num">
                                      <p:cBhvr>
                                        <p:cTn id="181" dur="1000" fill="hold"/>
                                        <p:tgtEl>
                                          <p:spTgt spid="18"/>
                                        </p:tgtEl>
                                        <p:attrNameLst>
                                          <p:attrName>ppt_x</p:attrName>
                                        </p:attrNameLst>
                                      </p:cBhvr>
                                      <p:tavLst>
                                        <p:tav tm="0">
                                          <p:val>
                                            <p:strVal val="#ppt_x"/>
                                          </p:val>
                                        </p:tav>
                                        <p:tav tm="100000">
                                          <p:val>
                                            <p:strVal val="#ppt_x"/>
                                          </p:val>
                                        </p:tav>
                                      </p:tavLst>
                                    </p:anim>
                                    <p:anim calcmode="lin" valueType="num">
                                      <p:cBhvr>
                                        <p:cTn id="182" dur="1000" fill="hold"/>
                                        <p:tgtEl>
                                          <p:spTgt spid="18"/>
                                        </p:tgtEl>
                                        <p:attrNameLst>
                                          <p:attrName>ppt_y</p:attrName>
                                        </p:attrNameLst>
                                      </p:cBhvr>
                                      <p:tavLst>
                                        <p:tav tm="0">
                                          <p:val>
                                            <p:strVal val="#ppt_y+.1"/>
                                          </p:val>
                                        </p:tav>
                                        <p:tav tm="100000">
                                          <p:val>
                                            <p:strVal val="#ppt_y"/>
                                          </p:val>
                                        </p:tav>
                                      </p:tavLst>
                                    </p:anim>
                                  </p:childTnLst>
                                </p:cTn>
                              </p:par>
                              <p:par>
                                <p:cTn id="183" presetID="42" presetClass="entr" presetSubtype="0" fill="hold" nodeType="withEffect">
                                  <p:stCondLst>
                                    <p:cond delay="0"/>
                                  </p:stCondLst>
                                  <p:childTnLst>
                                    <p:set>
                                      <p:cBhvr>
                                        <p:cTn id="184" dur="1" fill="hold">
                                          <p:stCondLst>
                                            <p:cond delay="0"/>
                                          </p:stCondLst>
                                        </p:cTn>
                                        <p:tgtEl>
                                          <p:spTgt spid="139"/>
                                        </p:tgtEl>
                                        <p:attrNameLst>
                                          <p:attrName>style.visibility</p:attrName>
                                        </p:attrNameLst>
                                      </p:cBhvr>
                                      <p:to>
                                        <p:strVal val="visible"/>
                                      </p:to>
                                    </p:set>
                                    <p:animEffect transition="in" filter="fade">
                                      <p:cBhvr>
                                        <p:cTn id="185" dur="1000"/>
                                        <p:tgtEl>
                                          <p:spTgt spid="139"/>
                                        </p:tgtEl>
                                      </p:cBhvr>
                                    </p:animEffect>
                                    <p:anim calcmode="lin" valueType="num">
                                      <p:cBhvr>
                                        <p:cTn id="186" dur="1000" fill="hold"/>
                                        <p:tgtEl>
                                          <p:spTgt spid="139"/>
                                        </p:tgtEl>
                                        <p:attrNameLst>
                                          <p:attrName>ppt_x</p:attrName>
                                        </p:attrNameLst>
                                      </p:cBhvr>
                                      <p:tavLst>
                                        <p:tav tm="0">
                                          <p:val>
                                            <p:strVal val="#ppt_x"/>
                                          </p:val>
                                        </p:tav>
                                        <p:tav tm="100000">
                                          <p:val>
                                            <p:strVal val="#ppt_x"/>
                                          </p:val>
                                        </p:tav>
                                      </p:tavLst>
                                    </p:anim>
                                    <p:anim calcmode="lin" valueType="num">
                                      <p:cBhvr>
                                        <p:cTn id="187" dur="1000" fill="hold"/>
                                        <p:tgtEl>
                                          <p:spTgt spid="139"/>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19"/>
                                        </p:tgtEl>
                                        <p:attrNameLst>
                                          <p:attrName>style.visibility</p:attrName>
                                        </p:attrNameLst>
                                      </p:cBhvr>
                                      <p:to>
                                        <p:strVal val="visible"/>
                                      </p:to>
                                    </p:set>
                                    <p:animEffect transition="in" filter="fade">
                                      <p:cBhvr>
                                        <p:cTn id="190" dur="1000"/>
                                        <p:tgtEl>
                                          <p:spTgt spid="19"/>
                                        </p:tgtEl>
                                      </p:cBhvr>
                                    </p:animEffect>
                                    <p:anim calcmode="lin" valueType="num">
                                      <p:cBhvr>
                                        <p:cTn id="191" dur="1000" fill="hold"/>
                                        <p:tgtEl>
                                          <p:spTgt spid="19"/>
                                        </p:tgtEl>
                                        <p:attrNameLst>
                                          <p:attrName>ppt_x</p:attrName>
                                        </p:attrNameLst>
                                      </p:cBhvr>
                                      <p:tavLst>
                                        <p:tav tm="0">
                                          <p:val>
                                            <p:strVal val="#ppt_x"/>
                                          </p:val>
                                        </p:tav>
                                        <p:tav tm="100000">
                                          <p:val>
                                            <p:strVal val="#ppt_x"/>
                                          </p:val>
                                        </p:tav>
                                      </p:tavLst>
                                    </p:anim>
                                    <p:anim calcmode="lin" valueType="num">
                                      <p:cBhvr>
                                        <p:cTn id="192" dur="1000" fill="hold"/>
                                        <p:tgtEl>
                                          <p:spTgt spid="19"/>
                                        </p:tgtEl>
                                        <p:attrNameLst>
                                          <p:attrName>ppt_y</p:attrName>
                                        </p:attrNameLst>
                                      </p:cBhvr>
                                      <p:tavLst>
                                        <p:tav tm="0">
                                          <p:val>
                                            <p:strVal val="#ppt_y+.1"/>
                                          </p:val>
                                        </p:tav>
                                        <p:tav tm="100000">
                                          <p:val>
                                            <p:strVal val="#ppt_y"/>
                                          </p:val>
                                        </p:tav>
                                      </p:tavLst>
                                    </p:anim>
                                  </p:childTnLst>
                                </p:cTn>
                              </p:par>
                              <p:par>
                                <p:cTn id="193" presetID="42" presetClass="entr" presetSubtype="0" fill="hold" nodeType="withEffect">
                                  <p:stCondLst>
                                    <p:cond delay="0"/>
                                  </p:stCondLst>
                                  <p:childTnLst>
                                    <p:set>
                                      <p:cBhvr>
                                        <p:cTn id="194" dur="1" fill="hold">
                                          <p:stCondLst>
                                            <p:cond delay="0"/>
                                          </p:stCondLst>
                                        </p:cTn>
                                        <p:tgtEl>
                                          <p:spTgt spid="140"/>
                                        </p:tgtEl>
                                        <p:attrNameLst>
                                          <p:attrName>style.visibility</p:attrName>
                                        </p:attrNameLst>
                                      </p:cBhvr>
                                      <p:to>
                                        <p:strVal val="visible"/>
                                      </p:to>
                                    </p:set>
                                    <p:animEffect transition="in" filter="fade">
                                      <p:cBhvr>
                                        <p:cTn id="195" dur="1000"/>
                                        <p:tgtEl>
                                          <p:spTgt spid="140"/>
                                        </p:tgtEl>
                                      </p:cBhvr>
                                    </p:animEffect>
                                    <p:anim calcmode="lin" valueType="num">
                                      <p:cBhvr>
                                        <p:cTn id="196" dur="1000" fill="hold"/>
                                        <p:tgtEl>
                                          <p:spTgt spid="140"/>
                                        </p:tgtEl>
                                        <p:attrNameLst>
                                          <p:attrName>ppt_x</p:attrName>
                                        </p:attrNameLst>
                                      </p:cBhvr>
                                      <p:tavLst>
                                        <p:tav tm="0">
                                          <p:val>
                                            <p:strVal val="#ppt_x"/>
                                          </p:val>
                                        </p:tav>
                                        <p:tav tm="100000">
                                          <p:val>
                                            <p:strVal val="#ppt_x"/>
                                          </p:val>
                                        </p:tav>
                                      </p:tavLst>
                                    </p:anim>
                                    <p:anim calcmode="lin" valueType="num">
                                      <p:cBhvr>
                                        <p:cTn id="197"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42" presetClass="entr" presetSubtype="0" fill="hold" nodeType="clickEffect">
                                  <p:stCondLst>
                                    <p:cond delay="0"/>
                                  </p:stCondLst>
                                  <p:childTnLst>
                                    <p:set>
                                      <p:cBhvr>
                                        <p:cTn id="201" dur="1" fill="hold">
                                          <p:stCondLst>
                                            <p:cond delay="0"/>
                                          </p:stCondLst>
                                        </p:cTn>
                                        <p:tgtEl>
                                          <p:spTgt spid="101"/>
                                        </p:tgtEl>
                                        <p:attrNameLst>
                                          <p:attrName>style.visibility</p:attrName>
                                        </p:attrNameLst>
                                      </p:cBhvr>
                                      <p:to>
                                        <p:strVal val="visible"/>
                                      </p:to>
                                    </p:set>
                                    <p:animEffect transition="in" filter="fade">
                                      <p:cBhvr>
                                        <p:cTn id="202" dur="1000"/>
                                        <p:tgtEl>
                                          <p:spTgt spid="101"/>
                                        </p:tgtEl>
                                      </p:cBhvr>
                                    </p:animEffect>
                                    <p:anim calcmode="lin" valueType="num">
                                      <p:cBhvr>
                                        <p:cTn id="203" dur="1000" fill="hold"/>
                                        <p:tgtEl>
                                          <p:spTgt spid="101"/>
                                        </p:tgtEl>
                                        <p:attrNameLst>
                                          <p:attrName>ppt_x</p:attrName>
                                        </p:attrNameLst>
                                      </p:cBhvr>
                                      <p:tavLst>
                                        <p:tav tm="0">
                                          <p:val>
                                            <p:strVal val="#ppt_x"/>
                                          </p:val>
                                        </p:tav>
                                        <p:tav tm="100000">
                                          <p:val>
                                            <p:strVal val="#ppt_x"/>
                                          </p:val>
                                        </p:tav>
                                      </p:tavLst>
                                    </p:anim>
                                    <p:anim calcmode="lin" valueType="num">
                                      <p:cBhvr>
                                        <p:cTn id="204" dur="1000" fill="hold"/>
                                        <p:tgtEl>
                                          <p:spTgt spid="101"/>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97"/>
                                        </p:tgtEl>
                                        <p:attrNameLst>
                                          <p:attrName>style.visibility</p:attrName>
                                        </p:attrNameLst>
                                      </p:cBhvr>
                                      <p:to>
                                        <p:strVal val="visible"/>
                                      </p:to>
                                    </p:set>
                                    <p:animEffect transition="in" filter="fade">
                                      <p:cBhvr>
                                        <p:cTn id="207" dur="1000"/>
                                        <p:tgtEl>
                                          <p:spTgt spid="97"/>
                                        </p:tgtEl>
                                      </p:cBhvr>
                                    </p:animEffect>
                                    <p:anim calcmode="lin" valueType="num">
                                      <p:cBhvr>
                                        <p:cTn id="208" dur="1000" fill="hold"/>
                                        <p:tgtEl>
                                          <p:spTgt spid="97"/>
                                        </p:tgtEl>
                                        <p:attrNameLst>
                                          <p:attrName>ppt_x</p:attrName>
                                        </p:attrNameLst>
                                      </p:cBhvr>
                                      <p:tavLst>
                                        <p:tav tm="0">
                                          <p:val>
                                            <p:strVal val="#ppt_x"/>
                                          </p:val>
                                        </p:tav>
                                        <p:tav tm="100000">
                                          <p:val>
                                            <p:strVal val="#ppt_x"/>
                                          </p:val>
                                        </p:tav>
                                      </p:tavLst>
                                    </p:anim>
                                    <p:anim calcmode="lin" valueType="num">
                                      <p:cBhvr>
                                        <p:cTn id="20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nodeType="clickEffect">
                                  <p:stCondLst>
                                    <p:cond delay="0"/>
                                  </p:stCondLst>
                                  <p:childTnLst>
                                    <p:set>
                                      <p:cBhvr>
                                        <p:cTn id="213" dur="1" fill="hold">
                                          <p:stCondLst>
                                            <p:cond delay="0"/>
                                          </p:stCondLst>
                                        </p:cTn>
                                        <p:tgtEl>
                                          <p:spTgt spid="141"/>
                                        </p:tgtEl>
                                        <p:attrNameLst>
                                          <p:attrName>style.visibility</p:attrName>
                                        </p:attrNameLst>
                                      </p:cBhvr>
                                      <p:to>
                                        <p:strVal val="visible"/>
                                      </p:to>
                                    </p:set>
                                    <p:animEffect transition="in" filter="fade">
                                      <p:cBhvr>
                                        <p:cTn id="214" dur="1000"/>
                                        <p:tgtEl>
                                          <p:spTgt spid="141"/>
                                        </p:tgtEl>
                                      </p:cBhvr>
                                    </p:animEffect>
                                    <p:anim calcmode="lin" valueType="num">
                                      <p:cBhvr>
                                        <p:cTn id="215" dur="1000" fill="hold"/>
                                        <p:tgtEl>
                                          <p:spTgt spid="141"/>
                                        </p:tgtEl>
                                        <p:attrNameLst>
                                          <p:attrName>ppt_x</p:attrName>
                                        </p:attrNameLst>
                                      </p:cBhvr>
                                      <p:tavLst>
                                        <p:tav tm="0">
                                          <p:val>
                                            <p:strVal val="#ppt_x"/>
                                          </p:val>
                                        </p:tav>
                                        <p:tav tm="100000">
                                          <p:val>
                                            <p:strVal val="#ppt_x"/>
                                          </p:val>
                                        </p:tav>
                                      </p:tavLst>
                                    </p:anim>
                                    <p:anim calcmode="lin" valueType="num">
                                      <p:cBhvr>
                                        <p:cTn id="216" dur="1000" fill="hold"/>
                                        <p:tgtEl>
                                          <p:spTgt spid="141"/>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20"/>
                                        </p:tgtEl>
                                        <p:attrNameLst>
                                          <p:attrName>style.visibility</p:attrName>
                                        </p:attrNameLst>
                                      </p:cBhvr>
                                      <p:to>
                                        <p:strVal val="visible"/>
                                      </p:to>
                                    </p:set>
                                    <p:animEffect transition="in" filter="fade">
                                      <p:cBhvr>
                                        <p:cTn id="219" dur="1000"/>
                                        <p:tgtEl>
                                          <p:spTgt spid="20"/>
                                        </p:tgtEl>
                                      </p:cBhvr>
                                    </p:animEffect>
                                    <p:anim calcmode="lin" valueType="num">
                                      <p:cBhvr>
                                        <p:cTn id="220" dur="1000" fill="hold"/>
                                        <p:tgtEl>
                                          <p:spTgt spid="20"/>
                                        </p:tgtEl>
                                        <p:attrNameLst>
                                          <p:attrName>ppt_x</p:attrName>
                                        </p:attrNameLst>
                                      </p:cBhvr>
                                      <p:tavLst>
                                        <p:tav tm="0">
                                          <p:val>
                                            <p:strVal val="#ppt_x"/>
                                          </p:val>
                                        </p:tav>
                                        <p:tav tm="100000">
                                          <p:val>
                                            <p:strVal val="#ppt_x"/>
                                          </p:val>
                                        </p:tav>
                                      </p:tavLst>
                                    </p:anim>
                                    <p:anim calcmode="lin" valueType="num">
                                      <p:cBhvr>
                                        <p:cTn id="221" dur="1000" fill="hold"/>
                                        <p:tgtEl>
                                          <p:spTgt spid="20"/>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21"/>
                                        </p:tgtEl>
                                        <p:attrNameLst>
                                          <p:attrName>style.visibility</p:attrName>
                                        </p:attrNameLst>
                                      </p:cBhvr>
                                      <p:to>
                                        <p:strVal val="visible"/>
                                      </p:to>
                                    </p:set>
                                    <p:animEffect transition="in" filter="fade">
                                      <p:cBhvr>
                                        <p:cTn id="224" dur="1000"/>
                                        <p:tgtEl>
                                          <p:spTgt spid="21"/>
                                        </p:tgtEl>
                                      </p:cBhvr>
                                    </p:animEffect>
                                    <p:anim calcmode="lin" valueType="num">
                                      <p:cBhvr>
                                        <p:cTn id="225" dur="1000" fill="hold"/>
                                        <p:tgtEl>
                                          <p:spTgt spid="21"/>
                                        </p:tgtEl>
                                        <p:attrNameLst>
                                          <p:attrName>ppt_x</p:attrName>
                                        </p:attrNameLst>
                                      </p:cBhvr>
                                      <p:tavLst>
                                        <p:tav tm="0">
                                          <p:val>
                                            <p:strVal val="#ppt_x"/>
                                          </p:val>
                                        </p:tav>
                                        <p:tav tm="100000">
                                          <p:val>
                                            <p:strVal val="#ppt_x"/>
                                          </p:val>
                                        </p:tav>
                                      </p:tavLst>
                                    </p:anim>
                                    <p:anim calcmode="lin" valueType="num">
                                      <p:cBhvr>
                                        <p:cTn id="226" dur="1000" fill="hold"/>
                                        <p:tgtEl>
                                          <p:spTgt spid="21"/>
                                        </p:tgtEl>
                                        <p:attrNameLst>
                                          <p:attrName>ppt_y</p:attrName>
                                        </p:attrNameLst>
                                      </p:cBhvr>
                                      <p:tavLst>
                                        <p:tav tm="0">
                                          <p:val>
                                            <p:strVal val="#ppt_y+.1"/>
                                          </p:val>
                                        </p:tav>
                                        <p:tav tm="100000">
                                          <p:val>
                                            <p:strVal val="#ppt_y"/>
                                          </p:val>
                                        </p:tav>
                                      </p:tavLst>
                                    </p:anim>
                                  </p:childTnLst>
                                </p:cTn>
                              </p:par>
                              <p:par>
                                <p:cTn id="227" presetID="42" presetClass="entr" presetSubtype="0" fill="hold" nodeType="withEffect">
                                  <p:stCondLst>
                                    <p:cond delay="0"/>
                                  </p:stCondLst>
                                  <p:childTnLst>
                                    <p:set>
                                      <p:cBhvr>
                                        <p:cTn id="228" dur="1" fill="hold">
                                          <p:stCondLst>
                                            <p:cond delay="0"/>
                                          </p:stCondLst>
                                        </p:cTn>
                                        <p:tgtEl>
                                          <p:spTgt spid="142"/>
                                        </p:tgtEl>
                                        <p:attrNameLst>
                                          <p:attrName>style.visibility</p:attrName>
                                        </p:attrNameLst>
                                      </p:cBhvr>
                                      <p:to>
                                        <p:strVal val="visible"/>
                                      </p:to>
                                    </p:set>
                                    <p:animEffect transition="in" filter="fade">
                                      <p:cBhvr>
                                        <p:cTn id="229" dur="1000"/>
                                        <p:tgtEl>
                                          <p:spTgt spid="142"/>
                                        </p:tgtEl>
                                      </p:cBhvr>
                                    </p:animEffect>
                                    <p:anim calcmode="lin" valueType="num">
                                      <p:cBhvr>
                                        <p:cTn id="230" dur="1000" fill="hold"/>
                                        <p:tgtEl>
                                          <p:spTgt spid="142"/>
                                        </p:tgtEl>
                                        <p:attrNameLst>
                                          <p:attrName>ppt_x</p:attrName>
                                        </p:attrNameLst>
                                      </p:cBhvr>
                                      <p:tavLst>
                                        <p:tav tm="0">
                                          <p:val>
                                            <p:strVal val="#ppt_x"/>
                                          </p:val>
                                        </p:tav>
                                        <p:tav tm="100000">
                                          <p:val>
                                            <p:strVal val="#ppt_x"/>
                                          </p:val>
                                        </p:tav>
                                      </p:tavLst>
                                    </p:anim>
                                    <p:anim calcmode="lin" valueType="num">
                                      <p:cBhvr>
                                        <p:cTn id="231" dur="1000" fill="hold"/>
                                        <p:tgtEl>
                                          <p:spTgt spid="142"/>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109"/>
                                        </p:tgtEl>
                                        <p:attrNameLst>
                                          <p:attrName>style.visibility</p:attrName>
                                        </p:attrNameLst>
                                      </p:cBhvr>
                                      <p:to>
                                        <p:strVal val="visible"/>
                                      </p:to>
                                    </p:set>
                                    <p:animEffect transition="in" filter="fade">
                                      <p:cBhvr>
                                        <p:cTn id="234" dur="1000"/>
                                        <p:tgtEl>
                                          <p:spTgt spid="109"/>
                                        </p:tgtEl>
                                      </p:cBhvr>
                                    </p:animEffect>
                                    <p:anim calcmode="lin" valueType="num">
                                      <p:cBhvr>
                                        <p:cTn id="235" dur="1000" fill="hold"/>
                                        <p:tgtEl>
                                          <p:spTgt spid="109"/>
                                        </p:tgtEl>
                                        <p:attrNameLst>
                                          <p:attrName>ppt_x</p:attrName>
                                        </p:attrNameLst>
                                      </p:cBhvr>
                                      <p:tavLst>
                                        <p:tav tm="0">
                                          <p:val>
                                            <p:strVal val="#ppt_x"/>
                                          </p:val>
                                        </p:tav>
                                        <p:tav tm="100000">
                                          <p:val>
                                            <p:strVal val="#ppt_x"/>
                                          </p:val>
                                        </p:tav>
                                      </p:tavLst>
                                    </p:anim>
                                    <p:anim calcmode="lin" valueType="num">
                                      <p:cBhvr>
                                        <p:cTn id="236"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42" presetClass="entr" presetSubtype="0" fill="hold" nodeType="clickEffect">
                                  <p:stCondLst>
                                    <p:cond delay="0"/>
                                  </p:stCondLst>
                                  <p:childTnLst>
                                    <p:set>
                                      <p:cBhvr>
                                        <p:cTn id="240" dur="1" fill="hold">
                                          <p:stCondLst>
                                            <p:cond delay="0"/>
                                          </p:stCondLst>
                                        </p:cTn>
                                        <p:tgtEl>
                                          <p:spTgt spid="151"/>
                                        </p:tgtEl>
                                        <p:attrNameLst>
                                          <p:attrName>style.visibility</p:attrName>
                                        </p:attrNameLst>
                                      </p:cBhvr>
                                      <p:to>
                                        <p:strVal val="visible"/>
                                      </p:to>
                                    </p:set>
                                    <p:animEffect transition="in" filter="fade">
                                      <p:cBhvr>
                                        <p:cTn id="241" dur="1000"/>
                                        <p:tgtEl>
                                          <p:spTgt spid="151"/>
                                        </p:tgtEl>
                                      </p:cBhvr>
                                    </p:animEffect>
                                    <p:anim calcmode="lin" valueType="num">
                                      <p:cBhvr>
                                        <p:cTn id="242" dur="1000" fill="hold"/>
                                        <p:tgtEl>
                                          <p:spTgt spid="151"/>
                                        </p:tgtEl>
                                        <p:attrNameLst>
                                          <p:attrName>ppt_x</p:attrName>
                                        </p:attrNameLst>
                                      </p:cBhvr>
                                      <p:tavLst>
                                        <p:tav tm="0">
                                          <p:val>
                                            <p:strVal val="#ppt_x"/>
                                          </p:val>
                                        </p:tav>
                                        <p:tav tm="100000">
                                          <p:val>
                                            <p:strVal val="#ppt_x"/>
                                          </p:val>
                                        </p:tav>
                                      </p:tavLst>
                                    </p:anim>
                                    <p:anim calcmode="lin" valueType="num">
                                      <p:cBhvr>
                                        <p:cTn id="243" dur="1000" fill="hold"/>
                                        <p:tgtEl>
                                          <p:spTgt spid="151"/>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119"/>
                                        </p:tgtEl>
                                        <p:attrNameLst>
                                          <p:attrName>style.visibility</p:attrName>
                                        </p:attrNameLst>
                                      </p:cBhvr>
                                      <p:to>
                                        <p:strVal val="visible"/>
                                      </p:to>
                                    </p:set>
                                    <p:animEffect transition="in" filter="fade">
                                      <p:cBhvr>
                                        <p:cTn id="246" dur="1000"/>
                                        <p:tgtEl>
                                          <p:spTgt spid="119"/>
                                        </p:tgtEl>
                                      </p:cBhvr>
                                    </p:animEffect>
                                    <p:anim calcmode="lin" valueType="num">
                                      <p:cBhvr>
                                        <p:cTn id="247" dur="1000" fill="hold"/>
                                        <p:tgtEl>
                                          <p:spTgt spid="119"/>
                                        </p:tgtEl>
                                        <p:attrNameLst>
                                          <p:attrName>ppt_x</p:attrName>
                                        </p:attrNameLst>
                                      </p:cBhvr>
                                      <p:tavLst>
                                        <p:tav tm="0">
                                          <p:val>
                                            <p:strVal val="#ppt_x"/>
                                          </p:val>
                                        </p:tav>
                                        <p:tav tm="100000">
                                          <p:val>
                                            <p:strVal val="#ppt_x"/>
                                          </p:val>
                                        </p:tav>
                                      </p:tavLst>
                                    </p:anim>
                                    <p:anim calcmode="lin" valueType="num">
                                      <p:cBhvr>
                                        <p:cTn id="248"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42" presetClass="entr" presetSubtype="0" fill="hold" nodeType="clickEffect">
                                  <p:stCondLst>
                                    <p:cond delay="0"/>
                                  </p:stCondLst>
                                  <p:childTnLst>
                                    <p:set>
                                      <p:cBhvr>
                                        <p:cTn id="252" dur="1" fill="hold">
                                          <p:stCondLst>
                                            <p:cond delay="0"/>
                                          </p:stCondLst>
                                        </p:cTn>
                                        <p:tgtEl>
                                          <p:spTgt spid="64"/>
                                        </p:tgtEl>
                                        <p:attrNameLst>
                                          <p:attrName>style.visibility</p:attrName>
                                        </p:attrNameLst>
                                      </p:cBhvr>
                                      <p:to>
                                        <p:strVal val="visible"/>
                                      </p:to>
                                    </p:set>
                                    <p:animEffect transition="in" filter="fade">
                                      <p:cBhvr>
                                        <p:cTn id="253" dur="1000"/>
                                        <p:tgtEl>
                                          <p:spTgt spid="64"/>
                                        </p:tgtEl>
                                      </p:cBhvr>
                                    </p:animEffect>
                                    <p:anim calcmode="lin" valueType="num">
                                      <p:cBhvr>
                                        <p:cTn id="254" dur="1000" fill="hold"/>
                                        <p:tgtEl>
                                          <p:spTgt spid="64"/>
                                        </p:tgtEl>
                                        <p:attrNameLst>
                                          <p:attrName>ppt_x</p:attrName>
                                        </p:attrNameLst>
                                      </p:cBhvr>
                                      <p:tavLst>
                                        <p:tav tm="0">
                                          <p:val>
                                            <p:strVal val="#ppt_x"/>
                                          </p:val>
                                        </p:tav>
                                        <p:tav tm="100000">
                                          <p:val>
                                            <p:strVal val="#ppt_x"/>
                                          </p:val>
                                        </p:tav>
                                      </p:tavLst>
                                    </p:anim>
                                    <p:anim calcmode="lin" valueType="num">
                                      <p:cBhvr>
                                        <p:cTn id="255" dur="1000" fill="hold"/>
                                        <p:tgtEl>
                                          <p:spTgt spid="64"/>
                                        </p:tgtEl>
                                        <p:attrNameLst>
                                          <p:attrName>ppt_y</p:attrName>
                                        </p:attrNameLst>
                                      </p:cBhvr>
                                      <p:tavLst>
                                        <p:tav tm="0">
                                          <p:val>
                                            <p:strVal val="#ppt_y+.1"/>
                                          </p:val>
                                        </p:tav>
                                        <p:tav tm="100000">
                                          <p:val>
                                            <p:strVal val="#ppt_y"/>
                                          </p:val>
                                        </p:tav>
                                      </p:tavLst>
                                    </p:anim>
                                  </p:childTnLst>
                                </p:cTn>
                              </p:par>
                              <p:par>
                                <p:cTn id="256" presetID="42" presetClass="entr" presetSubtype="0" fill="hold" nodeType="withEffect">
                                  <p:stCondLst>
                                    <p:cond delay="0"/>
                                  </p:stCondLst>
                                  <p:childTnLst>
                                    <p:set>
                                      <p:cBhvr>
                                        <p:cTn id="257" dur="1" fill="hold">
                                          <p:stCondLst>
                                            <p:cond delay="0"/>
                                          </p:stCondLst>
                                        </p:cTn>
                                        <p:tgtEl>
                                          <p:spTgt spid="121"/>
                                        </p:tgtEl>
                                        <p:attrNameLst>
                                          <p:attrName>style.visibility</p:attrName>
                                        </p:attrNameLst>
                                      </p:cBhvr>
                                      <p:to>
                                        <p:strVal val="visible"/>
                                      </p:to>
                                    </p:set>
                                    <p:animEffect transition="in" filter="fade">
                                      <p:cBhvr>
                                        <p:cTn id="258" dur="1000"/>
                                        <p:tgtEl>
                                          <p:spTgt spid="121"/>
                                        </p:tgtEl>
                                      </p:cBhvr>
                                    </p:animEffect>
                                    <p:anim calcmode="lin" valueType="num">
                                      <p:cBhvr>
                                        <p:cTn id="259" dur="1000" fill="hold"/>
                                        <p:tgtEl>
                                          <p:spTgt spid="121"/>
                                        </p:tgtEl>
                                        <p:attrNameLst>
                                          <p:attrName>ppt_x</p:attrName>
                                        </p:attrNameLst>
                                      </p:cBhvr>
                                      <p:tavLst>
                                        <p:tav tm="0">
                                          <p:val>
                                            <p:strVal val="#ppt_x"/>
                                          </p:val>
                                        </p:tav>
                                        <p:tav tm="100000">
                                          <p:val>
                                            <p:strVal val="#ppt_x"/>
                                          </p:val>
                                        </p:tav>
                                      </p:tavLst>
                                    </p:anim>
                                    <p:anim calcmode="lin" valueType="num">
                                      <p:cBhvr>
                                        <p:cTn id="260" dur="1000" fill="hold"/>
                                        <p:tgtEl>
                                          <p:spTgt spid="121"/>
                                        </p:tgtEl>
                                        <p:attrNameLst>
                                          <p:attrName>ppt_y</p:attrName>
                                        </p:attrNameLst>
                                      </p:cBhvr>
                                      <p:tavLst>
                                        <p:tav tm="0">
                                          <p:val>
                                            <p:strVal val="#ppt_y+.1"/>
                                          </p:val>
                                        </p:tav>
                                        <p:tav tm="100000">
                                          <p:val>
                                            <p:strVal val="#ppt_y"/>
                                          </p:val>
                                        </p:tav>
                                      </p:tavLst>
                                    </p:anim>
                                  </p:childTnLst>
                                </p:cTn>
                              </p:par>
                              <p:par>
                                <p:cTn id="261" presetID="42" presetClass="entr" presetSubtype="0" fill="hold" nodeType="withEffect">
                                  <p:stCondLst>
                                    <p:cond delay="0"/>
                                  </p:stCondLst>
                                  <p:childTnLst>
                                    <p:set>
                                      <p:cBhvr>
                                        <p:cTn id="262" dur="1" fill="hold">
                                          <p:stCondLst>
                                            <p:cond delay="0"/>
                                          </p:stCondLst>
                                        </p:cTn>
                                        <p:tgtEl>
                                          <p:spTgt spid="78"/>
                                        </p:tgtEl>
                                        <p:attrNameLst>
                                          <p:attrName>style.visibility</p:attrName>
                                        </p:attrNameLst>
                                      </p:cBhvr>
                                      <p:to>
                                        <p:strVal val="visible"/>
                                      </p:to>
                                    </p:set>
                                    <p:animEffect transition="in" filter="fade">
                                      <p:cBhvr>
                                        <p:cTn id="263" dur="1000"/>
                                        <p:tgtEl>
                                          <p:spTgt spid="78"/>
                                        </p:tgtEl>
                                      </p:cBhvr>
                                    </p:animEffect>
                                    <p:anim calcmode="lin" valueType="num">
                                      <p:cBhvr>
                                        <p:cTn id="264" dur="1000" fill="hold"/>
                                        <p:tgtEl>
                                          <p:spTgt spid="78"/>
                                        </p:tgtEl>
                                        <p:attrNameLst>
                                          <p:attrName>ppt_x</p:attrName>
                                        </p:attrNameLst>
                                      </p:cBhvr>
                                      <p:tavLst>
                                        <p:tav tm="0">
                                          <p:val>
                                            <p:strVal val="#ppt_x"/>
                                          </p:val>
                                        </p:tav>
                                        <p:tav tm="100000">
                                          <p:val>
                                            <p:strVal val="#ppt_x"/>
                                          </p:val>
                                        </p:tav>
                                      </p:tavLst>
                                    </p:anim>
                                    <p:anim calcmode="lin" valueType="num">
                                      <p:cBhvr>
                                        <p:cTn id="265" dur="1000" fill="hold"/>
                                        <p:tgtEl>
                                          <p:spTgt spid="78"/>
                                        </p:tgtEl>
                                        <p:attrNameLst>
                                          <p:attrName>ppt_y</p:attrName>
                                        </p:attrNameLst>
                                      </p:cBhvr>
                                      <p:tavLst>
                                        <p:tav tm="0">
                                          <p:val>
                                            <p:strVal val="#ppt_y+.1"/>
                                          </p:val>
                                        </p:tav>
                                        <p:tav tm="100000">
                                          <p:val>
                                            <p:strVal val="#ppt_y"/>
                                          </p:val>
                                        </p:tav>
                                      </p:tavLst>
                                    </p:anim>
                                  </p:childTnLst>
                                </p:cTn>
                              </p:par>
                              <p:par>
                                <p:cTn id="266" presetID="42" presetClass="entr" presetSubtype="0" fill="hold" grpId="0" nodeType="withEffect">
                                  <p:stCondLst>
                                    <p:cond delay="0"/>
                                  </p:stCondLst>
                                  <p:childTnLst>
                                    <p:set>
                                      <p:cBhvr>
                                        <p:cTn id="267" dur="1" fill="hold">
                                          <p:stCondLst>
                                            <p:cond delay="0"/>
                                          </p:stCondLst>
                                        </p:cTn>
                                        <p:tgtEl>
                                          <p:spTgt spid="120"/>
                                        </p:tgtEl>
                                        <p:attrNameLst>
                                          <p:attrName>style.visibility</p:attrName>
                                        </p:attrNameLst>
                                      </p:cBhvr>
                                      <p:to>
                                        <p:strVal val="visible"/>
                                      </p:to>
                                    </p:set>
                                    <p:animEffect transition="in" filter="fade">
                                      <p:cBhvr>
                                        <p:cTn id="268" dur="1000"/>
                                        <p:tgtEl>
                                          <p:spTgt spid="120"/>
                                        </p:tgtEl>
                                      </p:cBhvr>
                                    </p:animEffect>
                                    <p:anim calcmode="lin" valueType="num">
                                      <p:cBhvr>
                                        <p:cTn id="269" dur="1000" fill="hold"/>
                                        <p:tgtEl>
                                          <p:spTgt spid="120"/>
                                        </p:tgtEl>
                                        <p:attrNameLst>
                                          <p:attrName>ppt_x</p:attrName>
                                        </p:attrNameLst>
                                      </p:cBhvr>
                                      <p:tavLst>
                                        <p:tav tm="0">
                                          <p:val>
                                            <p:strVal val="#ppt_x"/>
                                          </p:val>
                                        </p:tav>
                                        <p:tav tm="100000">
                                          <p:val>
                                            <p:strVal val="#ppt_x"/>
                                          </p:val>
                                        </p:tav>
                                      </p:tavLst>
                                    </p:anim>
                                    <p:anim calcmode="lin" valueType="num">
                                      <p:cBhvr>
                                        <p:cTn id="27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271" fill="hold">
                      <p:stCondLst>
                        <p:cond delay="indefinite"/>
                      </p:stCondLst>
                      <p:childTnLst>
                        <p:par>
                          <p:cTn id="272" fill="hold">
                            <p:stCondLst>
                              <p:cond delay="0"/>
                            </p:stCondLst>
                            <p:childTnLst>
                              <p:par>
                                <p:cTn id="273" presetID="42" presetClass="entr" presetSubtype="0" fill="hold" nodeType="clickEffect">
                                  <p:stCondLst>
                                    <p:cond delay="0"/>
                                  </p:stCondLst>
                                  <p:childTnLst>
                                    <p:set>
                                      <p:cBhvr>
                                        <p:cTn id="274" dur="1" fill="hold">
                                          <p:stCondLst>
                                            <p:cond delay="0"/>
                                          </p:stCondLst>
                                        </p:cTn>
                                        <p:tgtEl>
                                          <p:spTgt spid="72"/>
                                        </p:tgtEl>
                                        <p:attrNameLst>
                                          <p:attrName>style.visibility</p:attrName>
                                        </p:attrNameLst>
                                      </p:cBhvr>
                                      <p:to>
                                        <p:strVal val="visible"/>
                                      </p:to>
                                    </p:set>
                                    <p:animEffect transition="in" filter="fade">
                                      <p:cBhvr>
                                        <p:cTn id="275" dur="1000"/>
                                        <p:tgtEl>
                                          <p:spTgt spid="72"/>
                                        </p:tgtEl>
                                      </p:cBhvr>
                                    </p:animEffect>
                                    <p:anim calcmode="lin" valueType="num">
                                      <p:cBhvr>
                                        <p:cTn id="276" dur="1000" fill="hold"/>
                                        <p:tgtEl>
                                          <p:spTgt spid="72"/>
                                        </p:tgtEl>
                                        <p:attrNameLst>
                                          <p:attrName>ppt_x</p:attrName>
                                        </p:attrNameLst>
                                      </p:cBhvr>
                                      <p:tavLst>
                                        <p:tav tm="0">
                                          <p:val>
                                            <p:strVal val="#ppt_x"/>
                                          </p:val>
                                        </p:tav>
                                        <p:tav tm="100000">
                                          <p:val>
                                            <p:strVal val="#ppt_x"/>
                                          </p:val>
                                        </p:tav>
                                      </p:tavLst>
                                    </p:anim>
                                    <p:anim calcmode="lin" valueType="num">
                                      <p:cBhvr>
                                        <p:cTn id="277" dur="1000" fill="hold"/>
                                        <p:tgtEl>
                                          <p:spTgt spid="72"/>
                                        </p:tgtEl>
                                        <p:attrNameLst>
                                          <p:attrName>ppt_y</p:attrName>
                                        </p:attrNameLst>
                                      </p:cBhvr>
                                      <p:tavLst>
                                        <p:tav tm="0">
                                          <p:val>
                                            <p:strVal val="#ppt_y+.1"/>
                                          </p:val>
                                        </p:tav>
                                        <p:tav tm="100000">
                                          <p:val>
                                            <p:strVal val="#ppt_y"/>
                                          </p:val>
                                        </p:tav>
                                      </p:tavLst>
                                    </p:anim>
                                  </p:childTnLst>
                                </p:cTn>
                              </p:par>
                              <p:par>
                                <p:cTn id="278" presetID="42" presetClass="entr" presetSubtype="0" fill="hold" nodeType="withEffect">
                                  <p:stCondLst>
                                    <p:cond delay="0"/>
                                  </p:stCondLst>
                                  <p:childTnLst>
                                    <p:set>
                                      <p:cBhvr>
                                        <p:cTn id="279" dur="1" fill="hold">
                                          <p:stCondLst>
                                            <p:cond delay="0"/>
                                          </p:stCondLst>
                                        </p:cTn>
                                        <p:tgtEl>
                                          <p:spTgt spid="123"/>
                                        </p:tgtEl>
                                        <p:attrNameLst>
                                          <p:attrName>style.visibility</p:attrName>
                                        </p:attrNameLst>
                                      </p:cBhvr>
                                      <p:to>
                                        <p:strVal val="visible"/>
                                      </p:to>
                                    </p:set>
                                    <p:animEffect transition="in" filter="fade">
                                      <p:cBhvr>
                                        <p:cTn id="280" dur="1000"/>
                                        <p:tgtEl>
                                          <p:spTgt spid="123"/>
                                        </p:tgtEl>
                                      </p:cBhvr>
                                    </p:animEffect>
                                    <p:anim calcmode="lin" valueType="num">
                                      <p:cBhvr>
                                        <p:cTn id="281" dur="1000" fill="hold"/>
                                        <p:tgtEl>
                                          <p:spTgt spid="123"/>
                                        </p:tgtEl>
                                        <p:attrNameLst>
                                          <p:attrName>ppt_x</p:attrName>
                                        </p:attrNameLst>
                                      </p:cBhvr>
                                      <p:tavLst>
                                        <p:tav tm="0">
                                          <p:val>
                                            <p:strVal val="#ppt_x"/>
                                          </p:val>
                                        </p:tav>
                                        <p:tav tm="100000">
                                          <p:val>
                                            <p:strVal val="#ppt_x"/>
                                          </p:val>
                                        </p:tav>
                                      </p:tavLst>
                                    </p:anim>
                                    <p:anim calcmode="lin" valueType="num">
                                      <p:cBhvr>
                                        <p:cTn id="282" dur="1000" fill="hold"/>
                                        <p:tgtEl>
                                          <p:spTgt spid="123"/>
                                        </p:tgtEl>
                                        <p:attrNameLst>
                                          <p:attrName>ppt_y</p:attrName>
                                        </p:attrNameLst>
                                      </p:cBhvr>
                                      <p:tavLst>
                                        <p:tav tm="0">
                                          <p:val>
                                            <p:strVal val="#ppt_y+.1"/>
                                          </p:val>
                                        </p:tav>
                                        <p:tav tm="100000">
                                          <p:val>
                                            <p:strVal val="#ppt_y"/>
                                          </p:val>
                                        </p:tav>
                                      </p:tavLst>
                                    </p:anim>
                                  </p:childTnLst>
                                </p:cTn>
                              </p:par>
                              <p:par>
                                <p:cTn id="283" presetID="42" presetClass="entr" presetSubtype="0" fill="hold" nodeType="withEffect">
                                  <p:stCondLst>
                                    <p:cond delay="0"/>
                                  </p:stCondLst>
                                  <p:childTnLst>
                                    <p:set>
                                      <p:cBhvr>
                                        <p:cTn id="284" dur="1" fill="hold">
                                          <p:stCondLst>
                                            <p:cond delay="0"/>
                                          </p:stCondLst>
                                        </p:cTn>
                                        <p:tgtEl>
                                          <p:spTgt spid="116"/>
                                        </p:tgtEl>
                                        <p:attrNameLst>
                                          <p:attrName>style.visibility</p:attrName>
                                        </p:attrNameLst>
                                      </p:cBhvr>
                                      <p:to>
                                        <p:strVal val="visible"/>
                                      </p:to>
                                    </p:set>
                                    <p:animEffect transition="in" filter="fade">
                                      <p:cBhvr>
                                        <p:cTn id="285" dur="1000"/>
                                        <p:tgtEl>
                                          <p:spTgt spid="116"/>
                                        </p:tgtEl>
                                      </p:cBhvr>
                                    </p:animEffect>
                                    <p:anim calcmode="lin" valueType="num">
                                      <p:cBhvr>
                                        <p:cTn id="286" dur="1000" fill="hold"/>
                                        <p:tgtEl>
                                          <p:spTgt spid="116"/>
                                        </p:tgtEl>
                                        <p:attrNameLst>
                                          <p:attrName>ppt_x</p:attrName>
                                        </p:attrNameLst>
                                      </p:cBhvr>
                                      <p:tavLst>
                                        <p:tav tm="0">
                                          <p:val>
                                            <p:strVal val="#ppt_x"/>
                                          </p:val>
                                        </p:tav>
                                        <p:tav tm="100000">
                                          <p:val>
                                            <p:strVal val="#ppt_x"/>
                                          </p:val>
                                        </p:tav>
                                      </p:tavLst>
                                    </p:anim>
                                    <p:anim calcmode="lin" valueType="num">
                                      <p:cBhvr>
                                        <p:cTn id="287"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7" grpId="0" animBg="1"/>
      <p:bldP spid="15" grpId="0"/>
      <p:bldP spid="16" grpId="0"/>
      <p:bldP spid="17" grpId="0"/>
      <p:bldP spid="18" grpId="0"/>
      <p:bldP spid="19" grpId="0"/>
      <p:bldP spid="20" grpId="0"/>
      <p:bldP spid="21" grpId="0"/>
      <p:bldP spid="67" grpId="0" animBg="1"/>
      <p:bldP spid="147" grpId="0" animBg="1"/>
      <p:bldP spid="6" grpId="0" animBg="1"/>
      <p:bldP spid="83" grpId="0" animBg="1"/>
      <p:bldP spid="44" grpId="0" animBg="1"/>
      <p:bldP spid="97" grpId="0" animBg="1"/>
      <p:bldP spid="109" grpId="0"/>
      <p:bldP spid="113" grpId="0" animBg="1"/>
      <p:bldP spid="114" grpId="0" animBg="1"/>
      <p:bldP spid="120" grpId="0" animBg="1"/>
      <p:bldP spid="134" grpId="0" animBg="1"/>
      <p:bldP spid="149" grpId="0" animBg="1"/>
      <p:bldP spid="1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Run (NPRR 626) Under RTC</a:t>
            </a:r>
            <a:endParaRPr lang="en-US" dirty="0"/>
          </a:p>
        </p:txBody>
      </p:sp>
      <p:sp>
        <p:nvSpPr>
          <p:cNvPr id="3" name="Content Placeholder 2"/>
          <p:cNvSpPr>
            <a:spLocks noGrp="1"/>
          </p:cNvSpPr>
          <p:nvPr>
            <p:ph idx="1"/>
          </p:nvPr>
        </p:nvSpPr>
        <p:spPr>
          <a:xfrm>
            <a:off x="342900" y="802374"/>
            <a:ext cx="8534400" cy="5292588"/>
          </a:xfrm>
        </p:spPr>
        <p:txBody>
          <a:bodyPr/>
          <a:lstStyle/>
          <a:p>
            <a:pPr>
              <a:spcBef>
                <a:spcPts val="400"/>
              </a:spcBef>
              <a:spcAft>
                <a:spcPts val="400"/>
              </a:spcAft>
            </a:pPr>
            <a:endParaRPr lang="en-US" sz="1800" dirty="0" smtClean="0">
              <a:solidFill>
                <a:schemeClr val="tx2"/>
              </a:solidFill>
            </a:endParaRPr>
          </a:p>
          <a:p>
            <a:pPr>
              <a:spcBef>
                <a:spcPts val="400"/>
              </a:spcBef>
              <a:spcAft>
                <a:spcPts val="400"/>
              </a:spcAft>
            </a:pPr>
            <a:r>
              <a:rPr lang="en-US" sz="1800" dirty="0" smtClean="0">
                <a:solidFill>
                  <a:schemeClr val="tx2"/>
                </a:solidFill>
              </a:rPr>
              <a:t>Intent, like today, is to capture system wide pricing impacts on energy </a:t>
            </a:r>
            <a:r>
              <a:rPr lang="en-US" sz="1800" b="1" u="sng" dirty="0" smtClean="0">
                <a:solidFill>
                  <a:schemeClr val="tx2"/>
                </a:solidFill>
              </a:rPr>
              <a:t>and each AS type MCPC </a:t>
            </a:r>
            <a:r>
              <a:rPr lang="en-US" sz="1800" dirty="0" smtClean="0">
                <a:solidFill>
                  <a:schemeClr val="tx2"/>
                </a:solidFill>
              </a:rPr>
              <a:t>when “out-of-market” actions are taken</a:t>
            </a:r>
          </a:p>
          <a:p>
            <a:pPr>
              <a:spcBef>
                <a:spcPts val="400"/>
              </a:spcBef>
              <a:spcAft>
                <a:spcPts val="400"/>
              </a:spcAft>
            </a:pPr>
            <a:endParaRPr lang="en-US" sz="1800" dirty="0" smtClean="0">
              <a:solidFill>
                <a:schemeClr val="tx2"/>
              </a:solidFill>
            </a:endParaRPr>
          </a:p>
          <a:p>
            <a:pPr>
              <a:spcBef>
                <a:spcPts val="400"/>
              </a:spcBef>
              <a:spcAft>
                <a:spcPts val="400"/>
              </a:spcAft>
            </a:pPr>
            <a:r>
              <a:rPr lang="en-US" sz="1800" dirty="0" smtClean="0">
                <a:solidFill>
                  <a:schemeClr val="tx2"/>
                </a:solidFill>
              </a:rPr>
              <a:t>Note</a:t>
            </a:r>
            <a:r>
              <a:rPr lang="en-US" sz="1800" dirty="0">
                <a:solidFill>
                  <a:schemeClr val="tx2"/>
                </a:solidFill>
              </a:rPr>
              <a:t>: Changes to current Pricing Run (locational impacts, others) will be analyzed and the intent of these changes will be incorporated into RTC. </a:t>
            </a:r>
          </a:p>
          <a:p>
            <a:pPr>
              <a:spcBef>
                <a:spcPts val="400"/>
              </a:spcBef>
              <a:spcAft>
                <a:spcPts val="400"/>
              </a:spcAft>
            </a:pPr>
            <a:endParaRPr lang="en-US" sz="1800" b="1" u="sng" dirty="0" smtClean="0">
              <a:solidFill>
                <a:schemeClr val="tx2"/>
              </a:solidFill>
            </a:endParaRPr>
          </a:p>
          <a:p>
            <a:pPr>
              <a:spcBef>
                <a:spcPts val="400"/>
              </a:spcBef>
              <a:spcAft>
                <a:spcPts val="400"/>
              </a:spcAft>
            </a:pPr>
            <a:r>
              <a:rPr lang="en-US" sz="1800" b="1" u="sng" dirty="0" smtClean="0">
                <a:solidFill>
                  <a:schemeClr val="tx2"/>
                </a:solidFill>
              </a:rPr>
              <a:t>Proposal for Pricing Run Under RTC:</a:t>
            </a:r>
          </a:p>
          <a:p>
            <a:pPr lvl="1">
              <a:spcBef>
                <a:spcPts val="400"/>
              </a:spcBef>
              <a:spcAft>
                <a:spcPts val="400"/>
              </a:spcAft>
            </a:pPr>
            <a:r>
              <a:rPr lang="en-US" sz="1800" dirty="0" smtClean="0">
                <a:solidFill>
                  <a:schemeClr val="tx2"/>
                </a:solidFill>
              </a:rPr>
              <a:t>No Make Whole payment to Resources (Same as today)</a:t>
            </a:r>
          </a:p>
          <a:p>
            <a:pPr lvl="1">
              <a:spcBef>
                <a:spcPts val="400"/>
              </a:spcBef>
              <a:spcAft>
                <a:spcPts val="400"/>
              </a:spcAft>
            </a:pPr>
            <a:r>
              <a:rPr lang="en-US" sz="1800" dirty="0" smtClean="0">
                <a:solidFill>
                  <a:schemeClr val="tx2"/>
                </a:solidFill>
              </a:rPr>
              <a:t>Reliability Deployment Price Adder (RDPA) for </a:t>
            </a:r>
            <a:r>
              <a:rPr lang="en-US" sz="1800" u="sng" dirty="0" smtClean="0">
                <a:solidFill>
                  <a:schemeClr val="tx2"/>
                </a:solidFill>
              </a:rPr>
              <a:t>Resource headroom </a:t>
            </a:r>
            <a:r>
              <a:rPr lang="en-US" sz="1800" dirty="0" smtClean="0">
                <a:solidFill>
                  <a:schemeClr val="tx2"/>
                </a:solidFill>
              </a:rPr>
              <a:t>does not exist anymore</a:t>
            </a:r>
          </a:p>
          <a:p>
            <a:pPr lvl="1">
              <a:spcBef>
                <a:spcPts val="400"/>
              </a:spcBef>
              <a:spcAft>
                <a:spcPts val="400"/>
              </a:spcAft>
            </a:pPr>
            <a:r>
              <a:rPr lang="en-US" sz="1800" dirty="0" smtClean="0">
                <a:solidFill>
                  <a:schemeClr val="tx2"/>
                </a:solidFill>
              </a:rPr>
              <a:t>Same categories of reliability deployments that initiate pricing run as today (6.5.7.3.1)</a:t>
            </a:r>
          </a:p>
          <a:p>
            <a:pPr lvl="3">
              <a:spcBef>
                <a:spcPts val="400"/>
              </a:spcBef>
              <a:spcAft>
                <a:spcPts val="400"/>
              </a:spcAft>
            </a:pPr>
            <a:endParaRPr lang="en-US" sz="1600" dirty="0" smtClean="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209216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p:sp>
        <p:nvSpPr>
          <p:cNvPr id="3" name="Content Placeholder 2"/>
          <p:cNvSpPr>
            <a:spLocks noGrp="1"/>
          </p:cNvSpPr>
          <p:nvPr>
            <p:ph idx="1"/>
          </p:nvPr>
        </p:nvSpPr>
        <p:spPr>
          <a:xfrm>
            <a:off x="342900" y="872716"/>
            <a:ext cx="8534400" cy="5220580"/>
          </a:xfrm>
        </p:spPr>
        <p:txBody>
          <a:bodyPr/>
          <a:lstStyle/>
          <a:p>
            <a:r>
              <a:rPr lang="en-US" sz="1600" u="sng" dirty="0" smtClean="0">
                <a:solidFill>
                  <a:schemeClr val="tx2"/>
                </a:solidFill>
              </a:rPr>
              <a:t>Summary of </a:t>
            </a:r>
            <a:r>
              <a:rPr lang="en-US" sz="1600" u="sng" dirty="0">
                <a:solidFill>
                  <a:schemeClr val="tx2"/>
                </a:solidFill>
              </a:rPr>
              <a:t>UFR Load Resource – ERCOT XML Deployment (RRS-BLK or ECRS-BLK)</a:t>
            </a:r>
          </a:p>
          <a:p>
            <a:endParaRPr lang="en-US" sz="1600" dirty="0" smtClean="0">
              <a:solidFill>
                <a:schemeClr val="tx2"/>
              </a:solidFill>
              <a:latin typeface="+mn-lt"/>
            </a:endParaRPr>
          </a:p>
          <a:p>
            <a:r>
              <a:rPr lang="en-US" sz="1600" dirty="0" smtClean="0">
                <a:solidFill>
                  <a:schemeClr val="tx2"/>
                </a:solidFill>
                <a:latin typeface="+mn-lt"/>
              </a:rPr>
              <a:t>Each RTC run will award UFR Load Resource RRS-BLK and ECRS-BLK equal to the sum of the final validated self-provision of RRS-BLK and ECRS-BLK, and potentially additional RRS-BLK, ECRS-BLK</a:t>
            </a:r>
          </a:p>
          <a:p>
            <a:endParaRPr lang="en-US" sz="1600" dirty="0" smtClean="0">
              <a:solidFill>
                <a:schemeClr val="tx2"/>
              </a:solidFill>
              <a:latin typeface="+mn-lt"/>
            </a:endParaRPr>
          </a:p>
          <a:p>
            <a:r>
              <a:rPr lang="en-US" sz="1600" dirty="0" smtClean="0">
                <a:solidFill>
                  <a:schemeClr val="tx2"/>
                </a:solidFill>
                <a:latin typeface="+mn-lt"/>
              </a:rPr>
              <a:t>AS Imbalance Charge/Payment to QSE will use the RTC AS capacity awards for RRS-BLK and ECRS-BLK</a:t>
            </a:r>
          </a:p>
          <a:p>
            <a:endParaRPr lang="en-US" sz="1600" dirty="0">
              <a:solidFill>
                <a:schemeClr val="tx2"/>
              </a:solidFill>
              <a:latin typeface="+mn-lt"/>
            </a:endParaRPr>
          </a:p>
          <a:p>
            <a:r>
              <a:rPr lang="en-US" sz="1600" dirty="0" smtClean="0">
                <a:solidFill>
                  <a:schemeClr val="tx2"/>
                </a:solidFill>
                <a:latin typeface="+mn-lt"/>
              </a:rPr>
              <a:t>During Deployment period:</a:t>
            </a:r>
          </a:p>
          <a:p>
            <a:pPr lvl="1"/>
            <a:r>
              <a:rPr lang="en-US" sz="1400" dirty="0" smtClean="0">
                <a:solidFill>
                  <a:schemeClr val="tx2"/>
                </a:solidFill>
                <a:latin typeface="+mn-lt"/>
              </a:rPr>
              <a:t>Dispatch Run RTC will output the UFR Load Resource AS awards (RRS-BL,ECRS-BLK) to be equal to the ERCOT XML Instruction amount.</a:t>
            </a:r>
          </a:p>
          <a:p>
            <a:pPr lvl="2"/>
            <a:r>
              <a:rPr lang="en-US" sz="1400" dirty="0" smtClean="0">
                <a:solidFill>
                  <a:schemeClr val="tx2"/>
                </a:solidFill>
                <a:latin typeface="+mn-lt"/>
              </a:rPr>
              <a:t>These AS MW capacity awards are used in Settlements</a:t>
            </a:r>
          </a:p>
          <a:p>
            <a:pPr lvl="1"/>
            <a:r>
              <a:rPr lang="en-US" sz="1400" dirty="0" smtClean="0">
                <a:solidFill>
                  <a:schemeClr val="tx2"/>
                </a:solidFill>
                <a:latin typeface="+mn-lt"/>
              </a:rPr>
              <a:t>Pricing Run is triggered during deployment period</a:t>
            </a:r>
          </a:p>
          <a:p>
            <a:endParaRPr lang="en-US" sz="1600" dirty="0">
              <a:solidFill>
                <a:schemeClr val="tx2"/>
              </a:solidFill>
              <a:latin typeface="+mn-lt"/>
            </a:endParaRPr>
          </a:p>
          <a:p>
            <a:r>
              <a:rPr lang="en-US" sz="1600" dirty="0" smtClean="0">
                <a:solidFill>
                  <a:schemeClr val="tx2"/>
                </a:solidFill>
                <a:latin typeface="+mn-lt"/>
              </a:rPr>
              <a:t>During Recall period:</a:t>
            </a:r>
          </a:p>
          <a:p>
            <a:pPr lvl="1"/>
            <a:r>
              <a:rPr lang="en-US" sz="1400" dirty="0" smtClean="0">
                <a:solidFill>
                  <a:schemeClr val="tx2"/>
                </a:solidFill>
                <a:latin typeface="+mn-lt"/>
              </a:rPr>
              <a:t>Pricing Run is NOT triggered</a:t>
            </a:r>
          </a:p>
          <a:p>
            <a:pPr lvl="1"/>
            <a:r>
              <a:rPr lang="en-US" sz="1400" dirty="0" smtClean="0">
                <a:solidFill>
                  <a:schemeClr val="tx2"/>
                </a:solidFill>
                <a:latin typeface="+mn-lt"/>
              </a:rPr>
              <a:t>Actual validated self-provision of RRS-BLK and ECR-BLK is used in RTC and Settlements</a:t>
            </a:r>
          </a:p>
          <a:p>
            <a:pPr lvl="1"/>
            <a:r>
              <a:rPr lang="en-US" sz="1400" dirty="0" smtClean="0">
                <a:solidFill>
                  <a:schemeClr val="tx2"/>
                </a:solidFill>
                <a:latin typeface="+mn-lt"/>
              </a:rPr>
              <a:t>QSE may be subject to AS Imbalance Charge (Buy Back)– can be avoided by moving self-provision to another UFR Load Resource during Recall period</a:t>
            </a:r>
            <a:endParaRPr lang="en-US" sz="14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950697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034437" y="5733256"/>
            <a:ext cx="720080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468686" y="3087800"/>
            <a:ext cx="7102163" cy="2644755"/>
            <a:chOff x="1468686" y="3087800"/>
            <a:chExt cx="7102163" cy="2644755"/>
          </a:xfrm>
        </p:grpSpPr>
        <p:sp>
          <p:nvSpPr>
            <p:cNvPr id="40" name="TextBox 39"/>
            <p:cNvSpPr txBox="1"/>
            <p:nvPr/>
          </p:nvSpPr>
          <p:spPr>
            <a:xfrm>
              <a:off x="8078406" y="3087800"/>
              <a:ext cx="492443" cy="276999"/>
            </a:xfrm>
            <a:prstGeom prst="rect">
              <a:avLst/>
            </a:prstGeom>
            <a:noFill/>
          </p:spPr>
          <p:txBody>
            <a:bodyPr wrap="none" rtlCol="0">
              <a:spAutoFit/>
            </a:bodyPr>
            <a:lstStyle/>
            <a:p>
              <a:r>
                <a:rPr lang="en-US" sz="1200" dirty="0" smtClean="0"/>
                <a:t>NPF</a:t>
              </a:r>
              <a:endParaRPr lang="en-US" sz="1200" dirty="0"/>
            </a:p>
          </p:txBody>
        </p:sp>
        <p:cxnSp>
          <p:nvCxnSpPr>
            <p:cNvPr id="8" name="Straight Connector 7"/>
            <p:cNvCxnSpPr/>
            <p:nvPr/>
          </p:nvCxnSpPr>
          <p:spPr>
            <a:xfrm>
              <a:off x="1475656" y="3343110"/>
              <a:ext cx="10751" cy="236874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468686" y="5650078"/>
              <a:ext cx="3787392" cy="82477"/>
            </a:xfrm>
            <a:custGeom>
              <a:avLst/>
              <a:gdLst>
                <a:gd name="connsiteX0" fmla="*/ 0 w 3594100"/>
                <a:gd name="connsiteY0" fmla="*/ 52222 h 95032"/>
                <a:gd name="connsiteX1" fmla="*/ 63500 w 3594100"/>
                <a:gd name="connsiteY1" fmla="*/ 26822 h 95032"/>
                <a:gd name="connsiteX2" fmla="*/ 342900 w 3594100"/>
                <a:gd name="connsiteY2" fmla="*/ 26822 h 95032"/>
                <a:gd name="connsiteX3" fmla="*/ 431800 w 3594100"/>
                <a:gd name="connsiteY3" fmla="*/ 39522 h 95032"/>
                <a:gd name="connsiteX4" fmla="*/ 825500 w 3594100"/>
                <a:gd name="connsiteY4" fmla="*/ 52222 h 95032"/>
                <a:gd name="connsiteX5" fmla="*/ 901700 w 3594100"/>
                <a:gd name="connsiteY5" fmla="*/ 77622 h 95032"/>
                <a:gd name="connsiteX6" fmla="*/ 939800 w 3594100"/>
                <a:gd name="connsiteY6" fmla="*/ 90322 h 95032"/>
                <a:gd name="connsiteX7" fmla="*/ 1181100 w 3594100"/>
                <a:gd name="connsiteY7" fmla="*/ 64922 h 95032"/>
                <a:gd name="connsiteX8" fmla="*/ 1219200 w 3594100"/>
                <a:gd name="connsiteY8" fmla="*/ 39522 h 95032"/>
                <a:gd name="connsiteX9" fmla="*/ 1257300 w 3594100"/>
                <a:gd name="connsiteY9" fmla="*/ 52222 h 95032"/>
                <a:gd name="connsiteX10" fmla="*/ 1333500 w 3594100"/>
                <a:gd name="connsiteY10" fmla="*/ 90322 h 95032"/>
                <a:gd name="connsiteX11" fmla="*/ 1651000 w 3594100"/>
                <a:gd name="connsiteY11" fmla="*/ 77622 h 95032"/>
                <a:gd name="connsiteX12" fmla="*/ 1689100 w 3594100"/>
                <a:gd name="connsiteY12" fmla="*/ 64922 h 95032"/>
                <a:gd name="connsiteX13" fmla="*/ 1727200 w 3594100"/>
                <a:gd name="connsiteY13" fmla="*/ 39522 h 95032"/>
                <a:gd name="connsiteX14" fmla="*/ 2324100 w 3594100"/>
                <a:gd name="connsiteY14" fmla="*/ 52222 h 95032"/>
                <a:gd name="connsiteX15" fmla="*/ 2717800 w 3594100"/>
                <a:gd name="connsiteY15" fmla="*/ 26822 h 95032"/>
                <a:gd name="connsiteX16" fmla="*/ 2755900 w 3594100"/>
                <a:gd name="connsiteY16" fmla="*/ 14122 h 95032"/>
                <a:gd name="connsiteX17" fmla="*/ 3073400 w 3594100"/>
                <a:gd name="connsiteY17" fmla="*/ 14122 h 95032"/>
                <a:gd name="connsiteX18" fmla="*/ 3225800 w 3594100"/>
                <a:gd name="connsiteY18" fmla="*/ 39522 h 95032"/>
                <a:gd name="connsiteX19" fmla="*/ 3276600 w 3594100"/>
                <a:gd name="connsiteY19" fmla="*/ 52222 h 95032"/>
                <a:gd name="connsiteX20" fmla="*/ 3594100 w 3594100"/>
                <a:gd name="connsiteY20" fmla="*/ 52222 h 9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94100" h="95032">
                  <a:moveTo>
                    <a:pt x="0" y="52222"/>
                  </a:moveTo>
                  <a:cubicBezTo>
                    <a:pt x="21167" y="43755"/>
                    <a:pt x="41873" y="34031"/>
                    <a:pt x="63500" y="26822"/>
                  </a:cubicBezTo>
                  <a:cubicBezTo>
                    <a:pt x="161588" y="-5874"/>
                    <a:pt x="213839" y="19652"/>
                    <a:pt x="342900" y="26822"/>
                  </a:cubicBezTo>
                  <a:cubicBezTo>
                    <a:pt x="372533" y="31055"/>
                    <a:pt x="401907" y="37949"/>
                    <a:pt x="431800" y="39522"/>
                  </a:cubicBezTo>
                  <a:cubicBezTo>
                    <a:pt x="562920" y="46423"/>
                    <a:pt x="694628" y="41611"/>
                    <a:pt x="825500" y="52222"/>
                  </a:cubicBezTo>
                  <a:cubicBezTo>
                    <a:pt x="852186" y="54386"/>
                    <a:pt x="876300" y="69155"/>
                    <a:pt x="901700" y="77622"/>
                  </a:cubicBezTo>
                  <a:lnTo>
                    <a:pt x="939800" y="90322"/>
                  </a:lnTo>
                  <a:cubicBezTo>
                    <a:pt x="945916" y="89885"/>
                    <a:pt x="1129529" y="84261"/>
                    <a:pt x="1181100" y="64922"/>
                  </a:cubicBezTo>
                  <a:cubicBezTo>
                    <a:pt x="1195392" y="59563"/>
                    <a:pt x="1206500" y="47989"/>
                    <a:pt x="1219200" y="39522"/>
                  </a:cubicBezTo>
                  <a:cubicBezTo>
                    <a:pt x="1231900" y="43755"/>
                    <a:pt x="1245326" y="46235"/>
                    <a:pt x="1257300" y="52222"/>
                  </a:cubicBezTo>
                  <a:cubicBezTo>
                    <a:pt x="1355777" y="101461"/>
                    <a:pt x="1237735" y="58400"/>
                    <a:pt x="1333500" y="90322"/>
                  </a:cubicBezTo>
                  <a:cubicBezTo>
                    <a:pt x="1439333" y="86089"/>
                    <a:pt x="1545351" y="85168"/>
                    <a:pt x="1651000" y="77622"/>
                  </a:cubicBezTo>
                  <a:cubicBezTo>
                    <a:pt x="1664353" y="76668"/>
                    <a:pt x="1677126" y="70909"/>
                    <a:pt x="1689100" y="64922"/>
                  </a:cubicBezTo>
                  <a:cubicBezTo>
                    <a:pt x="1702752" y="58096"/>
                    <a:pt x="1714500" y="47989"/>
                    <a:pt x="1727200" y="39522"/>
                  </a:cubicBezTo>
                  <a:cubicBezTo>
                    <a:pt x="1939922" y="145883"/>
                    <a:pt x="1768095" y="69873"/>
                    <a:pt x="2324100" y="52222"/>
                  </a:cubicBezTo>
                  <a:cubicBezTo>
                    <a:pt x="2532023" y="45621"/>
                    <a:pt x="2544850" y="42545"/>
                    <a:pt x="2717800" y="26822"/>
                  </a:cubicBezTo>
                  <a:cubicBezTo>
                    <a:pt x="2730500" y="22589"/>
                    <a:pt x="2742587" y="15523"/>
                    <a:pt x="2755900" y="14122"/>
                  </a:cubicBezTo>
                  <a:cubicBezTo>
                    <a:pt x="2949639" y="-6272"/>
                    <a:pt x="2918605" y="-3077"/>
                    <a:pt x="3073400" y="14122"/>
                  </a:cubicBezTo>
                  <a:cubicBezTo>
                    <a:pt x="3158477" y="42481"/>
                    <a:pt x="3067813" y="15216"/>
                    <a:pt x="3225800" y="39522"/>
                  </a:cubicBezTo>
                  <a:cubicBezTo>
                    <a:pt x="3243052" y="42176"/>
                    <a:pt x="3259156" y="51620"/>
                    <a:pt x="3276600" y="52222"/>
                  </a:cubicBezTo>
                  <a:cubicBezTo>
                    <a:pt x="3382370" y="55869"/>
                    <a:pt x="3488267" y="52222"/>
                    <a:pt x="3594100" y="52222"/>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220072" y="3414770"/>
              <a:ext cx="1993900" cy="2287530"/>
            </a:xfrm>
            <a:custGeom>
              <a:avLst/>
              <a:gdLst>
                <a:gd name="connsiteX0" fmla="*/ 0 w 1993900"/>
                <a:gd name="connsiteY0" fmla="*/ 2287530 h 2287530"/>
                <a:gd name="connsiteX1" fmla="*/ 76200 w 1993900"/>
                <a:gd name="connsiteY1" fmla="*/ 2236730 h 2287530"/>
                <a:gd name="connsiteX2" fmla="*/ 101600 w 1993900"/>
                <a:gd name="connsiteY2" fmla="*/ 2198630 h 2287530"/>
                <a:gd name="connsiteX3" fmla="*/ 254000 w 1993900"/>
                <a:gd name="connsiteY3" fmla="*/ 2185930 h 2287530"/>
                <a:gd name="connsiteX4" fmla="*/ 292100 w 1993900"/>
                <a:gd name="connsiteY4" fmla="*/ 2160530 h 2287530"/>
                <a:gd name="connsiteX5" fmla="*/ 482600 w 1993900"/>
                <a:gd name="connsiteY5" fmla="*/ 2122430 h 2287530"/>
                <a:gd name="connsiteX6" fmla="*/ 520700 w 1993900"/>
                <a:gd name="connsiteY6" fmla="*/ 2109730 h 2287530"/>
                <a:gd name="connsiteX7" fmla="*/ 596900 w 1993900"/>
                <a:gd name="connsiteY7" fmla="*/ 2058930 h 2287530"/>
                <a:gd name="connsiteX8" fmla="*/ 685800 w 1993900"/>
                <a:gd name="connsiteY8" fmla="*/ 2033530 h 2287530"/>
                <a:gd name="connsiteX9" fmla="*/ 736600 w 1993900"/>
                <a:gd name="connsiteY9" fmla="*/ 2008130 h 2287530"/>
                <a:gd name="connsiteX10" fmla="*/ 787400 w 1993900"/>
                <a:gd name="connsiteY10" fmla="*/ 1931930 h 2287530"/>
                <a:gd name="connsiteX11" fmla="*/ 800100 w 1993900"/>
                <a:gd name="connsiteY11" fmla="*/ 1893830 h 2287530"/>
                <a:gd name="connsiteX12" fmla="*/ 838200 w 1993900"/>
                <a:gd name="connsiteY12" fmla="*/ 1868430 h 2287530"/>
                <a:gd name="connsiteX13" fmla="*/ 901700 w 1993900"/>
                <a:gd name="connsiteY13" fmla="*/ 1804930 h 2287530"/>
                <a:gd name="connsiteX14" fmla="*/ 965200 w 1993900"/>
                <a:gd name="connsiteY14" fmla="*/ 1741430 h 2287530"/>
                <a:gd name="connsiteX15" fmla="*/ 1054100 w 1993900"/>
                <a:gd name="connsiteY15" fmla="*/ 1728730 h 2287530"/>
                <a:gd name="connsiteX16" fmla="*/ 1092200 w 1993900"/>
                <a:gd name="connsiteY16" fmla="*/ 1716030 h 2287530"/>
                <a:gd name="connsiteX17" fmla="*/ 1181100 w 1993900"/>
                <a:gd name="connsiteY17" fmla="*/ 1589030 h 2287530"/>
                <a:gd name="connsiteX18" fmla="*/ 1231900 w 1993900"/>
                <a:gd name="connsiteY18" fmla="*/ 1512830 h 2287530"/>
                <a:gd name="connsiteX19" fmla="*/ 1257300 w 1993900"/>
                <a:gd name="connsiteY19" fmla="*/ 1411230 h 2287530"/>
                <a:gd name="connsiteX20" fmla="*/ 1282700 w 1993900"/>
                <a:gd name="connsiteY20" fmla="*/ 1296930 h 2287530"/>
                <a:gd name="connsiteX21" fmla="*/ 1308100 w 1993900"/>
                <a:gd name="connsiteY21" fmla="*/ 1093730 h 2287530"/>
                <a:gd name="connsiteX22" fmla="*/ 1333500 w 1993900"/>
                <a:gd name="connsiteY22" fmla="*/ 979430 h 2287530"/>
                <a:gd name="connsiteX23" fmla="*/ 1384300 w 1993900"/>
                <a:gd name="connsiteY23" fmla="*/ 877830 h 2287530"/>
                <a:gd name="connsiteX24" fmla="*/ 1397000 w 1993900"/>
                <a:gd name="connsiteY24" fmla="*/ 661930 h 2287530"/>
                <a:gd name="connsiteX25" fmla="*/ 1409700 w 1993900"/>
                <a:gd name="connsiteY25" fmla="*/ 585730 h 2287530"/>
                <a:gd name="connsiteX26" fmla="*/ 1435100 w 1993900"/>
                <a:gd name="connsiteY26" fmla="*/ 547630 h 2287530"/>
                <a:gd name="connsiteX27" fmla="*/ 1485900 w 1993900"/>
                <a:gd name="connsiteY27" fmla="*/ 433330 h 2287530"/>
                <a:gd name="connsiteX28" fmla="*/ 1524000 w 1993900"/>
                <a:gd name="connsiteY28" fmla="*/ 395230 h 2287530"/>
                <a:gd name="connsiteX29" fmla="*/ 1562100 w 1993900"/>
                <a:gd name="connsiteY29" fmla="*/ 382530 h 2287530"/>
                <a:gd name="connsiteX30" fmla="*/ 1651000 w 1993900"/>
                <a:gd name="connsiteY30" fmla="*/ 280930 h 2287530"/>
                <a:gd name="connsiteX31" fmla="*/ 1689100 w 1993900"/>
                <a:gd name="connsiteY31" fmla="*/ 204730 h 2287530"/>
                <a:gd name="connsiteX32" fmla="*/ 1701800 w 1993900"/>
                <a:gd name="connsiteY32" fmla="*/ 166630 h 2287530"/>
                <a:gd name="connsiteX33" fmla="*/ 1739900 w 1993900"/>
                <a:gd name="connsiteY33" fmla="*/ 141230 h 2287530"/>
                <a:gd name="connsiteX34" fmla="*/ 1765300 w 1993900"/>
                <a:gd name="connsiteY34" fmla="*/ 90430 h 2287530"/>
                <a:gd name="connsiteX35" fmla="*/ 1778000 w 1993900"/>
                <a:gd name="connsiteY35" fmla="*/ 52330 h 2287530"/>
                <a:gd name="connsiteX36" fmla="*/ 1879600 w 1993900"/>
                <a:gd name="connsiteY36" fmla="*/ 14230 h 2287530"/>
                <a:gd name="connsiteX37" fmla="*/ 1993900 w 1993900"/>
                <a:gd name="connsiteY37" fmla="*/ 1530 h 228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93900" h="2287530">
                  <a:moveTo>
                    <a:pt x="0" y="2287530"/>
                  </a:moveTo>
                  <a:cubicBezTo>
                    <a:pt x="25400" y="2270597"/>
                    <a:pt x="53226" y="2256832"/>
                    <a:pt x="76200" y="2236730"/>
                  </a:cubicBezTo>
                  <a:cubicBezTo>
                    <a:pt x="87687" y="2226679"/>
                    <a:pt x="86924" y="2202823"/>
                    <a:pt x="101600" y="2198630"/>
                  </a:cubicBezTo>
                  <a:cubicBezTo>
                    <a:pt x="150615" y="2184626"/>
                    <a:pt x="203200" y="2190163"/>
                    <a:pt x="254000" y="2185930"/>
                  </a:cubicBezTo>
                  <a:cubicBezTo>
                    <a:pt x="266700" y="2177463"/>
                    <a:pt x="278152" y="2166729"/>
                    <a:pt x="292100" y="2160530"/>
                  </a:cubicBezTo>
                  <a:cubicBezTo>
                    <a:pt x="367145" y="2127177"/>
                    <a:pt x="395414" y="2132117"/>
                    <a:pt x="482600" y="2122430"/>
                  </a:cubicBezTo>
                  <a:cubicBezTo>
                    <a:pt x="495300" y="2118197"/>
                    <a:pt x="508998" y="2116231"/>
                    <a:pt x="520700" y="2109730"/>
                  </a:cubicBezTo>
                  <a:cubicBezTo>
                    <a:pt x="547385" y="2094905"/>
                    <a:pt x="567284" y="2066334"/>
                    <a:pt x="596900" y="2058930"/>
                  </a:cubicBezTo>
                  <a:cubicBezTo>
                    <a:pt x="622679" y="2052485"/>
                    <a:pt x="660293" y="2044462"/>
                    <a:pt x="685800" y="2033530"/>
                  </a:cubicBezTo>
                  <a:cubicBezTo>
                    <a:pt x="703201" y="2026072"/>
                    <a:pt x="719667" y="2016597"/>
                    <a:pt x="736600" y="2008130"/>
                  </a:cubicBezTo>
                  <a:cubicBezTo>
                    <a:pt x="753533" y="1982730"/>
                    <a:pt x="777747" y="1960890"/>
                    <a:pt x="787400" y="1931930"/>
                  </a:cubicBezTo>
                  <a:cubicBezTo>
                    <a:pt x="791633" y="1919230"/>
                    <a:pt x="791737" y="1904283"/>
                    <a:pt x="800100" y="1893830"/>
                  </a:cubicBezTo>
                  <a:cubicBezTo>
                    <a:pt x="809635" y="1881911"/>
                    <a:pt x="825500" y="1876897"/>
                    <a:pt x="838200" y="1868430"/>
                  </a:cubicBezTo>
                  <a:cubicBezTo>
                    <a:pt x="905933" y="1766830"/>
                    <a:pt x="817033" y="1889597"/>
                    <a:pt x="901700" y="1804930"/>
                  </a:cubicBezTo>
                  <a:cubicBezTo>
                    <a:pt x="933148" y="1773482"/>
                    <a:pt x="916819" y="1755944"/>
                    <a:pt x="965200" y="1741430"/>
                  </a:cubicBezTo>
                  <a:cubicBezTo>
                    <a:pt x="993872" y="1732828"/>
                    <a:pt x="1024467" y="1732963"/>
                    <a:pt x="1054100" y="1728730"/>
                  </a:cubicBezTo>
                  <a:cubicBezTo>
                    <a:pt x="1066800" y="1724497"/>
                    <a:pt x="1080226" y="1722017"/>
                    <a:pt x="1092200" y="1716030"/>
                  </a:cubicBezTo>
                  <a:cubicBezTo>
                    <a:pt x="1161819" y="1681221"/>
                    <a:pt x="1123439" y="1675522"/>
                    <a:pt x="1181100" y="1589030"/>
                  </a:cubicBezTo>
                  <a:lnTo>
                    <a:pt x="1231900" y="1512830"/>
                  </a:lnTo>
                  <a:cubicBezTo>
                    <a:pt x="1240367" y="1478963"/>
                    <a:pt x="1246261" y="1444348"/>
                    <a:pt x="1257300" y="1411230"/>
                  </a:cubicBezTo>
                  <a:cubicBezTo>
                    <a:pt x="1274270" y="1360321"/>
                    <a:pt x="1275250" y="1363984"/>
                    <a:pt x="1282700" y="1296930"/>
                  </a:cubicBezTo>
                  <a:cubicBezTo>
                    <a:pt x="1314416" y="1011489"/>
                    <a:pt x="1277022" y="1233582"/>
                    <a:pt x="1308100" y="1093730"/>
                  </a:cubicBezTo>
                  <a:cubicBezTo>
                    <a:pt x="1311162" y="1079949"/>
                    <a:pt x="1326126" y="997129"/>
                    <a:pt x="1333500" y="979430"/>
                  </a:cubicBezTo>
                  <a:cubicBezTo>
                    <a:pt x="1348063" y="944479"/>
                    <a:pt x="1384300" y="877830"/>
                    <a:pt x="1384300" y="877830"/>
                  </a:cubicBezTo>
                  <a:cubicBezTo>
                    <a:pt x="1388533" y="805863"/>
                    <a:pt x="1390755" y="733750"/>
                    <a:pt x="1397000" y="661930"/>
                  </a:cubicBezTo>
                  <a:cubicBezTo>
                    <a:pt x="1399231" y="636276"/>
                    <a:pt x="1401557" y="610159"/>
                    <a:pt x="1409700" y="585730"/>
                  </a:cubicBezTo>
                  <a:cubicBezTo>
                    <a:pt x="1414527" y="571250"/>
                    <a:pt x="1428901" y="561578"/>
                    <a:pt x="1435100" y="547630"/>
                  </a:cubicBezTo>
                  <a:cubicBezTo>
                    <a:pt x="1466744" y="476431"/>
                    <a:pt x="1444840" y="482601"/>
                    <a:pt x="1485900" y="433330"/>
                  </a:cubicBezTo>
                  <a:cubicBezTo>
                    <a:pt x="1497398" y="419532"/>
                    <a:pt x="1509056" y="405193"/>
                    <a:pt x="1524000" y="395230"/>
                  </a:cubicBezTo>
                  <a:cubicBezTo>
                    <a:pt x="1535139" y="387804"/>
                    <a:pt x="1549400" y="386763"/>
                    <a:pt x="1562100" y="382530"/>
                  </a:cubicBezTo>
                  <a:cubicBezTo>
                    <a:pt x="1621367" y="293630"/>
                    <a:pt x="1587500" y="323263"/>
                    <a:pt x="1651000" y="280930"/>
                  </a:cubicBezTo>
                  <a:cubicBezTo>
                    <a:pt x="1682922" y="185165"/>
                    <a:pt x="1639861" y="303207"/>
                    <a:pt x="1689100" y="204730"/>
                  </a:cubicBezTo>
                  <a:cubicBezTo>
                    <a:pt x="1695087" y="192756"/>
                    <a:pt x="1693437" y="177083"/>
                    <a:pt x="1701800" y="166630"/>
                  </a:cubicBezTo>
                  <a:cubicBezTo>
                    <a:pt x="1711335" y="154711"/>
                    <a:pt x="1727200" y="149697"/>
                    <a:pt x="1739900" y="141230"/>
                  </a:cubicBezTo>
                  <a:cubicBezTo>
                    <a:pt x="1748367" y="124297"/>
                    <a:pt x="1757842" y="107831"/>
                    <a:pt x="1765300" y="90430"/>
                  </a:cubicBezTo>
                  <a:cubicBezTo>
                    <a:pt x="1770573" y="78125"/>
                    <a:pt x="1769637" y="62783"/>
                    <a:pt x="1778000" y="52330"/>
                  </a:cubicBezTo>
                  <a:cubicBezTo>
                    <a:pt x="1804133" y="19664"/>
                    <a:pt x="1843457" y="23266"/>
                    <a:pt x="1879600" y="14230"/>
                  </a:cubicBezTo>
                  <a:cubicBezTo>
                    <a:pt x="1962529" y="-6502"/>
                    <a:pt x="1864976" y="1530"/>
                    <a:pt x="1993900" y="1530"/>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188200" y="3399788"/>
              <a:ext cx="901700" cy="41912"/>
            </a:xfrm>
            <a:custGeom>
              <a:avLst/>
              <a:gdLst>
                <a:gd name="connsiteX0" fmla="*/ 0 w 901700"/>
                <a:gd name="connsiteY0" fmla="*/ 41912 h 41912"/>
                <a:gd name="connsiteX1" fmla="*/ 203200 w 901700"/>
                <a:gd name="connsiteY1" fmla="*/ 16512 h 41912"/>
                <a:gd name="connsiteX2" fmla="*/ 355600 w 901700"/>
                <a:gd name="connsiteY2" fmla="*/ 29212 h 41912"/>
                <a:gd name="connsiteX3" fmla="*/ 673100 w 901700"/>
                <a:gd name="connsiteY3" fmla="*/ 16512 h 41912"/>
                <a:gd name="connsiteX4" fmla="*/ 901700 w 901700"/>
                <a:gd name="connsiteY4" fmla="*/ 3812 h 41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700" h="41912">
                  <a:moveTo>
                    <a:pt x="0" y="41912"/>
                  </a:moveTo>
                  <a:cubicBezTo>
                    <a:pt x="67733" y="33445"/>
                    <a:pt x="134983" y="18948"/>
                    <a:pt x="203200" y="16512"/>
                  </a:cubicBezTo>
                  <a:cubicBezTo>
                    <a:pt x="254144" y="14693"/>
                    <a:pt x="304624" y="29212"/>
                    <a:pt x="355600" y="29212"/>
                  </a:cubicBezTo>
                  <a:cubicBezTo>
                    <a:pt x="461518" y="29212"/>
                    <a:pt x="567267" y="20745"/>
                    <a:pt x="673100" y="16512"/>
                  </a:cubicBezTo>
                  <a:cubicBezTo>
                    <a:pt x="781397" y="-10562"/>
                    <a:pt x="706446" y="3812"/>
                    <a:pt x="901700" y="3812"/>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1657708" y="1583012"/>
            <a:ext cx="2103793" cy="400110"/>
          </a:xfrm>
          <a:prstGeom prst="rect">
            <a:avLst/>
          </a:prstGeom>
          <a:solidFill>
            <a:srgbClr val="FFC000"/>
          </a:solidFill>
          <a:ln>
            <a:solidFill>
              <a:srgbClr val="FFC000"/>
            </a:solidFill>
            <a:prstDash val="solid"/>
          </a:ln>
        </p:spPr>
        <p:txBody>
          <a:bodyPr wrap="square" lIns="45720" rIns="45720" rtlCol="0">
            <a:spAutoFit/>
          </a:bodyPr>
          <a:lstStyle/>
          <a:p>
            <a:r>
              <a:rPr lang="en-US" sz="1000" dirty="0" smtClean="0"/>
              <a:t>Automatic Self Deployment Due to UFR Trip</a:t>
            </a:r>
          </a:p>
        </p:txBody>
      </p:sp>
      <p:cxnSp>
        <p:nvCxnSpPr>
          <p:cNvPr id="152" name="Straight Arrow Connector 151"/>
          <p:cNvCxnSpPr/>
          <p:nvPr/>
        </p:nvCxnSpPr>
        <p:spPr>
          <a:xfrm flipV="1">
            <a:off x="8042746" y="3465004"/>
            <a:ext cx="1" cy="226271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794132" y="2403961"/>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6397383" y="2403961"/>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5472100" y="2411126"/>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4572000" y="2409458"/>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3687097" y="2409458"/>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1885011" y="2391269"/>
            <a:ext cx="0" cy="3600400"/>
          </a:xfrm>
          <a:prstGeom prst="straightConnector1">
            <a:avLst/>
          </a:prstGeom>
          <a:ln w="25400">
            <a:prstDash val="sysDot"/>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61104" y="3655245"/>
            <a:ext cx="2053100" cy="400110"/>
          </a:xfrm>
          <a:prstGeom prst="rect">
            <a:avLst/>
          </a:prstGeom>
          <a:solidFill>
            <a:schemeClr val="bg2"/>
          </a:solidFill>
          <a:ln>
            <a:solidFill>
              <a:schemeClr val="accent1">
                <a:shade val="95000"/>
                <a:satMod val="105000"/>
              </a:schemeClr>
            </a:solidFill>
          </a:ln>
        </p:spPr>
        <p:txBody>
          <a:bodyPr wrap="square" lIns="45720" rIns="45720" rtlCol="0">
            <a:spAutoFit/>
          </a:bodyPr>
          <a:lstStyle/>
          <a:p>
            <a:r>
              <a:rPr lang="en-US" sz="1000" dirty="0" smtClean="0"/>
              <a:t>Validated ECRS + RRS Self </a:t>
            </a:r>
            <a:r>
              <a:rPr lang="en-US" sz="1000" dirty="0" err="1" smtClean="0"/>
              <a:t>Prov</a:t>
            </a:r>
            <a:r>
              <a:rPr lang="en-US" sz="1000" dirty="0" smtClean="0"/>
              <a:t> = Tel. ECRS+RRS Self </a:t>
            </a:r>
            <a:r>
              <a:rPr lang="en-US" sz="1000" dirty="0" err="1" smtClean="0"/>
              <a:t>Prov</a:t>
            </a:r>
            <a:endParaRPr lang="en-US" sz="1000" dirty="0"/>
          </a:p>
        </p:txBody>
      </p:sp>
      <p:cxnSp>
        <p:nvCxnSpPr>
          <p:cNvPr id="11" name="Straight Arrow Connector 10"/>
          <p:cNvCxnSpPr/>
          <p:nvPr/>
        </p:nvCxnSpPr>
        <p:spPr>
          <a:xfrm>
            <a:off x="1034437" y="6011996"/>
            <a:ext cx="72008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p:sp>
        <p:nvSpPr>
          <p:cNvPr id="3" name="Content Placeholder 2"/>
          <p:cNvSpPr>
            <a:spLocks noGrp="1"/>
          </p:cNvSpPr>
          <p:nvPr>
            <p:ph idx="1"/>
          </p:nvPr>
        </p:nvSpPr>
        <p:spPr>
          <a:xfrm>
            <a:off x="381000" y="872716"/>
            <a:ext cx="8534400" cy="540060"/>
          </a:xfrm>
        </p:spPr>
        <p:txBody>
          <a:bodyPr/>
          <a:lstStyle/>
          <a:p>
            <a:r>
              <a:rPr lang="en-US" sz="1600" b="1" u="sng" dirty="0" smtClean="0">
                <a:latin typeface="+mn-lt"/>
              </a:rPr>
              <a:t>UFR Load Resource </a:t>
            </a:r>
            <a:r>
              <a:rPr lang="en-US" sz="1600" u="sng" dirty="0" smtClean="0">
                <a:latin typeface="+mn-lt"/>
              </a:rPr>
              <a:t>– </a:t>
            </a:r>
            <a:r>
              <a:rPr lang="en-US" sz="1600" b="1" u="sng" dirty="0" smtClean="0">
                <a:latin typeface="+mn-lt"/>
              </a:rPr>
              <a:t>Automatic Self Deployment Due To UFR Trip</a:t>
            </a:r>
          </a:p>
          <a:p>
            <a:pPr lvl="1"/>
            <a:endParaRPr lang="en-US" sz="1400" dirty="0" smtClean="0">
              <a:latin typeface="+mn-lt"/>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dirty="0"/>
          </a:p>
        </p:txBody>
      </p:sp>
      <p:cxnSp>
        <p:nvCxnSpPr>
          <p:cNvPr id="12" name="Straight Arrow Connector 11"/>
          <p:cNvCxnSpPr/>
          <p:nvPr/>
        </p:nvCxnSpPr>
        <p:spPr>
          <a:xfrm flipV="1">
            <a:off x="1034437" y="2411596"/>
            <a:ext cx="0" cy="3600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93199" y="6084004"/>
            <a:ext cx="684076" cy="369332"/>
          </a:xfrm>
          <a:prstGeom prst="rect">
            <a:avLst/>
          </a:prstGeom>
          <a:noFill/>
        </p:spPr>
        <p:txBody>
          <a:bodyPr wrap="square" rtlCol="0">
            <a:spAutoFit/>
          </a:bodyPr>
          <a:lstStyle/>
          <a:p>
            <a:r>
              <a:rPr lang="en-US" dirty="0" smtClean="0"/>
              <a:t>Time</a:t>
            </a:r>
            <a:endParaRPr lang="en-US" dirty="0"/>
          </a:p>
        </p:txBody>
      </p:sp>
      <p:sp>
        <p:nvSpPr>
          <p:cNvPr id="15" name="TextBox 14"/>
          <p:cNvSpPr txBox="1"/>
          <p:nvPr/>
        </p:nvSpPr>
        <p:spPr>
          <a:xfrm>
            <a:off x="782409" y="6016180"/>
            <a:ext cx="684076" cy="276999"/>
          </a:xfrm>
          <a:prstGeom prst="rect">
            <a:avLst/>
          </a:prstGeom>
          <a:noFill/>
        </p:spPr>
        <p:txBody>
          <a:bodyPr wrap="square" rtlCol="0">
            <a:spAutoFit/>
          </a:bodyPr>
          <a:lstStyle/>
          <a:p>
            <a:r>
              <a:rPr lang="en-US" sz="1200" dirty="0" smtClean="0"/>
              <a:t>RTC 0</a:t>
            </a:r>
            <a:endParaRPr lang="en-US" sz="1200" dirty="0"/>
          </a:p>
        </p:txBody>
      </p:sp>
      <p:sp>
        <p:nvSpPr>
          <p:cNvPr id="16" name="TextBox 15"/>
          <p:cNvSpPr txBox="1"/>
          <p:nvPr/>
        </p:nvSpPr>
        <p:spPr>
          <a:xfrm>
            <a:off x="1606429" y="6014910"/>
            <a:ext cx="684076" cy="276999"/>
          </a:xfrm>
          <a:prstGeom prst="rect">
            <a:avLst/>
          </a:prstGeom>
          <a:noFill/>
        </p:spPr>
        <p:txBody>
          <a:bodyPr wrap="square" rtlCol="0">
            <a:spAutoFit/>
          </a:bodyPr>
          <a:lstStyle/>
          <a:p>
            <a:r>
              <a:rPr lang="en-US" sz="1200" dirty="0" smtClean="0"/>
              <a:t>RTC 5</a:t>
            </a:r>
            <a:endParaRPr lang="en-US" sz="1200" dirty="0"/>
          </a:p>
        </p:txBody>
      </p:sp>
      <p:sp>
        <p:nvSpPr>
          <p:cNvPr id="17" name="TextBox 16"/>
          <p:cNvSpPr txBox="1"/>
          <p:nvPr/>
        </p:nvSpPr>
        <p:spPr>
          <a:xfrm>
            <a:off x="2538460" y="6011526"/>
            <a:ext cx="718700" cy="276999"/>
          </a:xfrm>
          <a:prstGeom prst="rect">
            <a:avLst/>
          </a:prstGeom>
          <a:noFill/>
        </p:spPr>
        <p:txBody>
          <a:bodyPr wrap="square" rtlCol="0">
            <a:spAutoFit/>
          </a:bodyPr>
          <a:lstStyle/>
          <a:p>
            <a:r>
              <a:rPr lang="en-US" sz="1200" dirty="0" smtClean="0"/>
              <a:t>RTC 10</a:t>
            </a:r>
            <a:endParaRPr lang="en-US" sz="1200" dirty="0"/>
          </a:p>
        </p:txBody>
      </p:sp>
      <p:sp>
        <p:nvSpPr>
          <p:cNvPr id="18" name="TextBox 17"/>
          <p:cNvSpPr txBox="1"/>
          <p:nvPr/>
        </p:nvSpPr>
        <p:spPr>
          <a:xfrm>
            <a:off x="3437747" y="6009083"/>
            <a:ext cx="773187" cy="276999"/>
          </a:xfrm>
          <a:prstGeom prst="rect">
            <a:avLst/>
          </a:prstGeom>
          <a:noFill/>
        </p:spPr>
        <p:txBody>
          <a:bodyPr wrap="square" rtlCol="0">
            <a:spAutoFit/>
          </a:bodyPr>
          <a:lstStyle/>
          <a:p>
            <a:r>
              <a:rPr lang="en-US" sz="1200" dirty="0" smtClean="0"/>
              <a:t>RTC 15</a:t>
            </a:r>
            <a:endParaRPr lang="en-US" sz="1200" dirty="0"/>
          </a:p>
        </p:txBody>
      </p:sp>
      <p:sp>
        <p:nvSpPr>
          <p:cNvPr id="19" name="TextBox 18"/>
          <p:cNvSpPr txBox="1"/>
          <p:nvPr/>
        </p:nvSpPr>
        <p:spPr>
          <a:xfrm>
            <a:off x="4267387" y="5986246"/>
            <a:ext cx="729848" cy="276999"/>
          </a:xfrm>
          <a:prstGeom prst="rect">
            <a:avLst/>
          </a:prstGeom>
          <a:noFill/>
        </p:spPr>
        <p:txBody>
          <a:bodyPr wrap="square" rtlCol="0">
            <a:spAutoFit/>
          </a:bodyPr>
          <a:lstStyle/>
          <a:p>
            <a:r>
              <a:rPr lang="en-US" sz="1200" dirty="0" smtClean="0"/>
              <a:t>RTC X</a:t>
            </a:r>
            <a:endParaRPr lang="en-US" sz="1200" dirty="0"/>
          </a:p>
        </p:txBody>
      </p:sp>
      <p:sp>
        <p:nvSpPr>
          <p:cNvPr id="20" name="TextBox 19"/>
          <p:cNvSpPr txBox="1"/>
          <p:nvPr/>
        </p:nvSpPr>
        <p:spPr>
          <a:xfrm>
            <a:off x="5076056" y="5991671"/>
            <a:ext cx="831028" cy="276999"/>
          </a:xfrm>
          <a:prstGeom prst="rect">
            <a:avLst/>
          </a:prstGeom>
          <a:noFill/>
        </p:spPr>
        <p:txBody>
          <a:bodyPr wrap="square" rtlCol="0">
            <a:spAutoFit/>
          </a:bodyPr>
          <a:lstStyle/>
          <a:p>
            <a:r>
              <a:rPr lang="en-US" sz="1200" dirty="0" smtClean="0"/>
              <a:t>RTC </a:t>
            </a:r>
            <a:r>
              <a:rPr lang="en-US" sz="1200" dirty="0"/>
              <a:t>Y</a:t>
            </a:r>
            <a:r>
              <a:rPr lang="en-US" sz="1200" dirty="0" smtClean="0"/>
              <a:t>+5</a:t>
            </a:r>
            <a:endParaRPr lang="en-US" sz="1200" dirty="0"/>
          </a:p>
        </p:txBody>
      </p:sp>
      <p:sp>
        <p:nvSpPr>
          <p:cNvPr id="21" name="TextBox 20"/>
          <p:cNvSpPr txBox="1"/>
          <p:nvPr/>
        </p:nvSpPr>
        <p:spPr>
          <a:xfrm>
            <a:off x="6146759" y="5991670"/>
            <a:ext cx="922419" cy="646331"/>
          </a:xfrm>
          <a:prstGeom prst="rect">
            <a:avLst/>
          </a:prstGeom>
          <a:noFill/>
        </p:spPr>
        <p:txBody>
          <a:bodyPr wrap="square" rtlCol="0">
            <a:spAutoFit/>
          </a:bodyPr>
          <a:lstStyle/>
          <a:p>
            <a:r>
              <a:rPr lang="en-US" sz="1200" dirty="0" smtClean="0"/>
              <a:t>RTC </a:t>
            </a:r>
          </a:p>
          <a:p>
            <a:r>
              <a:rPr lang="en-US" sz="1200" dirty="0"/>
              <a:t>Y</a:t>
            </a:r>
            <a:r>
              <a:rPr lang="en-US" sz="1200" dirty="0" smtClean="0"/>
              <a:t>+2Hr, 55min</a:t>
            </a:r>
            <a:endParaRPr lang="en-US" sz="1200" dirty="0"/>
          </a:p>
        </p:txBody>
      </p:sp>
      <p:sp>
        <p:nvSpPr>
          <p:cNvPr id="25" name="TextBox 24"/>
          <p:cNvSpPr txBox="1"/>
          <p:nvPr/>
        </p:nvSpPr>
        <p:spPr>
          <a:xfrm>
            <a:off x="497670" y="2927005"/>
            <a:ext cx="569477" cy="276999"/>
          </a:xfrm>
          <a:prstGeom prst="rect">
            <a:avLst/>
          </a:prstGeom>
          <a:noFill/>
        </p:spPr>
        <p:txBody>
          <a:bodyPr wrap="square" rtlCol="0">
            <a:spAutoFit/>
          </a:bodyPr>
          <a:lstStyle/>
          <a:p>
            <a:r>
              <a:rPr lang="en-US" sz="1200" dirty="0" smtClean="0"/>
              <a:t>MPC</a:t>
            </a:r>
            <a:endParaRPr lang="en-US" sz="1200" dirty="0"/>
          </a:p>
        </p:txBody>
      </p:sp>
      <p:sp>
        <p:nvSpPr>
          <p:cNvPr id="27" name="TextBox 26"/>
          <p:cNvSpPr txBox="1"/>
          <p:nvPr/>
        </p:nvSpPr>
        <p:spPr>
          <a:xfrm>
            <a:off x="516017" y="5594874"/>
            <a:ext cx="518419" cy="276999"/>
          </a:xfrm>
          <a:prstGeom prst="rect">
            <a:avLst/>
          </a:prstGeom>
          <a:noFill/>
        </p:spPr>
        <p:txBody>
          <a:bodyPr wrap="square" rtlCol="0">
            <a:spAutoFit/>
          </a:bodyPr>
          <a:lstStyle/>
          <a:p>
            <a:r>
              <a:rPr lang="en-US" sz="1200" dirty="0" smtClean="0"/>
              <a:t>LPC</a:t>
            </a:r>
            <a:endParaRPr lang="en-US" sz="1200" dirty="0"/>
          </a:p>
        </p:txBody>
      </p:sp>
      <p:sp>
        <p:nvSpPr>
          <p:cNvPr id="67" name="TextBox 66"/>
          <p:cNvSpPr txBox="1"/>
          <p:nvPr/>
        </p:nvSpPr>
        <p:spPr>
          <a:xfrm>
            <a:off x="7448764" y="3686835"/>
            <a:ext cx="1335704" cy="553998"/>
          </a:xfrm>
          <a:prstGeom prst="rect">
            <a:avLst/>
          </a:prstGeom>
          <a:solidFill>
            <a:schemeClr val="bg2"/>
          </a:solidFill>
          <a:ln>
            <a:solidFill>
              <a:schemeClr val="accent1">
                <a:shade val="95000"/>
                <a:satMod val="105000"/>
              </a:schemeClr>
            </a:solidFill>
          </a:ln>
        </p:spPr>
        <p:txBody>
          <a:bodyPr wrap="square" rtlCol="0">
            <a:spAutoFit/>
          </a:bodyPr>
          <a:lstStyle/>
          <a:p>
            <a:r>
              <a:rPr lang="en-US" sz="1000" dirty="0" smtClean="0"/>
              <a:t>Tel. ECRS Self </a:t>
            </a:r>
            <a:r>
              <a:rPr lang="en-US" sz="1000" dirty="0" err="1" smtClean="0"/>
              <a:t>Prov</a:t>
            </a:r>
            <a:endParaRPr lang="en-US" sz="1000" dirty="0" smtClean="0"/>
          </a:p>
          <a:p>
            <a:pPr algn="ctr"/>
            <a:r>
              <a:rPr lang="en-US" sz="1000" dirty="0" smtClean="0"/>
              <a:t>+</a:t>
            </a:r>
          </a:p>
          <a:p>
            <a:r>
              <a:rPr lang="en-US" sz="1000" dirty="0" smtClean="0"/>
              <a:t>Tel. RRS Self </a:t>
            </a:r>
            <a:r>
              <a:rPr lang="en-US" sz="1000" dirty="0" err="1" smtClean="0"/>
              <a:t>Prov</a:t>
            </a:r>
            <a:endParaRPr lang="en-US" sz="1000" dirty="0"/>
          </a:p>
        </p:txBody>
      </p:sp>
      <p:cxnSp>
        <p:nvCxnSpPr>
          <p:cNvPr id="68" name="Straight Connector 67"/>
          <p:cNvCxnSpPr/>
          <p:nvPr/>
        </p:nvCxnSpPr>
        <p:spPr>
          <a:xfrm>
            <a:off x="1028860" y="3471512"/>
            <a:ext cx="71363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472100" y="5586015"/>
            <a:ext cx="417501" cy="660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7" idx="0"/>
          </p:cNvCxnSpPr>
          <p:nvPr/>
        </p:nvCxnSpPr>
        <p:spPr>
          <a:xfrm flipH="1" flipV="1">
            <a:off x="1060631" y="3471512"/>
            <a:ext cx="127023" cy="18373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367963" y="5067037"/>
            <a:ext cx="890053" cy="569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073618" y="3239831"/>
            <a:ext cx="0" cy="233225"/>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35455" y="1868507"/>
            <a:ext cx="1279541" cy="400110"/>
          </a:xfrm>
          <a:prstGeom prst="rect">
            <a:avLst/>
          </a:prstGeom>
          <a:solidFill>
            <a:schemeClr val="bg2"/>
          </a:solidFill>
          <a:ln>
            <a:solidFill>
              <a:schemeClr val="accent1">
                <a:shade val="95000"/>
                <a:satMod val="105000"/>
              </a:schemeClr>
            </a:solidFill>
          </a:ln>
        </p:spPr>
        <p:txBody>
          <a:bodyPr wrap="square" lIns="45720" rIns="45720" rtlCol="0">
            <a:spAutoFit/>
          </a:bodyPr>
          <a:lstStyle/>
          <a:p>
            <a:r>
              <a:rPr lang="en-US" sz="1000" dirty="0" smtClean="0"/>
              <a:t>MW eligible for extra ECRS / RRS award</a:t>
            </a:r>
            <a:endParaRPr lang="en-US" sz="1000" dirty="0"/>
          </a:p>
        </p:txBody>
      </p:sp>
      <p:cxnSp>
        <p:nvCxnSpPr>
          <p:cNvPr id="148" name="Straight Arrow Connector 147"/>
          <p:cNvCxnSpPr>
            <a:stCxn id="70" idx="2"/>
          </p:cNvCxnSpPr>
          <p:nvPr/>
        </p:nvCxnSpPr>
        <p:spPr>
          <a:xfrm flipH="1">
            <a:off x="1372649" y="1983122"/>
            <a:ext cx="1336956" cy="675823"/>
          </a:xfrm>
          <a:prstGeom prst="straightConnector1">
            <a:avLst/>
          </a:prstGeom>
          <a:ln w="254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507549" y="2263041"/>
            <a:ext cx="504031" cy="10610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047459" y="3224463"/>
            <a:ext cx="445917" cy="144954"/>
          </a:xfrm>
          <a:custGeom>
            <a:avLst/>
            <a:gdLst>
              <a:gd name="connsiteX0" fmla="*/ 0 w 1515979"/>
              <a:gd name="connsiteY0" fmla="*/ 36095 h 84221"/>
              <a:gd name="connsiteX1" fmla="*/ 108285 w 1515979"/>
              <a:gd name="connsiteY1" fmla="*/ 24063 h 84221"/>
              <a:gd name="connsiteX2" fmla="*/ 204537 w 1515979"/>
              <a:gd name="connsiteY2" fmla="*/ 0 h 84221"/>
              <a:gd name="connsiteX3" fmla="*/ 288758 w 1515979"/>
              <a:gd name="connsiteY3" fmla="*/ 12032 h 84221"/>
              <a:gd name="connsiteX4" fmla="*/ 324853 w 1515979"/>
              <a:gd name="connsiteY4" fmla="*/ 36095 h 84221"/>
              <a:gd name="connsiteX5" fmla="*/ 601579 w 1515979"/>
              <a:gd name="connsiteY5" fmla="*/ 48126 h 84221"/>
              <a:gd name="connsiteX6" fmla="*/ 673769 w 1515979"/>
              <a:gd name="connsiteY6" fmla="*/ 72190 h 84221"/>
              <a:gd name="connsiteX7" fmla="*/ 709864 w 1515979"/>
              <a:gd name="connsiteY7" fmla="*/ 84221 h 84221"/>
              <a:gd name="connsiteX8" fmla="*/ 770021 w 1515979"/>
              <a:gd name="connsiteY8" fmla="*/ 72190 h 84221"/>
              <a:gd name="connsiteX9" fmla="*/ 842211 w 1515979"/>
              <a:gd name="connsiteY9" fmla="*/ 48126 h 84221"/>
              <a:gd name="connsiteX10" fmla="*/ 878306 w 1515979"/>
              <a:gd name="connsiteY10" fmla="*/ 60158 h 84221"/>
              <a:gd name="connsiteX11" fmla="*/ 1455821 w 1515979"/>
              <a:gd name="connsiteY11" fmla="*/ 84221 h 84221"/>
              <a:gd name="connsiteX12" fmla="*/ 1515979 w 1515979"/>
              <a:gd name="connsiteY12" fmla="*/ 72190 h 8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979" h="84221">
                <a:moveTo>
                  <a:pt x="0" y="36095"/>
                </a:moveTo>
                <a:cubicBezTo>
                  <a:pt x="36095" y="32084"/>
                  <a:pt x="72520" y="30374"/>
                  <a:pt x="108285" y="24063"/>
                </a:cubicBezTo>
                <a:cubicBezTo>
                  <a:pt x="140853" y="18316"/>
                  <a:pt x="204537" y="0"/>
                  <a:pt x="204537" y="0"/>
                </a:cubicBezTo>
                <a:cubicBezTo>
                  <a:pt x="232611" y="4011"/>
                  <a:pt x="261595" y="3883"/>
                  <a:pt x="288758" y="12032"/>
                </a:cubicBezTo>
                <a:cubicBezTo>
                  <a:pt x="302608" y="16187"/>
                  <a:pt x="310488" y="34438"/>
                  <a:pt x="324853" y="36095"/>
                </a:cubicBezTo>
                <a:cubicBezTo>
                  <a:pt x="416574" y="46678"/>
                  <a:pt x="509337" y="44116"/>
                  <a:pt x="601579" y="48126"/>
                </a:cubicBezTo>
                <a:lnTo>
                  <a:pt x="673769" y="72190"/>
                </a:lnTo>
                <a:lnTo>
                  <a:pt x="709864" y="84221"/>
                </a:lnTo>
                <a:cubicBezTo>
                  <a:pt x="729916" y="80211"/>
                  <a:pt x="750292" y="77571"/>
                  <a:pt x="770021" y="72190"/>
                </a:cubicBezTo>
                <a:cubicBezTo>
                  <a:pt x="794492" y="65516"/>
                  <a:pt x="842211" y="48126"/>
                  <a:pt x="842211" y="48126"/>
                </a:cubicBezTo>
                <a:cubicBezTo>
                  <a:pt x="854243" y="52137"/>
                  <a:pt x="865634" y="59630"/>
                  <a:pt x="878306" y="60158"/>
                </a:cubicBezTo>
                <a:cubicBezTo>
                  <a:pt x="1469349" y="84786"/>
                  <a:pt x="1245877" y="14241"/>
                  <a:pt x="1455821" y="84221"/>
                </a:cubicBezTo>
                <a:cubicBezTo>
                  <a:pt x="1507839" y="71217"/>
                  <a:pt x="1487412" y="72190"/>
                  <a:pt x="1515979" y="72190"/>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flipV="1">
            <a:off x="1392451" y="2403639"/>
            <a:ext cx="0" cy="3600400"/>
          </a:xfrm>
          <a:prstGeom prst="straightConnector1">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3890114" y="3343110"/>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890114" y="5553817"/>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870298" y="5844729"/>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V="1">
            <a:off x="4752020" y="2137010"/>
            <a:ext cx="0" cy="3874516"/>
          </a:xfrm>
          <a:prstGeom prst="straightConnector1">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024558" y="3068960"/>
            <a:ext cx="7200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3868341" y="2931786"/>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6823767" y="5963032"/>
            <a:ext cx="1153689" cy="276999"/>
          </a:xfrm>
          <a:prstGeom prst="rect">
            <a:avLst/>
          </a:prstGeom>
          <a:noFill/>
        </p:spPr>
        <p:txBody>
          <a:bodyPr wrap="square" rtlCol="0">
            <a:spAutoFit/>
          </a:bodyPr>
          <a:lstStyle/>
          <a:p>
            <a:r>
              <a:rPr lang="en-US" sz="1200" dirty="0" smtClean="0"/>
              <a:t>RTC </a:t>
            </a:r>
            <a:r>
              <a:rPr lang="en-US" sz="1200" dirty="0"/>
              <a:t>Y</a:t>
            </a:r>
            <a:r>
              <a:rPr lang="en-US" sz="1200" dirty="0" smtClean="0"/>
              <a:t>+3 </a:t>
            </a:r>
            <a:r>
              <a:rPr lang="en-US" sz="1200" dirty="0" err="1" smtClean="0"/>
              <a:t>Hr</a:t>
            </a:r>
            <a:endParaRPr lang="en-US" sz="1200" dirty="0"/>
          </a:p>
        </p:txBody>
      </p:sp>
      <p:cxnSp>
        <p:nvCxnSpPr>
          <p:cNvPr id="110" name="Straight Arrow Connector 109"/>
          <p:cNvCxnSpPr/>
          <p:nvPr/>
        </p:nvCxnSpPr>
        <p:spPr>
          <a:xfrm flipH="1" flipV="1">
            <a:off x="7332376" y="2137010"/>
            <a:ext cx="11932" cy="3865292"/>
          </a:xfrm>
          <a:prstGeom prst="straightConnector1">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1367644" y="2463096"/>
            <a:ext cx="3384158" cy="4670"/>
          </a:xfrm>
          <a:prstGeom prst="straightConnector1">
            <a:avLst/>
          </a:prstGeom>
          <a:ln w="25400">
            <a:solidFill>
              <a:srgbClr val="FFC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951820" y="2354687"/>
            <a:ext cx="1407552" cy="246221"/>
          </a:xfrm>
          <a:prstGeom prst="rect">
            <a:avLst/>
          </a:prstGeom>
          <a:solidFill>
            <a:srgbClr val="FFC000"/>
          </a:solidFill>
          <a:ln>
            <a:solidFill>
              <a:srgbClr val="FFC000"/>
            </a:solidFill>
            <a:prstDash val="solid"/>
          </a:ln>
        </p:spPr>
        <p:txBody>
          <a:bodyPr wrap="square" lIns="45720" rIns="45720" rtlCol="0">
            <a:spAutoFit/>
          </a:bodyPr>
          <a:lstStyle/>
          <a:p>
            <a:r>
              <a:rPr lang="en-US" sz="1000" dirty="0" smtClean="0"/>
              <a:t>Deployment Duration</a:t>
            </a:r>
            <a:endParaRPr lang="en-US" sz="1000" dirty="0"/>
          </a:p>
        </p:txBody>
      </p:sp>
      <p:sp>
        <p:nvSpPr>
          <p:cNvPr id="114" name="Freeform 113"/>
          <p:cNvSpPr/>
          <p:nvPr/>
        </p:nvSpPr>
        <p:spPr>
          <a:xfrm>
            <a:off x="5772860" y="3372272"/>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5772860" y="5265205"/>
            <a:ext cx="311308" cy="574578"/>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753044" y="5873891"/>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5751087" y="2960948"/>
            <a:ext cx="311308" cy="256803"/>
          </a:xfrm>
          <a:custGeom>
            <a:avLst/>
            <a:gdLst>
              <a:gd name="connsiteX0" fmla="*/ 0 w 1828800"/>
              <a:gd name="connsiteY0" fmla="*/ 0 h 2729553"/>
              <a:gd name="connsiteX1" fmla="*/ 928048 w 1828800"/>
              <a:gd name="connsiteY1" fmla="*/ 914400 h 2729553"/>
              <a:gd name="connsiteX2" fmla="*/ 54591 w 1828800"/>
              <a:gd name="connsiteY2" fmla="*/ 1801505 h 2729553"/>
              <a:gd name="connsiteX3" fmla="*/ 914400 w 1828800"/>
              <a:gd name="connsiteY3" fmla="*/ 2715905 h 2729553"/>
              <a:gd name="connsiteX4" fmla="*/ 1828800 w 1828800"/>
              <a:gd name="connsiteY4" fmla="*/ 2729553 h 2729553"/>
              <a:gd name="connsiteX5" fmla="*/ 900752 w 1828800"/>
              <a:gd name="connsiteY5" fmla="*/ 1787857 h 2729553"/>
              <a:gd name="connsiteX6" fmla="*/ 1828800 w 1828800"/>
              <a:gd name="connsiteY6" fmla="*/ 928048 h 2729553"/>
              <a:gd name="connsiteX7" fmla="*/ 928048 w 1828800"/>
              <a:gd name="connsiteY7" fmla="*/ 0 h 2729553"/>
              <a:gd name="connsiteX8" fmla="*/ 0 w 1828800"/>
              <a:gd name="connsiteY8" fmla="*/ 0 h 27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729553">
                <a:moveTo>
                  <a:pt x="0" y="0"/>
                </a:moveTo>
                <a:lnTo>
                  <a:pt x="928048" y="914400"/>
                </a:lnTo>
                <a:lnTo>
                  <a:pt x="54591" y="1801505"/>
                </a:lnTo>
                <a:lnTo>
                  <a:pt x="914400" y="2715905"/>
                </a:lnTo>
                <a:lnTo>
                  <a:pt x="1828800" y="2729553"/>
                </a:lnTo>
                <a:lnTo>
                  <a:pt x="900752" y="1787857"/>
                </a:lnTo>
                <a:lnTo>
                  <a:pt x="1828800" y="928048"/>
                </a:lnTo>
                <a:lnTo>
                  <a:pt x="928048" y="0"/>
                </a:lnTo>
                <a:lnTo>
                  <a:pt x="0"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6660971" y="5119383"/>
            <a:ext cx="1327736" cy="553998"/>
          </a:xfrm>
          <a:prstGeom prst="rect">
            <a:avLst/>
          </a:prstGeom>
          <a:solidFill>
            <a:schemeClr val="bg2"/>
          </a:solidFill>
          <a:ln>
            <a:solidFill>
              <a:schemeClr val="accent1">
                <a:shade val="95000"/>
                <a:satMod val="105000"/>
              </a:schemeClr>
            </a:solidFill>
          </a:ln>
        </p:spPr>
        <p:txBody>
          <a:bodyPr wrap="square" lIns="45720" rIns="45720" rtlCol="0">
            <a:spAutoFit/>
          </a:bodyPr>
          <a:lstStyle/>
          <a:p>
            <a:r>
              <a:rPr lang="en-US" sz="1000" dirty="0" smtClean="0"/>
              <a:t>Validated</a:t>
            </a:r>
          </a:p>
          <a:p>
            <a:r>
              <a:rPr lang="en-US" sz="1000" dirty="0" smtClean="0"/>
              <a:t>ECRS + RRS Self </a:t>
            </a:r>
            <a:r>
              <a:rPr lang="en-US" sz="1000" dirty="0" err="1" smtClean="0"/>
              <a:t>Prov</a:t>
            </a:r>
            <a:endParaRPr lang="en-US" sz="1000" dirty="0"/>
          </a:p>
        </p:txBody>
      </p:sp>
      <p:cxnSp>
        <p:nvCxnSpPr>
          <p:cNvPr id="121" name="Straight Arrow Connector 120"/>
          <p:cNvCxnSpPr>
            <a:stCxn id="120" idx="1"/>
            <a:endCxn id="10" idx="4"/>
          </p:cNvCxnSpPr>
          <p:nvPr/>
        </p:nvCxnSpPr>
        <p:spPr>
          <a:xfrm flipH="1">
            <a:off x="5512172" y="5396382"/>
            <a:ext cx="1148799" cy="17891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0" idx="1"/>
            <a:endCxn id="10" idx="17"/>
          </p:cNvCxnSpPr>
          <p:nvPr/>
        </p:nvCxnSpPr>
        <p:spPr>
          <a:xfrm flipH="1" flipV="1">
            <a:off x="6401172" y="5003800"/>
            <a:ext cx="259799" cy="39258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5474072" y="5534583"/>
            <a:ext cx="2700" cy="21495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10" idx="17"/>
          </p:cNvCxnSpPr>
          <p:nvPr/>
        </p:nvCxnSpPr>
        <p:spPr>
          <a:xfrm flipV="1">
            <a:off x="6397383" y="5003800"/>
            <a:ext cx="3789" cy="71348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4752020" y="2181351"/>
            <a:ext cx="2539485" cy="0"/>
          </a:xfrm>
          <a:prstGeom prst="straightConnector1">
            <a:avLst/>
          </a:prstGeom>
          <a:ln w="25400">
            <a:solidFill>
              <a:srgbClr val="FFC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5601832" y="2071036"/>
            <a:ext cx="1407552" cy="246221"/>
          </a:xfrm>
          <a:prstGeom prst="rect">
            <a:avLst/>
          </a:prstGeom>
          <a:solidFill>
            <a:srgbClr val="FFC000"/>
          </a:solidFill>
          <a:ln>
            <a:solidFill>
              <a:srgbClr val="FFC000"/>
            </a:solidFill>
            <a:prstDash val="solid"/>
          </a:ln>
        </p:spPr>
        <p:txBody>
          <a:bodyPr wrap="square" lIns="45720" rIns="45720" rtlCol="0">
            <a:spAutoFit/>
          </a:bodyPr>
          <a:lstStyle/>
          <a:p>
            <a:r>
              <a:rPr lang="en-US" sz="1000" dirty="0" smtClean="0"/>
              <a:t>Recall Period (3 </a:t>
            </a:r>
            <a:r>
              <a:rPr lang="en-US" sz="1000" dirty="0" err="1" smtClean="0"/>
              <a:t>Hr</a:t>
            </a:r>
            <a:r>
              <a:rPr lang="en-US" sz="1000" dirty="0" smtClean="0"/>
              <a:t>)</a:t>
            </a:r>
            <a:endParaRPr lang="en-US" sz="1000" dirty="0"/>
          </a:p>
        </p:txBody>
      </p:sp>
      <p:cxnSp>
        <p:nvCxnSpPr>
          <p:cNvPr id="143" name="Straight Arrow Connector 142"/>
          <p:cNvCxnSpPr/>
          <p:nvPr/>
        </p:nvCxnSpPr>
        <p:spPr>
          <a:xfrm>
            <a:off x="4527619" y="1571879"/>
            <a:ext cx="224401" cy="582218"/>
          </a:xfrm>
          <a:prstGeom prst="straightConnector1">
            <a:avLst/>
          </a:prstGeom>
          <a:ln w="254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930083" y="1333954"/>
            <a:ext cx="1283833" cy="400110"/>
          </a:xfrm>
          <a:prstGeom prst="rect">
            <a:avLst/>
          </a:prstGeom>
          <a:solidFill>
            <a:srgbClr val="FFC000"/>
          </a:solidFill>
          <a:ln>
            <a:solidFill>
              <a:srgbClr val="FFC000"/>
            </a:solidFill>
            <a:prstDash val="solid"/>
          </a:ln>
        </p:spPr>
        <p:txBody>
          <a:bodyPr wrap="square" lIns="45720" rIns="45720" rtlCol="0">
            <a:spAutoFit/>
          </a:bodyPr>
          <a:lstStyle/>
          <a:p>
            <a:r>
              <a:rPr lang="en-US" sz="1000" dirty="0" smtClean="0"/>
              <a:t>ERCOT Recall by  Phone Call@ time Y </a:t>
            </a:r>
          </a:p>
        </p:txBody>
      </p:sp>
      <p:cxnSp>
        <p:nvCxnSpPr>
          <p:cNvPr id="151" name="Straight Arrow Connector 150"/>
          <p:cNvCxnSpPr/>
          <p:nvPr/>
        </p:nvCxnSpPr>
        <p:spPr>
          <a:xfrm>
            <a:off x="1367644" y="4437112"/>
            <a:ext cx="5987974" cy="0"/>
          </a:xfrm>
          <a:prstGeom prst="straightConnector1">
            <a:avLst/>
          </a:prstGeom>
          <a:ln w="25400">
            <a:solidFill>
              <a:srgbClr val="FFC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369738" y="3277363"/>
            <a:ext cx="4450188" cy="1631216"/>
          </a:xfrm>
          <a:prstGeom prst="rect">
            <a:avLst/>
          </a:prstGeom>
          <a:solidFill>
            <a:srgbClr val="FFC000">
              <a:alpha val="50000"/>
            </a:srgbClr>
          </a:solidFill>
          <a:ln>
            <a:solidFill>
              <a:schemeClr val="accent1">
                <a:shade val="95000"/>
                <a:satMod val="105000"/>
              </a:schemeClr>
            </a:solidFill>
          </a:ln>
        </p:spPr>
        <p:txBody>
          <a:bodyPr wrap="square" lIns="45720" rIns="45720" rtlCol="0">
            <a:spAutoFit/>
          </a:bodyPr>
          <a:lstStyle/>
          <a:p>
            <a:r>
              <a:rPr lang="en-US" sz="1000" b="1" u="sng" dirty="0" smtClean="0"/>
              <a:t>During Recall period (3 hours)</a:t>
            </a:r>
          </a:p>
          <a:p>
            <a:endParaRPr lang="en-US" sz="1000" b="1" dirty="0" smtClean="0"/>
          </a:p>
          <a:p>
            <a:r>
              <a:rPr lang="en-US" sz="1000" b="1" dirty="0" smtClean="0"/>
              <a:t>RTC </a:t>
            </a:r>
            <a:r>
              <a:rPr lang="en-US" sz="1000" b="1" dirty="0"/>
              <a:t>run will procure AS based on ASDC and validated AS self-provision</a:t>
            </a:r>
          </a:p>
          <a:p>
            <a:endParaRPr lang="en-US" sz="1000" b="1" dirty="0"/>
          </a:p>
          <a:p>
            <a:r>
              <a:rPr lang="en-US" sz="1000" b="1" dirty="0"/>
              <a:t>QSE subject to AS Imbalance </a:t>
            </a:r>
            <a:r>
              <a:rPr lang="en-US" sz="1000" b="1" dirty="0" smtClean="0"/>
              <a:t>Charge</a:t>
            </a:r>
          </a:p>
          <a:p>
            <a:endParaRPr lang="en-US" sz="1000" b="1" dirty="0"/>
          </a:p>
          <a:p>
            <a:r>
              <a:rPr lang="en-US" sz="1000" b="1" dirty="0" smtClean="0"/>
              <a:t>QSE can avoid AS Imbalance Charge by moving Self-Provision (ECRS+RRS) to another qualified UFR Load Resource – after Recall By Phone Call</a:t>
            </a:r>
            <a:endParaRPr lang="en-US" sz="1000" b="1" dirty="0"/>
          </a:p>
        </p:txBody>
      </p:sp>
      <p:grpSp>
        <p:nvGrpSpPr>
          <p:cNvPr id="31" name="Group 30"/>
          <p:cNvGrpSpPr/>
          <p:nvPr/>
        </p:nvGrpSpPr>
        <p:grpSpPr>
          <a:xfrm>
            <a:off x="1893935" y="4977383"/>
            <a:ext cx="2686805" cy="718018"/>
            <a:chOff x="1893935" y="4977383"/>
            <a:chExt cx="2686805" cy="718018"/>
          </a:xfrm>
        </p:grpSpPr>
        <p:sp>
          <p:nvSpPr>
            <p:cNvPr id="76" name="TextBox 75"/>
            <p:cNvSpPr txBox="1"/>
            <p:nvPr/>
          </p:nvSpPr>
          <p:spPr>
            <a:xfrm>
              <a:off x="2216969" y="4977383"/>
              <a:ext cx="1327736" cy="553998"/>
            </a:xfrm>
            <a:prstGeom prst="rect">
              <a:avLst/>
            </a:prstGeom>
            <a:solidFill>
              <a:schemeClr val="bg2">
                <a:alpha val="50000"/>
              </a:schemeClr>
            </a:solidFill>
            <a:ln>
              <a:solidFill>
                <a:schemeClr val="accent1">
                  <a:shade val="95000"/>
                  <a:satMod val="105000"/>
                </a:schemeClr>
              </a:solidFill>
            </a:ln>
          </p:spPr>
          <p:txBody>
            <a:bodyPr wrap="square" lIns="45720" rIns="45720" rtlCol="0">
              <a:spAutoFit/>
            </a:bodyPr>
            <a:lstStyle/>
            <a:p>
              <a:r>
                <a:rPr lang="en-US" sz="1000" dirty="0" smtClean="0"/>
                <a:t>Validated</a:t>
              </a:r>
            </a:p>
            <a:p>
              <a:r>
                <a:rPr lang="en-US" sz="1000" dirty="0" smtClean="0"/>
                <a:t>ECRS + RRS Self Prov. = 0</a:t>
              </a:r>
              <a:endParaRPr lang="en-US" sz="1000" dirty="0"/>
            </a:p>
          </p:txBody>
        </p:sp>
        <p:cxnSp>
          <p:nvCxnSpPr>
            <p:cNvPr id="81" name="Straight Arrow Connector 80"/>
            <p:cNvCxnSpPr>
              <a:stCxn id="76" idx="2"/>
            </p:cNvCxnSpPr>
            <p:nvPr/>
          </p:nvCxnSpPr>
          <p:spPr>
            <a:xfrm flipH="1">
              <a:off x="1893935" y="5531381"/>
              <a:ext cx="986902" cy="11724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9" idx="9"/>
            </p:cNvCxnSpPr>
            <p:nvPr/>
          </p:nvCxnSpPr>
          <p:spPr>
            <a:xfrm flipH="1">
              <a:off x="2793604" y="5531381"/>
              <a:ext cx="87233" cy="16402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6" idx="2"/>
            </p:cNvCxnSpPr>
            <p:nvPr/>
          </p:nvCxnSpPr>
          <p:spPr>
            <a:xfrm>
              <a:off x="2880837" y="5531381"/>
              <a:ext cx="800234" cy="15993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6" idx="2"/>
            </p:cNvCxnSpPr>
            <p:nvPr/>
          </p:nvCxnSpPr>
          <p:spPr>
            <a:xfrm>
              <a:off x="2880837" y="5531381"/>
              <a:ext cx="1699903" cy="9742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118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4"/>
                                        </p:tgtEl>
                                        <p:attrNameLst>
                                          <p:attrName>style.visibility</p:attrName>
                                        </p:attrNameLst>
                                      </p:cBhvr>
                                      <p:to>
                                        <p:strVal val="visible"/>
                                      </p:to>
                                    </p:set>
                                    <p:animEffect transition="in" filter="fade">
                                      <p:cBhvr>
                                        <p:cTn id="14" dur="1000"/>
                                        <p:tgtEl>
                                          <p:spTgt spid="114"/>
                                        </p:tgtEl>
                                      </p:cBhvr>
                                    </p:animEffect>
                                    <p:anim calcmode="lin" valueType="num">
                                      <p:cBhvr>
                                        <p:cTn id="15" dur="1000" fill="hold"/>
                                        <p:tgtEl>
                                          <p:spTgt spid="114"/>
                                        </p:tgtEl>
                                        <p:attrNameLst>
                                          <p:attrName>ppt_x</p:attrName>
                                        </p:attrNameLst>
                                      </p:cBhvr>
                                      <p:tavLst>
                                        <p:tav tm="0">
                                          <p:val>
                                            <p:strVal val="#ppt_x"/>
                                          </p:val>
                                        </p:tav>
                                        <p:tav tm="100000">
                                          <p:val>
                                            <p:strVal val="#ppt_x"/>
                                          </p:val>
                                        </p:tav>
                                      </p:tavLst>
                                    </p:anim>
                                    <p:anim calcmode="lin" valueType="num">
                                      <p:cBhvr>
                                        <p:cTn id="16" dur="1000" fill="hold"/>
                                        <p:tgtEl>
                                          <p:spTgt spid="1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1000"/>
                                        <p:tgtEl>
                                          <p:spTgt spid="68"/>
                                        </p:tgtEl>
                                      </p:cBhvr>
                                    </p:animEffect>
                                    <p:anim calcmode="lin" valueType="num">
                                      <p:cBhvr>
                                        <p:cTn id="20" dur="1000" fill="hold"/>
                                        <p:tgtEl>
                                          <p:spTgt spid="68"/>
                                        </p:tgtEl>
                                        <p:attrNameLst>
                                          <p:attrName>ppt_x</p:attrName>
                                        </p:attrNameLst>
                                      </p:cBhvr>
                                      <p:tavLst>
                                        <p:tav tm="0">
                                          <p:val>
                                            <p:strVal val="#ppt_x"/>
                                          </p:val>
                                        </p:tav>
                                        <p:tav tm="100000">
                                          <p:val>
                                            <p:strVal val="#ppt_x"/>
                                          </p:val>
                                        </p:tav>
                                      </p:tavLst>
                                    </p:anim>
                                    <p:anim calcmode="lin" valueType="num">
                                      <p:cBhvr>
                                        <p:cTn id="21" dur="1000" fill="hold"/>
                                        <p:tgtEl>
                                          <p:spTgt spid="6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1000"/>
                                        <p:tgtEl>
                                          <p:spTgt spid="67"/>
                                        </p:tgtEl>
                                      </p:cBhvr>
                                    </p:animEffect>
                                    <p:anim calcmode="lin" valueType="num">
                                      <p:cBhvr>
                                        <p:cTn id="30" dur="1000" fill="hold"/>
                                        <p:tgtEl>
                                          <p:spTgt spid="67"/>
                                        </p:tgtEl>
                                        <p:attrNameLst>
                                          <p:attrName>ppt_x</p:attrName>
                                        </p:attrNameLst>
                                      </p:cBhvr>
                                      <p:tavLst>
                                        <p:tav tm="0">
                                          <p:val>
                                            <p:strVal val="#ppt_x"/>
                                          </p:val>
                                        </p:tav>
                                        <p:tav tm="100000">
                                          <p:val>
                                            <p:strVal val="#ppt_x"/>
                                          </p:val>
                                        </p:tav>
                                      </p:tavLst>
                                    </p:anim>
                                    <p:anim calcmode="lin" valueType="num">
                                      <p:cBhvr>
                                        <p:cTn id="31" dur="1000" fill="hold"/>
                                        <p:tgtEl>
                                          <p:spTgt spid="6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fade">
                                      <p:cBhvr>
                                        <p:cTn id="34" dur="1000"/>
                                        <p:tgtEl>
                                          <p:spTgt spid="152"/>
                                        </p:tgtEl>
                                      </p:cBhvr>
                                    </p:animEffect>
                                    <p:anim calcmode="lin" valueType="num">
                                      <p:cBhvr>
                                        <p:cTn id="35" dur="1000" fill="hold"/>
                                        <p:tgtEl>
                                          <p:spTgt spid="152"/>
                                        </p:tgtEl>
                                        <p:attrNameLst>
                                          <p:attrName>ppt_x</p:attrName>
                                        </p:attrNameLst>
                                      </p:cBhvr>
                                      <p:tavLst>
                                        <p:tav tm="0">
                                          <p:val>
                                            <p:strVal val="#ppt_x"/>
                                          </p:val>
                                        </p:tav>
                                        <p:tav tm="100000">
                                          <p:val>
                                            <p:strVal val="#ppt_x"/>
                                          </p:val>
                                        </p:tav>
                                      </p:tavLst>
                                    </p:anim>
                                    <p:anim calcmode="lin" valueType="num">
                                      <p:cBhvr>
                                        <p:cTn id="36"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1000"/>
                                        <p:tgtEl>
                                          <p:spTgt spid="77"/>
                                        </p:tgtEl>
                                      </p:cBhvr>
                                    </p:animEffect>
                                    <p:anim calcmode="lin" valueType="num">
                                      <p:cBhvr>
                                        <p:cTn id="47" dur="1000" fill="hold"/>
                                        <p:tgtEl>
                                          <p:spTgt spid="77"/>
                                        </p:tgtEl>
                                        <p:attrNameLst>
                                          <p:attrName>ppt_x</p:attrName>
                                        </p:attrNameLst>
                                      </p:cBhvr>
                                      <p:tavLst>
                                        <p:tav tm="0">
                                          <p:val>
                                            <p:strVal val="#ppt_x"/>
                                          </p:val>
                                        </p:tav>
                                        <p:tav tm="100000">
                                          <p:val>
                                            <p:strVal val="#ppt_x"/>
                                          </p:val>
                                        </p:tav>
                                      </p:tavLst>
                                    </p:anim>
                                    <p:anim calcmode="lin" valueType="num">
                                      <p:cBhvr>
                                        <p:cTn id="48" dur="1000" fill="hold"/>
                                        <p:tgtEl>
                                          <p:spTgt spid="7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1000"/>
                                        <p:tgtEl>
                                          <p:spTgt spid="88"/>
                                        </p:tgtEl>
                                      </p:cBhvr>
                                    </p:animEffect>
                                    <p:anim calcmode="lin" valueType="num">
                                      <p:cBhvr>
                                        <p:cTn id="52" dur="1000" fill="hold"/>
                                        <p:tgtEl>
                                          <p:spTgt spid="88"/>
                                        </p:tgtEl>
                                        <p:attrNameLst>
                                          <p:attrName>ppt_x</p:attrName>
                                        </p:attrNameLst>
                                      </p:cBhvr>
                                      <p:tavLst>
                                        <p:tav tm="0">
                                          <p:val>
                                            <p:strVal val="#ppt_x"/>
                                          </p:val>
                                        </p:tav>
                                        <p:tav tm="100000">
                                          <p:val>
                                            <p:strVal val="#ppt_x"/>
                                          </p:val>
                                        </p:tav>
                                      </p:tavLst>
                                    </p:anim>
                                    <p:anim calcmode="lin" valueType="num">
                                      <p:cBhvr>
                                        <p:cTn id="53" dur="1000" fill="hold"/>
                                        <p:tgtEl>
                                          <p:spTgt spid="8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4"/>
                                        </p:tgtEl>
                                        <p:attrNameLst>
                                          <p:attrName>style.visibility</p:attrName>
                                        </p:attrNameLst>
                                      </p:cBhvr>
                                      <p:to>
                                        <p:strVal val="visible"/>
                                      </p:to>
                                    </p:set>
                                    <p:animEffect transition="in" filter="fade">
                                      <p:cBhvr>
                                        <p:cTn id="56" dur="1000"/>
                                        <p:tgtEl>
                                          <p:spTgt spid="144"/>
                                        </p:tgtEl>
                                      </p:cBhvr>
                                    </p:animEffect>
                                    <p:anim calcmode="lin" valueType="num">
                                      <p:cBhvr>
                                        <p:cTn id="57" dur="1000" fill="hold"/>
                                        <p:tgtEl>
                                          <p:spTgt spid="144"/>
                                        </p:tgtEl>
                                        <p:attrNameLst>
                                          <p:attrName>ppt_x</p:attrName>
                                        </p:attrNameLst>
                                      </p:cBhvr>
                                      <p:tavLst>
                                        <p:tav tm="0">
                                          <p:val>
                                            <p:strVal val="#ppt_x"/>
                                          </p:val>
                                        </p:tav>
                                        <p:tav tm="100000">
                                          <p:val>
                                            <p:strVal val="#ppt_x"/>
                                          </p:val>
                                        </p:tav>
                                      </p:tavLst>
                                    </p:anim>
                                    <p:anim calcmode="lin" valueType="num">
                                      <p:cBhvr>
                                        <p:cTn id="58" dur="1000" fill="hold"/>
                                        <p:tgtEl>
                                          <p:spTgt spid="14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5"/>
                                        </p:tgtEl>
                                        <p:attrNameLst>
                                          <p:attrName>style.visibility</p:attrName>
                                        </p:attrNameLst>
                                      </p:cBhvr>
                                      <p:to>
                                        <p:strVal val="visible"/>
                                      </p:to>
                                    </p:set>
                                    <p:animEffect transition="in" filter="fade">
                                      <p:cBhvr>
                                        <p:cTn id="61" dur="1000"/>
                                        <p:tgtEl>
                                          <p:spTgt spid="155"/>
                                        </p:tgtEl>
                                      </p:cBhvr>
                                    </p:animEffect>
                                    <p:anim calcmode="lin" valueType="num">
                                      <p:cBhvr>
                                        <p:cTn id="62" dur="1000" fill="hold"/>
                                        <p:tgtEl>
                                          <p:spTgt spid="155"/>
                                        </p:tgtEl>
                                        <p:attrNameLst>
                                          <p:attrName>ppt_x</p:attrName>
                                        </p:attrNameLst>
                                      </p:cBhvr>
                                      <p:tavLst>
                                        <p:tav tm="0">
                                          <p:val>
                                            <p:strVal val="#ppt_x"/>
                                          </p:val>
                                        </p:tav>
                                        <p:tav tm="100000">
                                          <p:val>
                                            <p:strVal val="#ppt_x"/>
                                          </p:val>
                                        </p:tav>
                                      </p:tavLst>
                                    </p:anim>
                                    <p:anim calcmode="lin" valueType="num">
                                      <p:cBhvr>
                                        <p:cTn id="63" dur="1000" fill="hold"/>
                                        <p:tgtEl>
                                          <p:spTgt spid="15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47"/>
                                        </p:tgtEl>
                                        <p:attrNameLst>
                                          <p:attrName>style.visibility</p:attrName>
                                        </p:attrNameLst>
                                      </p:cBhvr>
                                      <p:to>
                                        <p:strVal val="visible"/>
                                      </p:to>
                                    </p:set>
                                    <p:animEffect transition="in" filter="fade">
                                      <p:cBhvr>
                                        <p:cTn id="66" dur="1000"/>
                                        <p:tgtEl>
                                          <p:spTgt spid="147"/>
                                        </p:tgtEl>
                                      </p:cBhvr>
                                    </p:animEffect>
                                    <p:anim calcmode="lin" valueType="num">
                                      <p:cBhvr>
                                        <p:cTn id="67" dur="1000" fill="hold"/>
                                        <p:tgtEl>
                                          <p:spTgt spid="147"/>
                                        </p:tgtEl>
                                        <p:attrNameLst>
                                          <p:attrName>ppt_x</p:attrName>
                                        </p:attrNameLst>
                                      </p:cBhvr>
                                      <p:tavLst>
                                        <p:tav tm="0">
                                          <p:val>
                                            <p:strVal val="#ppt_x"/>
                                          </p:val>
                                        </p:tav>
                                        <p:tav tm="100000">
                                          <p:val>
                                            <p:strVal val="#ppt_x"/>
                                          </p:val>
                                        </p:tav>
                                      </p:tavLst>
                                    </p:anim>
                                    <p:anim calcmode="lin" valueType="num">
                                      <p:cBhvr>
                                        <p:cTn id="68"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1000"/>
                                        <p:tgtEl>
                                          <p:spTgt spid="70"/>
                                        </p:tgtEl>
                                      </p:cBhvr>
                                    </p:animEffect>
                                    <p:anim calcmode="lin" valueType="num">
                                      <p:cBhvr>
                                        <p:cTn id="79" dur="1000" fill="hold"/>
                                        <p:tgtEl>
                                          <p:spTgt spid="70"/>
                                        </p:tgtEl>
                                        <p:attrNameLst>
                                          <p:attrName>ppt_x</p:attrName>
                                        </p:attrNameLst>
                                      </p:cBhvr>
                                      <p:tavLst>
                                        <p:tav tm="0">
                                          <p:val>
                                            <p:strVal val="#ppt_x"/>
                                          </p:val>
                                        </p:tav>
                                        <p:tav tm="100000">
                                          <p:val>
                                            <p:strVal val="#ppt_x"/>
                                          </p:val>
                                        </p:tav>
                                      </p:tavLst>
                                    </p:anim>
                                    <p:anim calcmode="lin" valueType="num">
                                      <p:cBhvr>
                                        <p:cTn id="80" dur="1000" fill="hold"/>
                                        <p:tgtEl>
                                          <p:spTgt spid="7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48"/>
                                        </p:tgtEl>
                                        <p:attrNameLst>
                                          <p:attrName>style.visibility</p:attrName>
                                        </p:attrNameLst>
                                      </p:cBhvr>
                                      <p:to>
                                        <p:strVal val="visible"/>
                                      </p:to>
                                    </p:set>
                                    <p:animEffect transition="in" filter="fade">
                                      <p:cBhvr>
                                        <p:cTn id="83" dur="1000"/>
                                        <p:tgtEl>
                                          <p:spTgt spid="148"/>
                                        </p:tgtEl>
                                      </p:cBhvr>
                                    </p:animEffect>
                                    <p:anim calcmode="lin" valueType="num">
                                      <p:cBhvr>
                                        <p:cTn id="84" dur="1000" fill="hold"/>
                                        <p:tgtEl>
                                          <p:spTgt spid="148"/>
                                        </p:tgtEl>
                                        <p:attrNameLst>
                                          <p:attrName>ppt_x</p:attrName>
                                        </p:attrNameLst>
                                      </p:cBhvr>
                                      <p:tavLst>
                                        <p:tav tm="0">
                                          <p:val>
                                            <p:strVal val="#ppt_x"/>
                                          </p:val>
                                        </p:tav>
                                        <p:tav tm="100000">
                                          <p:val>
                                            <p:strVal val="#ppt_x"/>
                                          </p:val>
                                        </p:tav>
                                      </p:tavLst>
                                    </p:anim>
                                    <p:anim calcmode="lin" valueType="num">
                                      <p:cBhvr>
                                        <p:cTn id="85"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49"/>
                                        </p:tgtEl>
                                        <p:attrNameLst>
                                          <p:attrName>style.visibility</p:attrName>
                                        </p:attrNameLst>
                                      </p:cBhvr>
                                      <p:to>
                                        <p:strVal val="visible"/>
                                      </p:to>
                                    </p:set>
                                    <p:animEffect transition="in" filter="fade">
                                      <p:cBhvr>
                                        <p:cTn id="90" dur="1000"/>
                                        <p:tgtEl>
                                          <p:spTgt spid="149"/>
                                        </p:tgtEl>
                                      </p:cBhvr>
                                    </p:animEffect>
                                    <p:anim calcmode="lin" valueType="num">
                                      <p:cBhvr>
                                        <p:cTn id="91" dur="1000" fill="hold"/>
                                        <p:tgtEl>
                                          <p:spTgt spid="149"/>
                                        </p:tgtEl>
                                        <p:attrNameLst>
                                          <p:attrName>ppt_x</p:attrName>
                                        </p:attrNameLst>
                                      </p:cBhvr>
                                      <p:tavLst>
                                        <p:tav tm="0">
                                          <p:val>
                                            <p:strVal val="#ppt_x"/>
                                          </p:val>
                                        </p:tav>
                                        <p:tav tm="100000">
                                          <p:val>
                                            <p:strVal val="#ppt_x"/>
                                          </p:val>
                                        </p:tav>
                                      </p:tavLst>
                                    </p:anim>
                                    <p:anim calcmode="lin" valueType="num">
                                      <p:cBhvr>
                                        <p:cTn id="92" dur="1000" fill="hold"/>
                                        <p:tgtEl>
                                          <p:spTgt spid="14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fade">
                                      <p:cBhvr>
                                        <p:cTn id="95" dur="1000"/>
                                        <p:tgtEl>
                                          <p:spTgt spid="143"/>
                                        </p:tgtEl>
                                      </p:cBhvr>
                                    </p:animEffect>
                                    <p:anim calcmode="lin" valueType="num">
                                      <p:cBhvr>
                                        <p:cTn id="96" dur="1000" fill="hold"/>
                                        <p:tgtEl>
                                          <p:spTgt spid="143"/>
                                        </p:tgtEl>
                                        <p:attrNameLst>
                                          <p:attrName>ppt_x</p:attrName>
                                        </p:attrNameLst>
                                      </p:cBhvr>
                                      <p:tavLst>
                                        <p:tav tm="0">
                                          <p:val>
                                            <p:strVal val="#ppt_x"/>
                                          </p:val>
                                        </p:tav>
                                        <p:tav tm="100000">
                                          <p:val>
                                            <p:strVal val="#ppt_x"/>
                                          </p:val>
                                        </p:tav>
                                      </p:tavLst>
                                    </p:anim>
                                    <p:anim calcmode="lin" valueType="num">
                                      <p:cBhvr>
                                        <p:cTn id="97" dur="1000" fill="hold"/>
                                        <p:tgtEl>
                                          <p:spTgt spid="143"/>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98"/>
                                        </p:tgtEl>
                                        <p:attrNameLst>
                                          <p:attrName>style.visibility</p:attrName>
                                        </p:attrNameLst>
                                      </p:cBhvr>
                                      <p:to>
                                        <p:strVal val="visible"/>
                                      </p:to>
                                    </p:set>
                                    <p:animEffect transition="in" filter="fade">
                                      <p:cBhvr>
                                        <p:cTn id="100" dur="1000"/>
                                        <p:tgtEl>
                                          <p:spTgt spid="98"/>
                                        </p:tgtEl>
                                      </p:cBhvr>
                                    </p:animEffect>
                                    <p:anim calcmode="lin" valueType="num">
                                      <p:cBhvr>
                                        <p:cTn id="101" dur="1000" fill="hold"/>
                                        <p:tgtEl>
                                          <p:spTgt spid="98"/>
                                        </p:tgtEl>
                                        <p:attrNameLst>
                                          <p:attrName>ppt_x</p:attrName>
                                        </p:attrNameLst>
                                      </p:cBhvr>
                                      <p:tavLst>
                                        <p:tav tm="0">
                                          <p:val>
                                            <p:strVal val="#ppt_x"/>
                                          </p:val>
                                        </p:tav>
                                        <p:tav tm="100000">
                                          <p:val>
                                            <p:strVal val="#ppt_x"/>
                                          </p:val>
                                        </p:tav>
                                      </p:tavLst>
                                    </p:anim>
                                    <p:anim calcmode="lin" valueType="num">
                                      <p:cBhvr>
                                        <p:cTn id="102"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1000"/>
                                        <p:tgtEl>
                                          <p:spTgt spid="111"/>
                                        </p:tgtEl>
                                      </p:cBhvr>
                                    </p:animEffect>
                                    <p:anim calcmode="lin" valueType="num">
                                      <p:cBhvr>
                                        <p:cTn id="108" dur="1000" fill="hold"/>
                                        <p:tgtEl>
                                          <p:spTgt spid="111"/>
                                        </p:tgtEl>
                                        <p:attrNameLst>
                                          <p:attrName>ppt_x</p:attrName>
                                        </p:attrNameLst>
                                      </p:cBhvr>
                                      <p:tavLst>
                                        <p:tav tm="0">
                                          <p:val>
                                            <p:strVal val="#ppt_x"/>
                                          </p:val>
                                        </p:tav>
                                        <p:tav tm="100000">
                                          <p:val>
                                            <p:strVal val="#ppt_x"/>
                                          </p:val>
                                        </p:tav>
                                      </p:tavLst>
                                    </p:anim>
                                    <p:anim calcmode="lin" valueType="num">
                                      <p:cBhvr>
                                        <p:cTn id="109" dur="1000" fill="hold"/>
                                        <p:tgtEl>
                                          <p:spTgt spid="11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13"/>
                                        </p:tgtEl>
                                        <p:attrNameLst>
                                          <p:attrName>style.visibility</p:attrName>
                                        </p:attrNameLst>
                                      </p:cBhvr>
                                      <p:to>
                                        <p:strVal val="visible"/>
                                      </p:to>
                                    </p:set>
                                    <p:animEffect transition="in" filter="fade">
                                      <p:cBhvr>
                                        <p:cTn id="112" dur="1000"/>
                                        <p:tgtEl>
                                          <p:spTgt spid="113"/>
                                        </p:tgtEl>
                                      </p:cBhvr>
                                    </p:animEffect>
                                    <p:anim calcmode="lin" valueType="num">
                                      <p:cBhvr>
                                        <p:cTn id="113" dur="1000" fill="hold"/>
                                        <p:tgtEl>
                                          <p:spTgt spid="113"/>
                                        </p:tgtEl>
                                        <p:attrNameLst>
                                          <p:attrName>ppt_x</p:attrName>
                                        </p:attrNameLst>
                                      </p:cBhvr>
                                      <p:tavLst>
                                        <p:tav tm="0">
                                          <p:val>
                                            <p:strVal val="#ppt_x"/>
                                          </p:val>
                                        </p:tav>
                                        <p:tav tm="100000">
                                          <p:val>
                                            <p:strVal val="#ppt_x"/>
                                          </p:val>
                                        </p:tav>
                                      </p:tavLst>
                                    </p:anim>
                                    <p:anim calcmode="lin" valueType="num">
                                      <p:cBhvr>
                                        <p:cTn id="11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fade">
                                      <p:cBhvr>
                                        <p:cTn id="119" dur="1000"/>
                                        <p:tgtEl>
                                          <p:spTgt spid="133"/>
                                        </p:tgtEl>
                                      </p:cBhvr>
                                    </p:animEffect>
                                    <p:anim calcmode="lin" valueType="num">
                                      <p:cBhvr>
                                        <p:cTn id="120" dur="1000" fill="hold"/>
                                        <p:tgtEl>
                                          <p:spTgt spid="133"/>
                                        </p:tgtEl>
                                        <p:attrNameLst>
                                          <p:attrName>ppt_x</p:attrName>
                                        </p:attrNameLst>
                                      </p:cBhvr>
                                      <p:tavLst>
                                        <p:tav tm="0">
                                          <p:val>
                                            <p:strVal val="#ppt_x"/>
                                          </p:val>
                                        </p:tav>
                                        <p:tav tm="100000">
                                          <p:val>
                                            <p:strVal val="#ppt_x"/>
                                          </p:val>
                                        </p:tav>
                                      </p:tavLst>
                                    </p:anim>
                                    <p:anim calcmode="lin" valueType="num">
                                      <p:cBhvr>
                                        <p:cTn id="121" dur="1000" fill="hold"/>
                                        <p:tgtEl>
                                          <p:spTgt spid="133"/>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34"/>
                                        </p:tgtEl>
                                        <p:attrNameLst>
                                          <p:attrName>style.visibility</p:attrName>
                                        </p:attrNameLst>
                                      </p:cBhvr>
                                      <p:to>
                                        <p:strVal val="visible"/>
                                      </p:to>
                                    </p:set>
                                    <p:animEffect transition="in" filter="fade">
                                      <p:cBhvr>
                                        <p:cTn id="124" dur="1000"/>
                                        <p:tgtEl>
                                          <p:spTgt spid="134"/>
                                        </p:tgtEl>
                                      </p:cBhvr>
                                    </p:animEffect>
                                    <p:anim calcmode="lin" valueType="num">
                                      <p:cBhvr>
                                        <p:cTn id="125" dur="1000" fill="hold"/>
                                        <p:tgtEl>
                                          <p:spTgt spid="134"/>
                                        </p:tgtEl>
                                        <p:attrNameLst>
                                          <p:attrName>ppt_x</p:attrName>
                                        </p:attrNameLst>
                                      </p:cBhvr>
                                      <p:tavLst>
                                        <p:tav tm="0">
                                          <p:val>
                                            <p:strVal val="#ppt_x"/>
                                          </p:val>
                                        </p:tav>
                                        <p:tav tm="100000">
                                          <p:val>
                                            <p:strVal val="#ppt_x"/>
                                          </p:val>
                                        </p:tav>
                                      </p:tavLst>
                                    </p:anim>
                                    <p:anim calcmode="lin" valueType="num">
                                      <p:cBhvr>
                                        <p:cTn id="126" dur="1000" fill="hold"/>
                                        <p:tgtEl>
                                          <p:spTgt spid="134"/>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fade">
                                      <p:cBhvr>
                                        <p:cTn id="129" dur="1000"/>
                                        <p:tgtEl>
                                          <p:spTgt spid="110"/>
                                        </p:tgtEl>
                                      </p:cBhvr>
                                    </p:animEffect>
                                    <p:anim calcmode="lin" valueType="num">
                                      <p:cBhvr>
                                        <p:cTn id="130" dur="1000" fill="hold"/>
                                        <p:tgtEl>
                                          <p:spTgt spid="110"/>
                                        </p:tgtEl>
                                        <p:attrNameLst>
                                          <p:attrName>ppt_x</p:attrName>
                                        </p:attrNameLst>
                                      </p:cBhvr>
                                      <p:tavLst>
                                        <p:tav tm="0">
                                          <p:val>
                                            <p:strVal val="#ppt_x"/>
                                          </p:val>
                                        </p:tav>
                                        <p:tav tm="100000">
                                          <p:val>
                                            <p:strVal val="#ppt_x"/>
                                          </p:val>
                                        </p:tav>
                                      </p:tavLst>
                                    </p:anim>
                                    <p:anim calcmode="lin" valueType="num">
                                      <p:cBhvr>
                                        <p:cTn id="131"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5"/>
                                        </p:tgtEl>
                                        <p:attrNameLst>
                                          <p:attrName>style.visibility</p:attrName>
                                        </p:attrNameLst>
                                      </p:cBhvr>
                                      <p:to>
                                        <p:strVal val="visible"/>
                                      </p:to>
                                    </p:set>
                                    <p:animEffect transition="in" filter="fade">
                                      <p:cBhvr>
                                        <p:cTn id="136" dur="1000"/>
                                        <p:tgtEl>
                                          <p:spTgt spid="5"/>
                                        </p:tgtEl>
                                      </p:cBhvr>
                                    </p:animEffect>
                                    <p:anim calcmode="lin" valueType="num">
                                      <p:cBhvr>
                                        <p:cTn id="137" dur="1000" fill="hold"/>
                                        <p:tgtEl>
                                          <p:spTgt spid="5"/>
                                        </p:tgtEl>
                                        <p:attrNameLst>
                                          <p:attrName>ppt_x</p:attrName>
                                        </p:attrNameLst>
                                      </p:cBhvr>
                                      <p:tavLst>
                                        <p:tav tm="0">
                                          <p:val>
                                            <p:strVal val="#ppt_x"/>
                                          </p:val>
                                        </p:tav>
                                        <p:tav tm="100000">
                                          <p:val>
                                            <p:strVal val="#ppt_x"/>
                                          </p:val>
                                        </p:tav>
                                      </p:tavLst>
                                    </p:anim>
                                    <p:anim calcmode="lin" valueType="num">
                                      <p:cBhvr>
                                        <p:cTn id="1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119"/>
                                        </p:tgtEl>
                                        <p:attrNameLst>
                                          <p:attrName>style.visibility</p:attrName>
                                        </p:attrNameLst>
                                      </p:cBhvr>
                                      <p:to>
                                        <p:strVal val="visible"/>
                                      </p:to>
                                    </p:set>
                                    <p:animEffect transition="in" filter="fade">
                                      <p:cBhvr>
                                        <p:cTn id="148" dur="1000"/>
                                        <p:tgtEl>
                                          <p:spTgt spid="119"/>
                                        </p:tgtEl>
                                      </p:cBhvr>
                                    </p:animEffect>
                                    <p:anim calcmode="lin" valueType="num">
                                      <p:cBhvr>
                                        <p:cTn id="149" dur="1000" fill="hold"/>
                                        <p:tgtEl>
                                          <p:spTgt spid="119"/>
                                        </p:tgtEl>
                                        <p:attrNameLst>
                                          <p:attrName>ppt_x</p:attrName>
                                        </p:attrNameLst>
                                      </p:cBhvr>
                                      <p:tavLst>
                                        <p:tav tm="0">
                                          <p:val>
                                            <p:strVal val="#ppt_x"/>
                                          </p:val>
                                        </p:tav>
                                        <p:tav tm="100000">
                                          <p:val>
                                            <p:strVal val="#ppt_x"/>
                                          </p:val>
                                        </p:tav>
                                      </p:tavLst>
                                    </p:anim>
                                    <p:anim calcmode="lin" valueType="num">
                                      <p:cBhvr>
                                        <p:cTn id="150"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137"/>
                                        </p:tgtEl>
                                        <p:attrNameLst>
                                          <p:attrName>style.visibility</p:attrName>
                                        </p:attrNameLst>
                                      </p:cBhvr>
                                      <p:to>
                                        <p:strVal val="visible"/>
                                      </p:to>
                                    </p:set>
                                    <p:animEffect transition="in" filter="fade">
                                      <p:cBhvr>
                                        <p:cTn id="155" dur="1000"/>
                                        <p:tgtEl>
                                          <p:spTgt spid="137"/>
                                        </p:tgtEl>
                                      </p:cBhvr>
                                    </p:animEffect>
                                    <p:anim calcmode="lin" valueType="num">
                                      <p:cBhvr>
                                        <p:cTn id="156" dur="1000" fill="hold"/>
                                        <p:tgtEl>
                                          <p:spTgt spid="137"/>
                                        </p:tgtEl>
                                        <p:attrNameLst>
                                          <p:attrName>ppt_x</p:attrName>
                                        </p:attrNameLst>
                                      </p:cBhvr>
                                      <p:tavLst>
                                        <p:tav tm="0">
                                          <p:val>
                                            <p:strVal val="#ppt_x"/>
                                          </p:val>
                                        </p:tav>
                                        <p:tav tm="100000">
                                          <p:val>
                                            <p:strVal val="#ppt_x"/>
                                          </p:val>
                                        </p:tav>
                                      </p:tavLst>
                                    </p:anim>
                                    <p:anim calcmode="lin" valueType="num">
                                      <p:cBhvr>
                                        <p:cTn id="157" dur="1000" fill="hold"/>
                                        <p:tgtEl>
                                          <p:spTgt spid="137"/>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fade">
                                      <p:cBhvr>
                                        <p:cTn id="160" dur="1000"/>
                                        <p:tgtEl>
                                          <p:spTgt spid="16"/>
                                        </p:tgtEl>
                                      </p:cBhvr>
                                    </p:animEffect>
                                    <p:anim calcmode="lin" valueType="num">
                                      <p:cBhvr>
                                        <p:cTn id="161" dur="1000" fill="hold"/>
                                        <p:tgtEl>
                                          <p:spTgt spid="16"/>
                                        </p:tgtEl>
                                        <p:attrNameLst>
                                          <p:attrName>ppt_x</p:attrName>
                                        </p:attrNameLst>
                                      </p:cBhvr>
                                      <p:tavLst>
                                        <p:tav tm="0">
                                          <p:val>
                                            <p:strVal val="#ppt_x"/>
                                          </p:val>
                                        </p:tav>
                                        <p:tav tm="100000">
                                          <p:val>
                                            <p:strVal val="#ppt_x"/>
                                          </p:val>
                                        </p:tav>
                                      </p:tavLst>
                                    </p:anim>
                                    <p:anim calcmode="lin" valueType="num">
                                      <p:cBhvr>
                                        <p:cTn id="162" dur="1000" fill="hold"/>
                                        <p:tgtEl>
                                          <p:spTgt spid="16"/>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7"/>
                                        </p:tgtEl>
                                        <p:attrNameLst>
                                          <p:attrName>style.visibility</p:attrName>
                                        </p:attrNameLst>
                                      </p:cBhvr>
                                      <p:to>
                                        <p:strVal val="visible"/>
                                      </p:to>
                                    </p:set>
                                    <p:animEffect transition="in" filter="fade">
                                      <p:cBhvr>
                                        <p:cTn id="165" dur="1000"/>
                                        <p:tgtEl>
                                          <p:spTgt spid="17"/>
                                        </p:tgtEl>
                                      </p:cBhvr>
                                    </p:animEffect>
                                    <p:anim calcmode="lin" valueType="num">
                                      <p:cBhvr>
                                        <p:cTn id="166" dur="1000" fill="hold"/>
                                        <p:tgtEl>
                                          <p:spTgt spid="17"/>
                                        </p:tgtEl>
                                        <p:attrNameLst>
                                          <p:attrName>ppt_x</p:attrName>
                                        </p:attrNameLst>
                                      </p:cBhvr>
                                      <p:tavLst>
                                        <p:tav tm="0">
                                          <p:val>
                                            <p:strVal val="#ppt_x"/>
                                          </p:val>
                                        </p:tav>
                                        <p:tav tm="100000">
                                          <p:val>
                                            <p:strVal val="#ppt_x"/>
                                          </p:val>
                                        </p:tav>
                                      </p:tavLst>
                                    </p:anim>
                                    <p:anim calcmode="lin" valueType="num">
                                      <p:cBhvr>
                                        <p:cTn id="167" dur="1000" fill="hold"/>
                                        <p:tgtEl>
                                          <p:spTgt spid="17"/>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0"/>
                                  </p:stCondLst>
                                  <p:childTnLst>
                                    <p:set>
                                      <p:cBhvr>
                                        <p:cTn id="169" dur="1" fill="hold">
                                          <p:stCondLst>
                                            <p:cond delay="0"/>
                                          </p:stCondLst>
                                        </p:cTn>
                                        <p:tgtEl>
                                          <p:spTgt spid="79"/>
                                        </p:tgtEl>
                                        <p:attrNameLst>
                                          <p:attrName>style.visibility</p:attrName>
                                        </p:attrNameLst>
                                      </p:cBhvr>
                                      <p:to>
                                        <p:strVal val="visible"/>
                                      </p:to>
                                    </p:set>
                                    <p:animEffect transition="in" filter="fade">
                                      <p:cBhvr>
                                        <p:cTn id="170" dur="1000"/>
                                        <p:tgtEl>
                                          <p:spTgt spid="79"/>
                                        </p:tgtEl>
                                      </p:cBhvr>
                                    </p:animEffect>
                                    <p:anim calcmode="lin" valueType="num">
                                      <p:cBhvr>
                                        <p:cTn id="171" dur="1000" fill="hold"/>
                                        <p:tgtEl>
                                          <p:spTgt spid="79"/>
                                        </p:tgtEl>
                                        <p:attrNameLst>
                                          <p:attrName>ppt_x</p:attrName>
                                        </p:attrNameLst>
                                      </p:cBhvr>
                                      <p:tavLst>
                                        <p:tav tm="0">
                                          <p:val>
                                            <p:strVal val="#ppt_x"/>
                                          </p:val>
                                        </p:tav>
                                        <p:tav tm="100000">
                                          <p:val>
                                            <p:strVal val="#ppt_x"/>
                                          </p:val>
                                        </p:tav>
                                      </p:tavLst>
                                    </p:anim>
                                    <p:anim calcmode="lin" valueType="num">
                                      <p:cBhvr>
                                        <p:cTn id="172" dur="1000" fill="hold"/>
                                        <p:tgtEl>
                                          <p:spTgt spid="79"/>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8"/>
                                        </p:tgtEl>
                                        <p:attrNameLst>
                                          <p:attrName>style.visibility</p:attrName>
                                        </p:attrNameLst>
                                      </p:cBhvr>
                                      <p:to>
                                        <p:strVal val="visible"/>
                                      </p:to>
                                    </p:set>
                                    <p:animEffect transition="in" filter="fade">
                                      <p:cBhvr>
                                        <p:cTn id="175" dur="1000"/>
                                        <p:tgtEl>
                                          <p:spTgt spid="18"/>
                                        </p:tgtEl>
                                      </p:cBhvr>
                                    </p:animEffect>
                                    <p:anim calcmode="lin" valueType="num">
                                      <p:cBhvr>
                                        <p:cTn id="176" dur="1000" fill="hold"/>
                                        <p:tgtEl>
                                          <p:spTgt spid="18"/>
                                        </p:tgtEl>
                                        <p:attrNameLst>
                                          <p:attrName>ppt_x</p:attrName>
                                        </p:attrNameLst>
                                      </p:cBhvr>
                                      <p:tavLst>
                                        <p:tav tm="0">
                                          <p:val>
                                            <p:strVal val="#ppt_x"/>
                                          </p:val>
                                        </p:tav>
                                        <p:tav tm="100000">
                                          <p:val>
                                            <p:strVal val="#ppt_x"/>
                                          </p:val>
                                        </p:tav>
                                      </p:tavLst>
                                    </p:anim>
                                    <p:anim calcmode="lin" valueType="num">
                                      <p:cBhvr>
                                        <p:cTn id="177" dur="1000" fill="hold"/>
                                        <p:tgtEl>
                                          <p:spTgt spid="18"/>
                                        </p:tgtEl>
                                        <p:attrNameLst>
                                          <p:attrName>ppt_y</p:attrName>
                                        </p:attrNameLst>
                                      </p:cBhvr>
                                      <p:tavLst>
                                        <p:tav tm="0">
                                          <p:val>
                                            <p:strVal val="#ppt_y+.1"/>
                                          </p:val>
                                        </p:tav>
                                        <p:tav tm="100000">
                                          <p:val>
                                            <p:strVal val="#ppt_y"/>
                                          </p:val>
                                        </p:tav>
                                      </p:tavLst>
                                    </p:anim>
                                  </p:childTnLst>
                                </p:cTn>
                              </p:par>
                              <p:par>
                                <p:cTn id="178" presetID="42" presetClass="entr" presetSubtype="0" fill="hold" nodeType="withEffect">
                                  <p:stCondLst>
                                    <p:cond delay="0"/>
                                  </p:stCondLst>
                                  <p:childTnLst>
                                    <p:set>
                                      <p:cBhvr>
                                        <p:cTn id="179" dur="1" fill="hold">
                                          <p:stCondLst>
                                            <p:cond delay="0"/>
                                          </p:stCondLst>
                                        </p:cTn>
                                        <p:tgtEl>
                                          <p:spTgt spid="139"/>
                                        </p:tgtEl>
                                        <p:attrNameLst>
                                          <p:attrName>style.visibility</p:attrName>
                                        </p:attrNameLst>
                                      </p:cBhvr>
                                      <p:to>
                                        <p:strVal val="visible"/>
                                      </p:to>
                                    </p:set>
                                    <p:animEffect transition="in" filter="fade">
                                      <p:cBhvr>
                                        <p:cTn id="180" dur="1000"/>
                                        <p:tgtEl>
                                          <p:spTgt spid="139"/>
                                        </p:tgtEl>
                                      </p:cBhvr>
                                    </p:animEffect>
                                    <p:anim calcmode="lin" valueType="num">
                                      <p:cBhvr>
                                        <p:cTn id="181" dur="1000" fill="hold"/>
                                        <p:tgtEl>
                                          <p:spTgt spid="139"/>
                                        </p:tgtEl>
                                        <p:attrNameLst>
                                          <p:attrName>ppt_x</p:attrName>
                                        </p:attrNameLst>
                                      </p:cBhvr>
                                      <p:tavLst>
                                        <p:tav tm="0">
                                          <p:val>
                                            <p:strVal val="#ppt_x"/>
                                          </p:val>
                                        </p:tav>
                                        <p:tav tm="100000">
                                          <p:val>
                                            <p:strVal val="#ppt_x"/>
                                          </p:val>
                                        </p:tav>
                                      </p:tavLst>
                                    </p:anim>
                                    <p:anim calcmode="lin" valueType="num">
                                      <p:cBhvr>
                                        <p:cTn id="182" dur="1000" fill="hold"/>
                                        <p:tgtEl>
                                          <p:spTgt spid="13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19"/>
                                        </p:tgtEl>
                                        <p:attrNameLst>
                                          <p:attrName>style.visibility</p:attrName>
                                        </p:attrNameLst>
                                      </p:cBhvr>
                                      <p:to>
                                        <p:strVal val="visible"/>
                                      </p:to>
                                    </p:set>
                                    <p:animEffect transition="in" filter="fade">
                                      <p:cBhvr>
                                        <p:cTn id="185" dur="1000"/>
                                        <p:tgtEl>
                                          <p:spTgt spid="19"/>
                                        </p:tgtEl>
                                      </p:cBhvr>
                                    </p:animEffect>
                                    <p:anim calcmode="lin" valueType="num">
                                      <p:cBhvr>
                                        <p:cTn id="186" dur="1000" fill="hold"/>
                                        <p:tgtEl>
                                          <p:spTgt spid="19"/>
                                        </p:tgtEl>
                                        <p:attrNameLst>
                                          <p:attrName>ppt_x</p:attrName>
                                        </p:attrNameLst>
                                      </p:cBhvr>
                                      <p:tavLst>
                                        <p:tav tm="0">
                                          <p:val>
                                            <p:strVal val="#ppt_x"/>
                                          </p:val>
                                        </p:tav>
                                        <p:tav tm="100000">
                                          <p:val>
                                            <p:strVal val="#ppt_x"/>
                                          </p:val>
                                        </p:tav>
                                      </p:tavLst>
                                    </p:anim>
                                    <p:anim calcmode="lin" valueType="num">
                                      <p:cBhvr>
                                        <p:cTn id="187" dur="1000" fill="hold"/>
                                        <p:tgtEl>
                                          <p:spTgt spid="19"/>
                                        </p:tgtEl>
                                        <p:attrNameLst>
                                          <p:attrName>ppt_y</p:attrName>
                                        </p:attrNameLst>
                                      </p:cBhvr>
                                      <p:tavLst>
                                        <p:tav tm="0">
                                          <p:val>
                                            <p:strVal val="#ppt_y+.1"/>
                                          </p:val>
                                        </p:tav>
                                        <p:tav tm="100000">
                                          <p:val>
                                            <p:strVal val="#ppt_y"/>
                                          </p:val>
                                        </p:tav>
                                      </p:tavLst>
                                    </p:anim>
                                  </p:childTnLst>
                                </p:cTn>
                              </p:par>
                              <p:par>
                                <p:cTn id="188" presetID="42" presetClass="entr" presetSubtype="0" fill="hold" nodeType="withEffect">
                                  <p:stCondLst>
                                    <p:cond delay="0"/>
                                  </p:stCondLst>
                                  <p:childTnLst>
                                    <p:set>
                                      <p:cBhvr>
                                        <p:cTn id="189" dur="1" fill="hold">
                                          <p:stCondLst>
                                            <p:cond delay="0"/>
                                          </p:stCondLst>
                                        </p:cTn>
                                        <p:tgtEl>
                                          <p:spTgt spid="140"/>
                                        </p:tgtEl>
                                        <p:attrNameLst>
                                          <p:attrName>style.visibility</p:attrName>
                                        </p:attrNameLst>
                                      </p:cBhvr>
                                      <p:to>
                                        <p:strVal val="visible"/>
                                      </p:to>
                                    </p:set>
                                    <p:animEffect transition="in" filter="fade">
                                      <p:cBhvr>
                                        <p:cTn id="190" dur="1000"/>
                                        <p:tgtEl>
                                          <p:spTgt spid="140"/>
                                        </p:tgtEl>
                                      </p:cBhvr>
                                    </p:animEffect>
                                    <p:anim calcmode="lin" valueType="num">
                                      <p:cBhvr>
                                        <p:cTn id="191" dur="1000" fill="hold"/>
                                        <p:tgtEl>
                                          <p:spTgt spid="140"/>
                                        </p:tgtEl>
                                        <p:attrNameLst>
                                          <p:attrName>ppt_x</p:attrName>
                                        </p:attrNameLst>
                                      </p:cBhvr>
                                      <p:tavLst>
                                        <p:tav tm="0">
                                          <p:val>
                                            <p:strVal val="#ppt_x"/>
                                          </p:val>
                                        </p:tav>
                                        <p:tav tm="100000">
                                          <p:val>
                                            <p:strVal val="#ppt_x"/>
                                          </p:val>
                                        </p:tav>
                                      </p:tavLst>
                                    </p:anim>
                                    <p:anim calcmode="lin" valueType="num">
                                      <p:cBhvr>
                                        <p:cTn id="192"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42" presetClass="entr" presetSubtype="0" fill="hold" nodeType="clickEffect">
                                  <p:stCondLst>
                                    <p:cond delay="0"/>
                                  </p:stCondLst>
                                  <p:childTnLst>
                                    <p:set>
                                      <p:cBhvr>
                                        <p:cTn id="196" dur="1" fill="hold">
                                          <p:stCondLst>
                                            <p:cond delay="0"/>
                                          </p:stCondLst>
                                        </p:cTn>
                                        <p:tgtEl>
                                          <p:spTgt spid="31"/>
                                        </p:tgtEl>
                                        <p:attrNameLst>
                                          <p:attrName>style.visibility</p:attrName>
                                        </p:attrNameLst>
                                      </p:cBhvr>
                                      <p:to>
                                        <p:strVal val="visible"/>
                                      </p:to>
                                    </p:set>
                                    <p:animEffect transition="in" filter="fade">
                                      <p:cBhvr>
                                        <p:cTn id="197" dur="1000"/>
                                        <p:tgtEl>
                                          <p:spTgt spid="31"/>
                                        </p:tgtEl>
                                      </p:cBhvr>
                                    </p:animEffect>
                                    <p:anim calcmode="lin" valueType="num">
                                      <p:cBhvr>
                                        <p:cTn id="198" dur="1000" fill="hold"/>
                                        <p:tgtEl>
                                          <p:spTgt spid="31"/>
                                        </p:tgtEl>
                                        <p:attrNameLst>
                                          <p:attrName>ppt_x</p:attrName>
                                        </p:attrNameLst>
                                      </p:cBhvr>
                                      <p:tavLst>
                                        <p:tav tm="0">
                                          <p:val>
                                            <p:strVal val="#ppt_x"/>
                                          </p:val>
                                        </p:tav>
                                        <p:tav tm="100000">
                                          <p:val>
                                            <p:strVal val="#ppt_x"/>
                                          </p:val>
                                        </p:tav>
                                      </p:tavLst>
                                    </p:anim>
                                    <p:anim calcmode="lin" valueType="num">
                                      <p:cBhvr>
                                        <p:cTn id="19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nodeType="clickEffect">
                                  <p:stCondLst>
                                    <p:cond delay="0"/>
                                  </p:stCondLst>
                                  <p:childTnLst>
                                    <p:set>
                                      <p:cBhvr>
                                        <p:cTn id="203" dur="1" fill="hold">
                                          <p:stCondLst>
                                            <p:cond delay="0"/>
                                          </p:stCondLst>
                                        </p:cTn>
                                        <p:tgtEl>
                                          <p:spTgt spid="141"/>
                                        </p:tgtEl>
                                        <p:attrNameLst>
                                          <p:attrName>style.visibility</p:attrName>
                                        </p:attrNameLst>
                                      </p:cBhvr>
                                      <p:to>
                                        <p:strVal val="visible"/>
                                      </p:to>
                                    </p:set>
                                    <p:animEffect transition="in" filter="fade">
                                      <p:cBhvr>
                                        <p:cTn id="204" dur="1000"/>
                                        <p:tgtEl>
                                          <p:spTgt spid="141"/>
                                        </p:tgtEl>
                                      </p:cBhvr>
                                    </p:animEffect>
                                    <p:anim calcmode="lin" valueType="num">
                                      <p:cBhvr>
                                        <p:cTn id="205" dur="1000" fill="hold"/>
                                        <p:tgtEl>
                                          <p:spTgt spid="141"/>
                                        </p:tgtEl>
                                        <p:attrNameLst>
                                          <p:attrName>ppt_x</p:attrName>
                                        </p:attrNameLst>
                                      </p:cBhvr>
                                      <p:tavLst>
                                        <p:tav tm="0">
                                          <p:val>
                                            <p:strVal val="#ppt_x"/>
                                          </p:val>
                                        </p:tav>
                                        <p:tav tm="100000">
                                          <p:val>
                                            <p:strVal val="#ppt_x"/>
                                          </p:val>
                                        </p:tav>
                                      </p:tavLst>
                                    </p:anim>
                                    <p:anim calcmode="lin" valueType="num">
                                      <p:cBhvr>
                                        <p:cTn id="206" dur="1000" fill="hold"/>
                                        <p:tgtEl>
                                          <p:spTgt spid="141"/>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20"/>
                                        </p:tgtEl>
                                        <p:attrNameLst>
                                          <p:attrName>style.visibility</p:attrName>
                                        </p:attrNameLst>
                                      </p:cBhvr>
                                      <p:to>
                                        <p:strVal val="visible"/>
                                      </p:to>
                                    </p:set>
                                    <p:animEffect transition="in" filter="fade">
                                      <p:cBhvr>
                                        <p:cTn id="209" dur="1000"/>
                                        <p:tgtEl>
                                          <p:spTgt spid="20"/>
                                        </p:tgtEl>
                                      </p:cBhvr>
                                    </p:animEffect>
                                    <p:anim calcmode="lin" valueType="num">
                                      <p:cBhvr>
                                        <p:cTn id="210" dur="1000" fill="hold"/>
                                        <p:tgtEl>
                                          <p:spTgt spid="20"/>
                                        </p:tgtEl>
                                        <p:attrNameLst>
                                          <p:attrName>ppt_x</p:attrName>
                                        </p:attrNameLst>
                                      </p:cBhvr>
                                      <p:tavLst>
                                        <p:tav tm="0">
                                          <p:val>
                                            <p:strVal val="#ppt_x"/>
                                          </p:val>
                                        </p:tav>
                                        <p:tav tm="100000">
                                          <p:val>
                                            <p:strVal val="#ppt_x"/>
                                          </p:val>
                                        </p:tav>
                                      </p:tavLst>
                                    </p:anim>
                                    <p:anim calcmode="lin" valueType="num">
                                      <p:cBhvr>
                                        <p:cTn id="211" dur="1000" fill="hold"/>
                                        <p:tgtEl>
                                          <p:spTgt spid="20"/>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21"/>
                                        </p:tgtEl>
                                        <p:attrNameLst>
                                          <p:attrName>style.visibility</p:attrName>
                                        </p:attrNameLst>
                                      </p:cBhvr>
                                      <p:to>
                                        <p:strVal val="visible"/>
                                      </p:to>
                                    </p:set>
                                    <p:animEffect transition="in" filter="fade">
                                      <p:cBhvr>
                                        <p:cTn id="214" dur="1000"/>
                                        <p:tgtEl>
                                          <p:spTgt spid="21"/>
                                        </p:tgtEl>
                                      </p:cBhvr>
                                    </p:animEffect>
                                    <p:anim calcmode="lin" valueType="num">
                                      <p:cBhvr>
                                        <p:cTn id="215" dur="1000" fill="hold"/>
                                        <p:tgtEl>
                                          <p:spTgt spid="21"/>
                                        </p:tgtEl>
                                        <p:attrNameLst>
                                          <p:attrName>ppt_x</p:attrName>
                                        </p:attrNameLst>
                                      </p:cBhvr>
                                      <p:tavLst>
                                        <p:tav tm="0">
                                          <p:val>
                                            <p:strVal val="#ppt_x"/>
                                          </p:val>
                                        </p:tav>
                                        <p:tav tm="100000">
                                          <p:val>
                                            <p:strVal val="#ppt_x"/>
                                          </p:val>
                                        </p:tav>
                                      </p:tavLst>
                                    </p:anim>
                                    <p:anim calcmode="lin" valueType="num">
                                      <p:cBhvr>
                                        <p:cTn id="216" dur="1000" fill="hold"/>
                                        <p:tgtEl>
                                          <p:spTgt spid="21"/>
                                        </p:tgtEl>
                                        <p:attrNameLst>
                                          <p:attrName>ppt_y</p:attrName>
                                        </p:attrNameLst>
                                      </p:cBhvr>
                                      <p:tavLst>
                                        <p:tav tm="0">
                                          <p:val>
                                            <p:strVal val="#ppt_y+.1"/>
                                          </p:val>
                                        </p:tav>
                                        <p:tav tm="100000">
                                          <p:val>
                                            <p:strVal val="#ppt_y"/>
                                          </p:val>
                                        </p:tav>
                                      </p:tavLst>
                                    </p:anim>
                                  </p:childTnLst>
                                </p:cTn>
                              </p:par>
                              <p:par>
                                <p:cTn id="217" presetID="42" presetClass="entr" presetSubtype="0" fill="hold" nodeType="withEffect">
                                  <p:stCondLst>
                                    <p:cond delay="0"/>
                                  </p:stCondLst>
                                  <p:childTnLst>
                                    <p:set>
                                      <p:cBhvr>
                                        <p:cTn id="218" dur="1" fill="hold">
                                          <p:stCondLst>
                                            <p:cond delay="0"/>
                                          </p:stCondLst>
                                        </p:cTn>
                                        <p:tgtEl>
                                          <p:spTgt spid="142"/>
                                        </p:tgtEl>
                                        <p:attrNameLst>
                                          <p:attrName>style.visibility</p:attrName>
                                        </p:attrNameLst>
                                      </p:cBhvr>
                                      <p:to>
                                        <p:strVal val="visible"/>
                                      </p:to>
                                    </p:set>
                                    <p:animEffect transition="in" filter="fade">
                                      <p:cBhvr>
                                        <p:cTn id="219" dur="1000"/>
                                        <p:tgtEl>
                                          <p:spTgt spid="142"/>
                                        </p:tgtEl>
                                      </p:cBhvr>
                                    </p:animEffect>
                                    <p:anim calcmode="lin" valueType="num">
                                      <p:cBhvr>
                                        <p:cTn id="220" dur="1000" fill="hold"/>
                                        <p:tgtEl>
                                          <p:spTgt spid="142"/>
                                        </p:tgtEl>
                                        <p:attrNameLst>
                                          <p:attrName>ppt_x</p:attrName>
                                        </p:attrNameLst>
                                      </p:cBhvr>
                                      <p:tavLst>
                                        <p:tav tm="0">
                                          <p:val>
                                            <p:strVal val="#ppt_x"/>
                                          </p:val>
                                        </p:tav>
                                        <p:tav tm="100000">
                                          <p:val>
                                            <p:strVal val="#ppt_x"/>
                                          </p:val>
                                        </p:tav>
                                      </p:tavLst>
                                    </p:anim>
                                    <p:anim calcmode="lin" valueType="num">
                                      <p:cBhvr>
                                        <p:cTn id="221" dur="1000" fill="hold"/>
                                        <p:tgtEl>
                                          <p:spTgt spid="142"/>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109"/>
                                        </p:tgtEl>
                                        <p:attrNameLst>
                                          <p:attrName>style.visibility</p:attrName>
                                        </p:attrNameLst>
                                      </p:cBhvr>
                                      <p:to>
                                        <p:strVal val="visible"/>
                                      </p:to>
                                    </p:set>
                                    <p:animEffect transition="in" filter="fade">
                                      <p:cBhvr>
                                        <p:cTn id="224" dur="1000"/>
                                        <p:tgtEl>
                                          <p:spTgt spid="109"/>
                                        </p:tgtEl>
                                      </p:cBhvr>
                                    </p:animEffect>
                                    <p:anim calcmode="lin" valueType="num">
                                      <p:cBhvr>
                                        <p:cTn id="225" dur="1000" fill="hold"/>
                                        <p:tgtEl>
                                          <p:spTgt spid="109"/>
                                        </p:tgtEl>
                                        <p:attrNameLst>
                                          <p:attrName>ppt_x</p:attrName>
                                        </p:attrNameLst>
                                      </p:cBhvr>
                                      <p:tavLst>
                                        <p:tav tm="0">
                                          <p:val>
                                            <p:strVal val="#ppt_x"/>
                                          </p:val>
                                        </p:tav>
                                        <p:tav tm="100000">
                                          <p:val>
                                            <p:strVal val="#ppt_x"/>
                                          </p:val>
                                        </p:tav>
                                      </p:tavLst>
                                    </p:anim>
                                    <p:anim calcmode="lin" valueType="num">
                                      <p:cBhvr>
                                        <p:cTn id="226"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nodeType="click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fade">
                                      <p:cBhvr>
                                        <p:cTn id="231" dur="1000"/>
                                        <p:tgtEl>
                                          <p:spTgt spid="64"/>
                                        </p:tgtEl>
                                      </p:cBhvr>
                                    </p:animEffect>
                                    <p:anim calcmode="lin" valueType="num">
                                      <p:cBhvr>
                                        <p:cTn id="232" dur="1000" fill="hold"/>
                                        <p:tgtEl>
                                          <p:spTgt spid="64"/>
                                        </p:tgtEl>
                                        <p:attrNameLst>
                                          <p:attrName>ppt_x</p:attrName>
                                        </p:attrNameLst>
                                      </p:cBhvr>
                                      <p:tavLst>
                                        <p:tav tm="0">
                                          <p:val>
                                            <p:strVal val="#ppt_x"/>
                                          </p:val>
                                        </p:tav>
                                        <p:tav tm="100000">
                                          <p:val>
                                            <p:strVal val="#ppt_x"/>
                                          </p:val>
                                        </p:tav>
                                      </p:tavLst>
                                    </p:anim>
                                    <p:anim calcmode="lin" valueType="num">
                                      <p:cBhvr>
                                        <p:cTn id="233" dur="1000" fill="hold"/>
                                        <p:tgtEl>
                                          <p:spTgt spid="64"/>
                                        </p:tgtEl>
                                        <p:attrNameLst>
                                          <p:attrName>ppt_y</p:attrName>
                                        </p:attrNameLst>
                                      </p:cBhvr>
                                      <p:tavLst>
                                        <p:tav tm="0">
                                          <p:val>
                                            <p:strVal val="#ppt_y+.1"/>
                                          </p:val>
                                        </p:tav>
                                        <p:tav tm="100000">
                                          <p:val>
                                            <p:strVal val="#ppt_y"/>
                                          </p:val>
                                        </p:tav>
                                      </p:tavLst>
                                    </p:anim>
                                  </p:childTnLst>
                                </p:cTn>
                              </p:par>
                              <p:par>
                                <p:cTn id="234" presetID="42" presetClass="entr" presetSubtype="0" fill="hold" nodeType="withEffect">
                                  <p:stCondLst>
                                    <p:cond delay="0"/>
                                  </p:stCondLst>
                                  <p:childTnLst>
                                    <p:set>
                                      <p:cBhvr>
                                        <p:cTn id="235" dur="1" fill="hold">
                                          <p:stCondLst>
                                            <p:cond delay="0"/>
                                          </p:stCondLst>
                                        </p:cTn>
                                        <p:tgtEl>
                                          <p:spTgt spid="121"/>
                                        </p:tgtEl>
                                        <p:attrNameLst>
                                          <p:attrName>style.visibility</p:attrName>
                                        </p:attrNameLst>
                                      </p:cBhvr>
                                      <p:to>
                                        <p:strVal val="visible"/>
                                      </p:to>
                                    </p:set>
                                    <p:animEffect transition="in" filter="fade">
                                      <p:cBhvr>
                                        <p:cTn id="236" dur="1000"/>
                                        <p:tgtEl>
                                          <p:spTgt spid="121"/>
                                        </p:tgtEl>
                                      </p:cBhvr>
                                    </p:animEffect>
                                    <p:anim calcmode="lin" valueType="num">
                                      <p:cBhvr>
                                        <p:cTn id="237" dur="1000" fill="hold"/>
                                        <p:tgtEl>
                                          <p:spTgt spid="121"/>
                                        </p:tgtEl>
                                        <p:attrNameLst>
                                          <p:attrName>ppt_x</p:attrName>
                                        </p:attrNameLst>
                                      </p:cBhvr>
                                      <p:tavLst>
                                        <p:tav tm="0">
                                          <p:val>
                                            <p:strVal val="#ppt_x"/>
                                          </p:val>
                                        </p:tav>
                                        <p:tav tm="100000">
                                          <p:val>
                                            <p:strVal val="#ppt_x"/>
                                          </p:val>
                                        </p:tav>
                                      </p:tavLst>
                                    </p:anim>
                                    <p:anim calcmode="lin" valueType="num">
                                      <p:cBhvr>
                                        <p:cTn id="238" dur="1000" fill="hold"/>
                                        <p:tgtEl>
                                          <p:spTgt spid="121"/>
                                        </p:tgtEl>
                                        <p:attrNameLst>
                                          <p:attrName>ppt_y</p:attrName>
                                        </p:attrNameLst>
                                      </p:cBhvr>
                                      <p:tavLst>
                                        <p:tav tm="0">
                                          <p:val>
                                            <p:strVal val="#ppt_y+.1"/>
                                          </p:val>
                                        </p:tav>
                                        <p:tav tm="100000">
                                          <p:val>
                                            <p:strVal val="#ppt_y"/>
                                          </p:val>
                                        </p:tav>
                                      </p:tavLst>
                                    </p:anim>
                                  </p:childTnLst>
                                </p:cTn>
                              </p:par>
                              <p:par>
                                <p:cTn id="239" presetID="42" presetClass="entr" presetSubtype="0" fill="hold" nodeType="withEffect">
                                  <p:stCondLst>
                                    <p:cond delay="0"/>
                                  </p:stCondLst>
                                  <p:childTnLst>
                                    <p:set>
                                      <p:cBhvr>
                                        <p:cTn id="240" dur="1" fill="hold">
                                          <p:stCondLst>
                                            <p:cond delay="0"/>
                                          </p:stCondLst>
                                        </p:cTn>
                                        <p:tgtEl>
                                          <p:spTgt spid="78"/>
                                        </p:tgtEl>
                                        <p:attrNameLst>
                                          <p:attrName>style.visibility</p:attrName>
                                        </p:attrNameLst>
                                      </p:cBhvr>
                                      <p:to>
                                        <p:strVal val="visible"/>
                                      </p:to>
                                    </p:set>
                                    <p:animEffect transition="in" filter="fade">
                                      <p:cBhvr>
                                        <p:cTn id="241" dur="1000"/>
                                        <p:tgtEl>
                                          <p:spTgt spid="78"/>
                                        </p:tgtEl>
                                      </p:cBhvr>
                                    </p:animEffect>
                                    <p:anim calcmode="lin" valueType="num">
                                      <p:cBhvr>
                                        <p:cTn id="242" dur="1000" fill="hold"/>
                                        <p:tgtEl>
                                          <p:spTgt spid="78"/>
                                        </p:tgtEl>
                                        <p:attrNameLst>
                                          <p:attrName>ppt_x</p:attrName>
                                        </p:attrNameLst>
                                      </p:cBhvr>
                                      <p:tavLst>
                                        <p:tav tm="0">
                                          <p:val>
                                            <p:strVal val="#ppt_x"/>
                                          </p:val>
                                        </p:tav>
                                        <p:tav tm="100000">
                                          <p:val>
                                            <p:strVal val="#ppt_x"/>
                                          </p:val>
                                        </p:tav>
                                      </p:tavLst>
                                    </p:anim>
                                    <p:anim calcmode="lin" valueType="num">
                                      <p:cBhvr>
                                        <p:cTn id="243" dur="1000" fill="hold"/>
                                        <p:tgtEl>
                                          <p:spTgt spid="78"/>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120"/>
                                        </p:tgtEl>
                                        <p:attrNameLst>
                                          <p:attrName>style.visibility</p:attrName>
                                        </p:attrNameLst>
                                      </p:cBhvr>
                                      <p:to>
                                        <p:strVal val="visible"/>
                                      </p:to>
                                    </p:set>
                                    <p:animEffect transition="in" filter="fade">
                                      <p:cBhvr>
                                        <p:cTn id="246" dur="1000"/>
                                        <p:tgtEl>
                                          <p:spTgt spid="120"/>
                                        </p:tgtEl>
                                      </p:cBhvr>
                                    </p:animEffect>
                                    <p:anim calcmode="lin" valueType="num">
                                      <p:cBhvr>
                                        <p:cTn id="247" dur="1000" fill="hold"/>
                                        <p:tgtEl>
                                          <p:spTgt spid="120"/>
                                        </p:tgtEl>
                                        <p:attrNameLst>
                                          <p:attrName>ppt_x</p:attrName>
                                        </p:attrNameLst>
                                      </p:cBhvr>
                                      <p:tavLst>
                                        <p:tav tm="0">
                                          <p:val>
                                            <p:strVal val="#ppt_x"/>
                                          </p:val>
                                        </p:tav>
                                        <p:tav tm="100000">
                                          <p:val>
                                            <p:strVal val="#ppt_x"/>
                                          </p:val>
                                        </p:tav>
                                      </p:tavLst>
                                    </p:anim>
                                    <p:anim calcmode="lin" valueType="num">
                                      <p:cBhvr>
                                        <p:cTn id="248"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42" presetClass="entr" presetSubtype="0" fill="hold" nodeType="clickEffect">
                                  <p:stCondLst>
                                    <p:cond delay="0"/>
                                  </p:stCondLst>
                                  <p:childTnLst>
                                    <p:set>
                                      <p:cBhvr>
                                        <p:cTn id="252" dur="1" fill="hold">
                                          <p:stCondLst>
                                            <p:cond delay="0"/>
                                          </p:stCondLst>
                                        </p:cTn>
                                        <p:tgtEl>
                                          <p:spTgt spid="72"/>
                                        </p:tgtEl>
                                        <p:attrNameLst>
                                          <p:attrName>style.visibility</p:attrName>
                                        </p:attrNameLst>
                                      </p:cBhvr>
                                      <p:to>
                                        <p:strVal val="visible"/>
                                      </p:to>
                                    </p:set>
                                    <p:animEffect transition="in" filter="fade">
                                      <p:cBhvr>
                                        <p:cTn id="253" dur="1000"/>
                                        <p:tgtEl>
                                          <p:spTgt spid="72"/>
                                        </p:tgtEl>
                                      </p:cBhvr>
                                    </p:animEffect>
                                    <p:anim calcmode="lin" valueType="num">
                                      <p:cBhvr>
                                        <p:cTn id="254" dur="1000" fill="hold"/>
                                        <p:tgtEl>
                                          <p:spTgt spid="72"/>
                                        </p:tgtEl>
                                        <p:attrNameLst>
                                          <p:attrName>ppt_x</p:attrName>
                                        </p:attrNameLst>
                                      </p:cBhvr>
                                      <p:tavLst>
                                        <p:tav tm="0">
                                          <p:val>
                                            <p:strVal val="#ppt_x"/>
                                          </p:val>
                                        </p:tav>
                                        <p:tav tm="100000">
                                          <p:val>
                                            <p:strVal val="#ppt_x"/>
                                          </p:val>
                                        </p:tav>
                                      </p:tavLst>
                                    </p:anim>
                                    <p:anim calcmode="lin" valueType="num">
                                      <p:cBhvr>
                                        <p:cTn id="255" dur="1000" fill="hold"/>
                                        <p:tgtEl>
                                          <p:spTgt spid="72"/>
                                        </p:tgtEl>
                                        <p:attrNameLst>
                                          <p:attrName>ppt_y</p:attrName>
                                        </p:attrNameLst>
                                      </p:cBhvr>
                                      <p:tavLst>
                                        <p:tav tm="0">
                                          <p:val>
                                            <p:strVal val="#ppt_y+.1"/>
                                          </p:val>
                                        </p:tav>
                                        <p:tav tm="100000">
                                          <p:val>
                                            <p:strVal val="#ppt_y"/>
                                          </p:val>
                                        </p:tav>
                                      </p:tavLst>
                                    </p:anim>
                                  </p:childTnLst>
                                </p:cTn>
                              </p:par>
                              <p:par>
                                <p:cTn id="256" presetID="42" presetClass="entr" presetSubtype="0" fill="hold" nodeType="withEffect">
                                  <p:stCondLst>
                                    <p:cond delay="0"/>
                                  </p:stCondLst>
                                  <p:childTnLst>
                                    <p:set>
                                      <p:cBhvr>
                                        <p:cTn id="257" dur="1" fill="hold">
                                          <p:stCondLst>
                                            <p:cond delay="0"/>
                                          </p:stCondLst>
                                        </p:cTn>
                                        <p:tgtEl>
                                          <p:spTgt spid="123"/>
                                        </p:tgtEl>
                                        <p:attrNameLst>
                                          <p:attrName>style.visibility</p:attrName>
                                        </p:attrNameLst>
                                      </p:cBhvr>
                                      <p:to>
                                        <p:strVal val="visible"/>
                                      </p:to>
                                    </p:set>
                                    <p:animEffect transition="in" filter="fade">
                                      <p:cBhvr>
                                        <p:cTn id="258" dur="1000"/>
                                        <p:tgtEl>
                                          <p:spTgt spid="123"/>
                                        </p:tgtEl>
                                      </p:cBhvr>
                                    </p:animEffect>
                                    <p:anim calcmode="lin" valueType="num">
                                      <p:cBhvr>
                                        <p:cTn id="259" dur="1000" fill="hold"/>
                                        <p:tgtEl>
                                          <p:spTgt spid="123"/>
                                        </p:tgtEl>
                                        <p:attrNameLst>
                                          <p:attrName>ppt_x</p:attrName>
                                        </p:attrNameLst>
                                      </p:cBhvr>
                                      <p:tavLst>
                                        <p:tav tm="0">
                                          <p:val>
                                            <p:strVal val="#ppt_x"/>
                                          </p:val>
                                        </p:tav>
                                        <p:tav tm="100000">
                                          <p:val>
                                            <p:strVal val="#ppt_x"/>
                                          </p:val>
                                        </p:tav>
                                      </p:tavLst>
                                    </p:anim>
                                    <p:anim calcmode="lin" valueType="num">
                                      <p:cBhvr>
                                        <p:cTn id="260" dur="1000" fill="hold"/>
                                        <p:tgtEl>
                                          <p:spTgt spid="123"/>
                                        </p:tgtEl>
                                        <p:attrNameLst>
                                          <p:attrName>ppt_y</p:attrName>
                                        </p:attrNameLst>
                                      </p:cBhvr>
                                      <p:tavLst>
                                        <p:tav tm="0">
                                          <p:val>
                                            <p:strVal val="#ppt_y+.1"/>
                                          </p:val>
                                        </p:tav>
                                        <p:tav tm="100000">
                                          <p:val>
                                            <p:strVal val="#ppt_y"/>
                                          </p:val>
                                        </p:tav>
                                      </p:tavLst>
                                    </p:anim>
                                  </p:childTnLst>
                                </p:cTn>
                              </p:par>
                              <p:par>
                                <p:cTn id="261" presetID="42" presetClass="entr" presetSubtype="0" fill="hold" nodeType="withEffect">
                                  <p:stCondLst>
                                    <p:cond delay="0"/>
                                  </p:stCondLst>
                                  <p:childTnLst>
                                    <p:set>
                                      <p:cBhvr>
                                        <p:cTn id="262" dur="1" fill="hold">
                                          <p:stCondLst>
                                            <p:cond delay="0"/>
                                          </p:stCondLst>
                                        </p:cTn>
                                        <p:tgtEl>
                                          <p:spTgt spid="116"/>
                                        </p:tgtEl>
                                        <p:attrNameLst>
                                          <p:attrName>style.visibility</p:attrName>
                                        </p:attrNameLst>
                                      </p:cBhvr>
                                      <p:to>
                                        <p:strVal val="visible"/>
                                      </p:to>
                                    </p:set>
                                    <p:animEffect transition="in" filter="fade">
                                      <p:cBhvr>
                                        <p:cTn id="263" dur="1000"/>
                                        <p:tgtEl>
                                          <p:spTgt spid="116"/>
                                        </p:tgtEl>
                                      </p:cBhvr>
                                    </p:animEffect>
                                    <p:anim calcmode="lin" valueType="num">
                                      <p:cBhvr>
                                        <p:cTn id="264" dur="1000" fill="hold"/>
                                        <p:tgtEl>
                                          <p:spTgt spid="116"/>
                                        </p:tgtEl>
                                        <p:attrNameLst>
                                          <p:attrName>ppt_x</p:attrName>
                                        </p:attrNameLst>
                                      </p:cBhvr>
                                      <p:tavLst>
                                        <p:tav tm="0">
                                          <p:val>
                                            <p:strVal val="#ppt_x"/>
                                          </p:val>
                                        </p:tav>
                                        <p:tav tm="100000">
                                          <p:val>
                                            <p:strVal val="#ppt_x"/>
                                          </p:val>
                                        </p:tav>
                                      </p:tavLst>
                                    </p:anim>
                                    <p:anim calcmode="lin" valueType="num">
                                      <p:cBhvr>
                                        <p:cTn id="265"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7" grpId="0" animBg="1"/>
      <p:bldP spid="15" grpId="0"/>
      <p:bldP spid="16" grpId="0"/>
      <p:bldP spid="17" grpId="0"/>
      <p:bldP spid="18" grpId="0"/>
      <p:bldP spid="19" grpId="0"/>
      <p:bldP spid="20" grpId="0"/>
      <p:bldP spid="21" grpId="0"/>
      <p:bldP spid="67" grpId="0" animBg="1"/>
      <p:bldP spid="147" grpId="0" animBg="1"/>
      <p:bldP spid="6" grpId="0" animBg="1"/>
      <p:bldP spid="44" grpId="0" animBg="1"/>
      <p:bldP spid="109" grpId="0"/>
      <p:bldP spid="113" grpId="0" animBg="1"/>
      <p:bldP spid="114" grpId="0" animBg="1"/>
      <p:bldP spid="120" grpId="0" animBg="1"/>
      <p:bldP spid="134" grpId="0" animBg="1"/>
      <p:bldP spid="149" grpId="0" animBg="1"/>
      <p:bldP spid="1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UFR Load Resource Treatment Under RTC</a:t>
            </a:r>
            <a:endParaRPr lang="en-US" dirty="0"/>
          </a:p>
        </p:txBody>
      </p:sp>
      <p:sp>
        <p:nvSpPr>
          <p:cNvPr id="3" name="Content Placeholder 2"/>
          <p:cNvSpPr>
            <a:spLocks noGrp="1"/>
          </p:cNvSpPr>
          <p:nvPr>
            <p:ph idx="1"/>
          </p:nvPr>
        </p:nvSpPr>
        <p:spPr>
          <a:xfrm>
            <a:off x="381000" y="1016732"/>
            <a:ext cx="8534400" cy="5220580"/>
          </a:xfrm>
        </p:spPr>
        <p:txBody>
          <a:bodyPr/>
          <a:lstStyle/>
          <a:p>
            <a:r>
              <a:rPr lang="en-US" sz="1600" u="sng" dirty="0" smtClean="0">
                <a:solidFill>
                  <a:schemeClr val="tx2"/>
                </a:solidFill>
              </a:rPr>
              <a:t>Summary of </a:t>
            </a:r>
            <a:r>
              <a:rPr lang="en-US" sz="1600" u="sng" dirty="0">
                <a:solidFill>
                  <a:schemeClr val="tx2"/>
                </a:solidFill>
              </a:rPr>
              <a:t>UFR Load Resource – Automatic Self Deployment Due To UFR Trip</a:t>
            </a:r>
          </a:p>
          <a:p>
            <a:endParaRPr lang="en-US" sz="1600" dirty="0" smtClean="0">
              <a:solidFill>
                <a:schemeClr val="tx2"/>
              </a:solidFill>
              <a:latin typeface="+mn-lt"/>
            </a:endParaRPr>
          </a:p>
          <a:p>
            <a:r>
              <a:rPr lang="en-US" sz="1600" dirty="0" smtClean="0">
                <a:solidFill>
                  <a:schemeClr val="tx2"/>
                </a:solidFill>
                <a:latin typeface="+mn-lt"/>
              </a:rPr>
              <a:t>Each RTC run will award UFR Load Resource RRS-BLK and ECRS-BLK equal to the sum of the final validated self-provision of RRS-BLK and ECRS-BLK, and potentially extra RRS-BLK, ECRS-BLK</a:t>
            </a:r>
          </a:p>
          <a:p>
            <a:endParaRPr lang="en-US" sz="1600" dirty="0" smtClean="0">
              <a:solidFill>
                <a:schemeClr val="tx2"/>
              </a:solidFill>
              <a:latin typeface="+mn-lt"/>
            </a:endParaRPr>
          </a:p>
          <a:p>
            <a:r>
              <a:rPr lang="en-US" sz="1600" dirty="0" smtClean="0">
                <a:solidFill>
                  <a:schemeClr val="tx2"/>
                </a:solidFill>
                <a:latin typeface="+mn-lt"/>
              </a:rPr>
              <a:t>AS Imbalance Charge/Payment to QSE will use the RTC AS capacity awards for RRS-BLK and ECRS-BLK</a:t>
            </a:r>
          </a:p>
          <a:p>
            <a:endParaRPr lang="en-US" sz="1600" dirty="0">
              <a:solidFill>
                <a:schemeClr val="tx2"/>
              </a:solidFill>
              <a:latin typeface="+mn-lt"/>
            </a:endParaRPr>
          </a:p>
          <a:p>
            <a:r>
              <a:rPr lang="en-US" sz="1600" dirty="0" smtClean="0">
                <a:solidFill>
                  <a:schemeClr val="tx2"/>
                </a:solidFill>
                <a:latin typeface="+mn-lt"/>
              </a:rPr>
              <a:t>During Deployment and Recall period:</a:t>
            </a:r>
          </a:p>
          <a:p>
            <a:pPr lvl="1"/>
            <a:r>
              <a:rPr lang="en-US" sz="1400" dirty="0">
                <a:solidFill>
                  <a:schemeClr val="tx2"/>
                </a:solidFill>
              </a:rPr>
              <a:t>Pricing Run is NOT triggered</a:t>
            </a:r>
          </a:p>
          <a:p>
            <a:pPr lvl="1"/>
            <a:r>
              <a:rPr lang="en-US" sz="1400" dirty="0">
                <a:solidFill>
                  <a:schemeClr val="tx2"/>
                </a:solidFill>
              </a:rPr>
              <a:t>Actual validated self-provision of RRS-BLK and ECR-BLK is used in RTC and Settlements</a:t>
            </a:r>
          </a:p>
          <a:p>
            <a:pPr lvl="1"/>
            <a:r>
              <a:rPr lang="en-US" sz="1400" dirty="0">
                <a:solidFill>
                  <a:schemeClr val="tx2"/>
                </a:solidFill>
              </a:rPr>
              <a:t>QSE may be subject to AS Imbalance Charge </a:t>
            </a:r>
            <a:r>
              <a:rPr lang="en-US" sz="1400" dirty="0" smtClean="0">
                <a:solidFill>
                  <a:schemeClr val="tx2"/>
                </a:solidFill>
              </a:rPr>
              <a:t>(Buy </a:t>
            </a:r>
            <a:r>
              <a:rPr lang="en-US" sz="1400" dirty="0">
                <a:solidFill>
                  <a:schemeClr val="tx2"/>
                </a:solidFill>
              </a:rPr>
              <a:t>B</a:t>
            </a:r>
            <a:r>
              <a:rPr lang="en-US" sz="1400" dirty="0" smtClean="0">
                <a:solidFill>
                  <a:schemeClr val="tx2"/>
                </a:solidFill>
              </a:rPr>
              <a:t>ack) – </a:t>
            </a:r>
            <a:r>
              <a:rPr lang="en-US" sz="1400" dirty="0">
                <a:solidFill>
                  <a:schemeClr val="tx2"/>
                </a:solidFill>
              </a:rPr>
              <a:t>can be avoided by moving self-provision to another UFR Load Resource during Recall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dirty="0"/>
          </a:p>
        </p:txBody>
      </p:sp>
    </p:spTree>
    <p:extLst>
      <p:ext uri="{BB962C8B-B14F-4D97-AF65-F5344CB8AC3E}">
        <p14:creationId xmlns:p14="http://schemas.microsoft.com/office/powerpoint/2010/main" val="1950865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Summary Of Key Principles From This Presentation</a:t>
            </a:r>
            <a:endParaRPr lang="en-US" dirty="0"/>
          </a:p>
        </p:txBody>
      </p:sp>
      <p:sp>
        <p:nvSpPr>
          <p:cNvPr id="3" name="Content Placeholder 2"/>
          <p:cNvSpPr>
            <a:spLocks noGrp="1"/>
          </p:cNvSpPr>
          <p:nvPr>
            <p:ph idx="1"/>
          </p:nvPr>
        </p:nvSpPr>
        <p:spPr>
          <a:xfrm>
            <a:off x="381000" y="999188"/>
            <a:ext cx="8534400" cy="5220580"/>
          </a:xfrm>
        </p:spPr>
        <p:txBody>
          <a:bodyPr/>
          <a:lstStyle/>
          <a:p>
            <a:pPr lvl="0"/>
            <a:r>
              <a:rPr lang="en-US" sz="1800" dirty="0" smtClean="0">
                <a:solidFill>
                  <a:schemeClr val="tx2"/>
                </a:solidFill>
              </a:rPr>
              <a:t>(KP1.1) Pricing Run</a:t>
            </a:r>
          </a:p>
          <a:p>
            <a:pPr marL="400050" lvl="1" indent="0">
              <a:buNone/>
            </a:pPr>
            <a:r>
              <a:rPr lang="en-US" sz="1800" dirty="0" smtClean="0">
                <a:solidFill>
                  <a:schemeClr val="tx2"/>
                </a:solidFill>
              </a:rPr>
              <a:t>The </a:t>
            </a:r>
            <a:r>
              <a:rPr lang="en-US" sz="1800" dirty="0">
                <a:solidFill>
                  <a:schemeClr val="tx2"/>
                </a:solidFill>
              </a:rPr>
              <a:t>existing process of having a pricing run to capture the effects of reliability deployments will continue.  However, the pricing run will be modified to also co-optimize energy and AS.  To account for the co-optimization in the pricing run, the following modifications will be made to the inputs:</a:t>
            </a:r>
          </a:p>
          <a:p>
            <a:pPr lvl="1"/>
            <a:endParaRPr lang="en-US" sz="1800" dirty="0" smtClean="0">
              <a:solidFill>
                <a:schemeClr val="tx2"/>
              </a:solidFill>
            </a:endParaRPr>
          </a:p>
          <a:p>
            <a:pPr lvl="1"/>
            <a:r>
              <a:rPr lang="en-US" sz="1800" dirty="0" smtClean="0">
                <a:solidFill>
                  <a:schemeClr val="tx2"/>
                </a:solidFill>
              </a:rPr>
              <a:t>AS </a:t>
            </a:r>
            <a:r>
              <a:rPr lang="en-US" sz="1800" dirty="0">
                <a:solidFill>
                  <a:schemeClr val="tx2"/>
                </a:solidFill>
              </a:rPr>
              <a:t>offers from RUC-instructed Resources, including RMR Resources, will be removed for the pricing run</a:t>
            </a:r>
          </a:p>
          <a:p>
            <a:pPr lvl="1"/>
            <a:endParaRPr lang="en-US" sz="1800" dirty="0" smtClean="0">
              <a:solidFill>
                <a:schemeClr val="tx2"/>
              </a:solidFill>
            </a:endParaRPr>
          </a:p>
          <a:p>
            <a:pPr lvl="1"/>
            <a:r>
              <a:rPr lang="en-US" sz="1800" dirty="0" smtClean="0">
                <a:solidFill>
                  <a:schemeClr val="tx2"/>
                </a:solidFill>
              </a:rPr>
              <a:t>AS </a:t>
            </a:r>
            <a:r>
              <a:rPr lang="en-US" sz="1800" dirty="0">
                <a:solidFill>
                  <a:schemeClr val="tx2"/>
                </a:solidFill>
              </a:rPr>
              <a:t>offers from Load Resources on UFRs that have been manually deployed by ERCOT for RRS or ECRS will be removed for the pricing </a:t>
            </a:r>
            <a:r>
              <a:rPr lang="en-US" sz="1800" dirty="0" smtClean="0">
                <a:solidFill>
                  <a:schemeClr val="tx2"/>
                </a:solidFill>
              </a:rPr>
              <a:t>run</a:t>
            </a:r>
          </a:p>
          <a:p>
            <a:pPr lvl="0"/>
            <a:endParaRPr lang="en-US" sz="1800" dirty="0" smtClean="0">
              <a:solidFill>
                <a:schemeClr val="tx2"/>
              </a:solidFill>
            </a:endParaRPr>
          </a:p>
          <a:p>
            <a:pPr lvl="0"/>
            <a:r>
              <a:rPr lang="en-US" sz="1800" dirty="0" smtClean="0">
                <a:solidFill>
                  <a:schemeClr val="tx2"/>
                </a:solidFill>
              </a:rPr>
              <a:t>(KP1.1) Real-time AS settlement will no longer include the Reliability Deployment Price Adder.  Instead, the MCPCs for AS resulting from including the impacts of the pricing run will be used for real-time AS imbalance settlement.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dirty="0"/>
          </a:p>
        </p:txBody>
      </p:sp>
    </p:spTree>
    <p:extLst>
      <p:ext uri="{BB962C8B-B14F-4D97-AF65-F5344CB8AC3E}">
        <p14:creationId xmlns:p14="http://schemas.microsoft.com/office/powerpoint/2010/main" val="2932543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Summary Of Key Principles From This Presentation</a:t>
            </a:r>
            <a:endParaRPr lang="en-US" dirty="0"/>
          </a:p>
        </p:txBody>
      </p:sp>
      <p:sp>
        <p:nvSpPr>
          <p:cNvPr id="3" name="Content Placeholder 2"/>
          <p:cNvSpPr>
            <a:spLocks noGrp="1"/>
          </p:cNvSpPr>
          <p:nvPr>
            <p:ph idx="1"/>
          </p:nvPr>
        </p:nvSpPr>
        <p:spPr>
          <a:xfrm>
            <a:off x="381000" y="1016732"/>
            <a:ext cx="8534400" cy="5220580"/>
          </a:xfrm>
        </p:spPr>
        <p:txBody>
          <a:bodyPr/>
          <a:lstStyle/>
          <a:p>
            <a:pPr lvl="0"/>
            <a:r>
              <a:rPr lang="en-US" sz="1800" dirty="0" smtClean="0">
                <a:solidFill>
                  <a:schemeClr val="tx2"/>
                </a:solidFill>
              </a:rPr>
              <a:t>(KP1.3) RTC </a:t>
            </a:r>
            <a:r>
              <a:rPr lang="en-US" sz="1800" dirty="0">
                <a:solidFill>
                  <a:schemeClr val="tx2"/>
                </a:solidFill>
              </a:rPr>
              <a:t>will not change limitations on sub-categories of AS products (e.g., FRRS, FFR, and RRS and ECRS provided via UFR). </a:t>
            </a:r>
          </a:p>
          <a:p>
            <a:pPr lvl="0"/>
            <a:endParaRPr lang="en-US" sz="1800" dirty="0" smtClean="0">
              <a:solidFill>
                <a:schemeClr val="tx2"/>
              </a:solidFill>
            </a:endParaRPr>
          </a:p>
          <a:p>
            <a:pPr lvl="0"/>
            <a:r>
              <a:rPr lang="en-US" sz="1800" dirty="0" smtClean="0">
                <a:solidFill>
                  <a:schemeClr val="tx2"/>
                </a:solidFill>
              </a:rPr>
              <a:t>(KP1.4) To </a:t>
            </a:r>
            <a:r>
              <a:rPr lang="en-US" sz="1800" dirty="0">
                <a:solidFill>
                  <a:schemeClr val="tx2"/>
                </a:solidFill>
              </a:rPr>
              <a:t>better understand ramp capability for determining ECRS and Non-Spin awards, the following new telemetry points will be needed for Resources providing those services:</a:t>
            </a:r>
          </a:p>
          <a:p>
            <a:pPr lvl="1"/>
            <a:r>
              <a:rPr lang="en-US" sz="1800" dirty="0">
                <a:solidFill>
                  <a:schemeClr val="tx2"/>
                </a:solidFill>
              </a:rPr>
              <a:t>A blended 10-minute Emergency Ramp Rate Up for the Resources that will be used to check the feasibility of ECRS awards.  This value will be the 10-minute output change capability of the Resource divided by 10 (positive change for Resources injecting into the grid and negative change for Resources withdrawing from the grid). </a:t>
            </a:r>
          </a:p>
          <a:p>
            <a:pPr lvl="1"/>
            <a:r>
              <a:rPr lang="en-US" sz="1800" dirty="0">
                <a:solidFill>
                  <a:schemeClr val="tx2"/>
                </a:solidFill>
              </a:rPr>
              <a:t>A blended 30-minute Normal Ramp Rate Up for the Resources that will be used to check the feasibility of Non-Spin awards.  This value will be the 30-minute output change capability of the Resource divided by 30 (positive change for Resources injecting into the grid and negative change for Resources withdrawing from the grid). </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dirty="0"/>
          </a:p>
        </p:txBody>
      </p:sp>
    </p:spTree>
    <p:extLst>
      <p:ext uri="{BB962C8B-B14F-4D97-AF65-F5344CB8AC3E}">
        <p14:creationId xmlns:p14="http://schemas.microsoft.com/office/powerpoint/2010/main" val="2738532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Summary Of Key Principles From This Presentation</a:t>
            </a:r>
            <a:endParaRPr lang="en-US" dirty="0"/>
          </a:p>
        </p:txBody>
      </p:sp>
      <p:sp>
        <p:nvSpPr>
          <p:cNvPr id="3" name="Content Placeholder 2"/>
          <p:cNvSpPr>
            <a:spLocks noGrp="1"/>
          </p:cNvSpPr>
          <p:nvPr>
            <p:ph idx="1"/>
          </p:nvPr>
        </p:nvSpPr>
        <p:spPr>
          <a:xfrm>
            <a:off x="381000" y="1016732"/>
            <a:ext cx="8534400" cy="5220580"/>
          </a:xfrm>
        </p:spPr>
        <p:txBody>
          <a:bodyPr/>
          <a:lstStyle/>
          <a:p>
            <a:pPr lvl="0"/>
            <a:r>
              <a:rPr lang="en-US" sz="1800" dirty="0" smtClean="0">
                <a:solidFill>
                  <a:schemeClr val="tx2"/>
                </a:solidFill>
              </a:rPr>
              <a:t>(KP1.3) Off-line </a:t>
            </a:r>
            <a:r>
              <a:rPr lang="en-US" sz="1800" dirty="0">
                <a:solidFill>
                  <a:schemeClr val="tx2"/>
                </a:solidFill>
              </a:rPr>
              <a:t>Resources providing Non-Spin that are in startup due to a manual deployment of Non-Spin by ERCOT will continue to be eligible for being awarded Non-Spin for the first 25 minutes following the deployment.  The eligible capacity will be based on the HSL of the Resource less its base point instruction.</a:t>
            </a:r>
          </a:p>
          <a:p>
            <a:pPr lvl="0"/>
            <a:r>
              <a:rPr lang="en-US" sz="1800" dirty="0" smtClean="0">
                <a:solidFill>
                  <a:schemeClr val="tx2"/>
                </a:solidFill>
              </a:rPr>
              <a:t>(KP1.3) Resources </a:t>
            </a:r>
            <a:r>
              <a:rPr lang="en-US" sz="1800" dirty="0">
                <a:solidFill>
                  <a:schemeClr val="tx2"/>
                </a:solidFill>
              </a:rPr>
              <a:t>operating in quick-start mode that are in startup due to a deployment from ERCOT will continue to be eligible for being awarded ECRS and Non-Spin.  The eligible capacity will be based on the HSL of the Resource less its base point instruction.</a:t>
            </a:r>
          </a:p>
          <a:p>
            <a:pPr lvl="0"/>
            <a:r>
              <a:rPr lang="en-US" sz="1800" dirty="0" smtClean="0">
                <a:solidFill>
                  <a:schemeClr val="tx2"/>
                </a:solidFill>
              </a:rPr>
              <a:t>(KP1.3) For </a:t>
            </a:r>
            <a:r>
              <a:rPr lang="en-US" sz="1800" dirty="0">
                <a:solidFill>
                  <a:schemeClr val="tx2"/>
                </a:solidFill>
              </a:rPr>
              <a:t>Load Resources providing AS via a UFR that are deployed for the AS through a manual instruction from ERCOT:</a:t>
            </a:r>
          </a:p>
          <a:p>
            <a:pPr lvl="1"/>
            <a:r>
              <a:rPr lang="en-US" sz="1800" dirty="0">
                <a:solidFill>
                  <a:schemeClr val="tx2"/>
                </a:solidFill>
              </a:rPr>
              <a:t>During the period of deployment, the real-time optimization will continue to award the Load Resource AS with the awards based on the ERCOT instruction amount.</a:t>
            </a:r>
          </a:p>
          <a:p>
            <a:pPr lvl="1"/>
            <a:r>
              <a:rPr lang="en-US" sz="1800" dirty="0">
                <a:solidFill>
                  <a:schemeClr val="tx2"/>
                </a:solidFill>
              </a:rPr>
              <a:t>During recall of the deployment, AS awards will not be based on the deployment amount.  Instead, AS awards will be based on self-provision amounts and limited by the physical capability of the Resource to provide AS.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dirty="0"/>
          </a:p>
        </p:txBody>
      </p:sp>
    </p:spTree>
    <p:extLst>
      <p:ext uri="{BB962C8B-B14F-4D97-AF65-F5344CB8AC3E}">
        <p14:creationId xmlns:p14="http://schemas.microsoft.com/office/powerpoint/2010/main" val="3988218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667000"/>
            <a:ext cx="6400800" cy="1752600"/>
          </a:xfrm>
        </p:spPr>
        <p:txBody>
          <a:bodyPr/>
          <a:lstStyle/>
          <a:p>
            <a:r>
              <a:rPr lang="en-US" sz="4800" b="1" dirty="0" smtClean="0">
                <a:solidFill>
                  <a:schemeClr val="tx2"/>
                </a:solidFill>
              </a:rPr>
              <a:t>Discussion</a:t>
            </a:r>
            <a:endParaRPr lang="en-US" sz="4800" b="1" dirty="0">
              <a:solidFill>
                <a:schemeClr val="tx2"/>
              </a:solidFill>
            </a:endParaRPr>
          </a:p>
        </p:txBody>
      </p:sp>
    </p:spTree>
    <p:extLst>
      <p:ext uri="{BB962C8B-B14F-4D97-AF65-F5344CB8AC3E}">
        <p14:creationId xmlns:p14="http://schemas.microsoft.com/office/powerpoint/2010/main" val="55726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Run (NPRR 626) Under RTC</a:t>
            </a:r>
            <a:endParaRPr lang="en-US" dirty="0"/>
          </a:p>
        </p:txBody>
      </p:sp>
      <p:sp>
        <p:nvSpPr>
          <p:cNvPr id="3" name="Content Placeholder 2"/>
          <p:cNvSpPr>
            <a:spLocks noGrp="1"/>
          </p:cNvSpPr>
          <p:nvPr>
            <p:ph idx="1"/>
          </p:nvPr>
        </p:nvSpPr>
        <p:spPr>
          <a:xfrm>
            <a:off x="342900" y="802374"/>
            <a:ext cx="8534400" cy="5292588"/>
          </a:xfrm>
        </p:spPr>
        <p:txBody>
          <a:bodyPr/>
          <a:lstStyle/>
          <a:p>
            <a:pPr lvl="1">
              <a:spcBef>
                <a:spcPts val="400"/>
              </a:spcBef>
              <a:spcAft>
                <a:spcPts val="400"/>
              </a:spcAft>
            </a:pPr>
            <a:r>
              <a:rPr lang="en-US" sz="1800" dirty="0" smtClean="0">
                <a:solidFill>
                  <a:schemeClr val="tx2"/>
                </a:solidFill>
              </a:rPr>
              <a:t>Change inputs to pricing run:</a:t>
            </a:r>
          </a:p>
          <a:p>
            <a:pPr lvl="2">
              <a:spcBef>
                <a:spcPts val="400"/>
              </a:spcBef>
              <a:spcAft>
                <a:spcPts val="400"/>
              </a:spcAft>
            </a:pPr>
            <a:r>
              <a:rPr lang="en-US" sz="1600" dirty="0" smtClean="0">
                <a:solidFill>
                  <a:schemeClr val="tx2"/>
                </a:solidFill>
              </a:rPr>
              <a:t>Relax HDL/LDL for certain On-Line Resources (6.5.7.3.1)</a:t>
            </a:r>
          </a:p>
          <a:p>
            <a:pPr lvl="2">
              <a:spcBef>
                <a:spcPts val="400"/>
              </a:spcBef>
              <a:spcAft>
                <a:spcPts val="400"/>
              </a:spcAft>
            </a:pPr>
            <a:r>
              <a:rPr lang="en-US" sz="1600" dirty="0" smtClean="0">
                <a:solidFill>
                  <a:schemeClr val="tx2"/>
                </a:solidFill>
              </a:rPr>
              <a:t>ONRUC/On-Line RMR Resource:</a:t>
            </a:r>
          </a:p>
          <a:p>
            <a:pPr lvl="3">
              <a:spcBef>
                <a:spcPts val="400"/>
              </a:spcBef>
              <a:spcAft>
                <a:spcPts val="400"/>
              </a:spcAft>
            </a:pPr>
            <a:r>
              <a:rPr lang="en-US" sz="1600" dirty="0" smtClean="0">
                <a:solidFill>
                  <a:schemeClr val="tx2"/>
                </a:solidFill>
              </a:rPr>
              <a:t> LSL,LDL set to zero (Refer to Protocols for combined cycle </a:t>
            </a:r>
            <a:r>
              <a:rPr lang="en-US" sz="1600" dirty="0" err="1" smtClean="0">
                <a:solidFill>
                  <a:schemeClr val="tx2"/>
                </a:solidFill>
              </a:rPr>
              <a:t>RUCed</a:t>
            </a:r>
            <a:r>
              <a:rPr lang="en-US" sz="1600" dirty="0" smtClean="0">
                <a:solidFill>
                  <a:schemeClr val="tx2"/>
                </a:solidFill>
              </a:rPr>
              <a:t> to different configuration)</a:t>
            </a:r>
          </a:p>
          <a:p>
            <a:pPr lvl="3">
              <a:spcBef>
                <a:spcPts val="400"/>
              </a:spcBef>
              <a:spcAft>
                <a:spcPts val="400"/>
              </a:spcAft>
            </a:pPr>
            <a:r>
              <a:rPr lang="en-US" sz="1600" b="1" u="sng" dirty="0" smtClean="0">
                <a:solidFill>
                  <a:schemeClr val="tx2"/>
                </a:solidFill>
              </a:rPr>
              <a:t>Remove AS </a:t>
            </a:r>
            <a:r>
              <a:rPr lang="en-US" sz="1600" b="1" u="sng" dirty="0">
                <a:solidFill>
                  <a:schemeClr val="tx2"/>
                </a:solidFill>
              </a:rPr>
              <a:t>O</a:t>
            </a:r>
            <a:r>
              <a:rPr lang="en-US" sz="1600" b="1" u="sng" dirty="0" smtClean="0">
                <a:solidFill>
                  <a:schemeClr val="tx2"/>
                </a:solidFill>
              </a:rPr>
              <a:t>ffers or high priced AS Offers</a:t>
            </a:r>
          </a:p>
          <a:p>
            <a:pPr lvl="2">
              <a:spcBef>
                <a:spcPts val="400"/>
              </a:spcBef>
              <a:spcAft>
                <a:spcPts val="400"/>
              </a:spcAft>
            </a:pPr>
            <a:r>
              <a:rPr lang="en-US" sz="1600" dirty="0" smtClean="0">
                <a:solidFill>
                  <a:schemeClr val="tx2"/>
                </a:solidFill>
              </a:rPr>
              <a:t>ERS and UFR type Load Resource deployed due to ERCOT XML Instruction (RRS/ECRS)</a:t>
            </a:r>
          </a:p>
          <a:p>
            <a:pPr lvl="3">
              <a:spcBef>
                <a:spcPts val="400"/>
              </a:spcBef>
              <a:spcAft>
                <a:spcPts val="400"/>
              </a:spcAft>
            </a:pPr>
            <a:r>
              <a:rPr lang="en-US" sz="1600" b="1" u="sng" dirty="0" smtClean="0">
                <a:solidFill>
                  <a:schemeClr val="tx2"/>
                </a:solidFill>
              </a:rPr>
              <a:t>Remove </a:t>
            </a:r>
            <a:r>
              <a:rPr lang="en-US" sz="1600" b="1" u="sng" dirty="0">
                <a:solidFill>
                  <a:schemeClr val="tx2"/>
                </a:solidFill>
              </a:rPr>
              <a:t>AS </a:t>
            </a:r>
            <a:r>
              <a:rPr lang="en-US" sz="1600" b="1" u="sng" dirty="0" smtClean="0">
                <a:solidFill>
                  <a:schemeClr val="tx2"/>
                </a:solidFill>
              </a:rPr>
              <a:t>offers or high priced AS Offers</a:t>
            </a:r>
            <a:endParaRPr lang="en-US" sz="1600" b="1" u="sng" dirty="0">
              <a:solidFill>
                <a:schemeClr val="tx2"/>
              </a:solidFill>
            </a:endParaRPr>
          </a:p>
          <a:p>
            <a:pPr lvl="2">
              <a:spcBef>
                <a:spcPts val="400"/>
              </a:spcBef>
              <a:spcAft>
                <a:spcPts val="400"/>
              </a:spcAft>
            </a:pPr>
            <a:r>
              <a:rPr lang="en-US" sz="1600" dirty="0" smtClean="0">
                <a:solidFill>
                  <a:schemeClr val="tx2"/>
                </a:solidFill>
              </a:rPr>
              <a:t>GTBD (same as today):</a:t>
            </a:r>
            <a:endParaRPr lang="en-US" sz="1600" dirty="0">
              <a:solidFill>
                <a:schemeClr val="tx2"/>
              </a:solidFill>
            </a:endParaRPr>
          </a:p>
          <a:p>
            <a:pPr lvl="3">
              <a:spcBef>
                <a:spcPts val="400"/>
              </a:spcBef>
              <a:spcAft>
                <a:spcPts val="400"/>
              </a:spcAft>
            </a:pPr>
            <a:r>
              <a:rPr lang="en-US" sz="1600" dirty="0">
                <a:solidFill>
                  <a:schemeClr val="tx2"/>
                </a:solidFill>
              </a:rPr>
              <a:t> Add deployed MW (as per ERCOT XML Instruction) to GTBD(e.g. relax LSL of ONRUC to zero, modify HDL/LDL of certain Resources, etc.)</a:t>
            </a:r>
          </a:p>
          <a:p>
            <a:pPr lvl="3">
              <a:spcBef>
                <a:spcPts val="400"/>
              </a:spcBef>
              <a:spcAft>
                <a:spcPts val="400"/>
              </a:spcAft>
            </a:pPr>
            <a:r>
              <a:rPr lang="en-US" sz="1600" dirty="0">
                <a:solidFill>
                  <a:schemeClr val="tx2"/>
                </a:solidFill>
              </a:rPr>
              <a:t>Modify GTBD related to “out of market actions” on DC Ties and Block Load Transfers</a:t>
            </a:r>
          </a:p>
          <a:p>
            <a:pPr lvl="3">
              <a:spcBef>
                <a:spcPts val="400"/>
              </a:spcBef>
              <a:spcAft>
                <a:spcPts val="400"/>
              </a:spcAft>
            </a:pPr>
            <a:endParaRPr lang="en-US" sz="1600" dirty="0">
              <a:solidFill>
                <a:schemeClr val="tx2"/>
              </a:solidFill>
            </a:endParaRPr>
          </a:p>
          <a:p>
            <a:pPr lvl="1">
              <a:spcBef>
                <a:spcPts val="400"/>
              </a:spcBef>
              <a:spcAft>
                <a:spcPts val="400"/>
              </a:spcAft>
            </a:pPr>
            <a:r>
              <a:rPr lang="en-US" sz="1800" dirty="0">
                <a:solidFill>
                  <a:schemeClr val="tx2"/>
                </a:solidFill>
              </a:rPr>
              <a:t>Rerun Step1 and Step2 (energy </a:t>
            </a:r>
            <a:r>
              <a:rPr lang="en-US" sz="1800" b="1" u="sng" dirty="0">
                <a:solidFill>
                  <a:schemeClr val="tx2"/>
                </a:solidFill>
              </a:rPr>
              <a:t>and AS co-optimization</a:t>
            </a:r>
            <a:r>
              <a:rPr lang="en-US" sz="1800" dirty="0">
                <a:solidFill>
                  <a:schemeClr val="tx2"/>
                </a:solidFill>
              </a:rPr>
              <a:t>)</a:t>
            </a:r>
          </a:p>
          <a:p>
            <a:pPr lvl="3">
              <a:spcBef>
                <a:spcPts val="400"/>
              </a:spcBef>
              <a:spcAft>
                <a:spcPts val="400"/>
              </a:spcAft>
            </a:pPr>
            <a:endParaRPr lang="en-US" sz="1600" dirty="0" smtClean="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2793466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Run (NPRR 626) Under RTC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900" y="872716"/>
                <a:ext cx="8534400" cy="5292588"/>
              </a:xfrm>
            </p:spPr>
            <p:txBody>
              <a:bodyPr/>
              <a:lstStyle/>
              <a:p>
                <a:pPr lvl="1">
                  <a:spcBef>
                    <a:spcPts val="400"/>
                  </a:spcBef>
                  <a:spcAft>
                    <a:spcPts val="400"/>
                  </a:spcAft>
                </a:pPr>
                <a:r>
                  <a:rPr lang="en-US" sz="1600" dirty="0" smtClean="0">
                    <a:solidFill>
                      <a:schemeClr val="tx2"/>
                    </a:solidFill>
                  </a:rPr>
                  <a:t>Final Pricing: energy and each AS type</a:t>
                </a:r>
              </a:p>
              <a:p>
                <a:pPr marL="914400" lvl="2">
                  <a:spcBef>
                    <a:spcPts val="400"/>
                  </a:spcBef>
                  <a:spcAft>
                    <a:spcPts val="400"/>
                  </a:spcAft>
                </a:pPr>
                <a:r>
                  <a:rPr lang="en-US" sz="1600" u="sng" dirty="0" smtClean="0">
                    <a:solidFill>
                      <a:schemeClr val="tx2"/>
                    </a:solidFill>
                    <a:latin typeface="+mn-lt"/>
                  </a:rPr>
                  <a:t>Energy:</a:t>
                </a:r>
                <a:r>
                  <a:rPr lang="en-US" sz="1600" dirty="0" smtClean="0">
                    <a:solidFill>
                      <a:schemeClr val="tx2"/>
                    </a:solidFill>
                    <a:latin typeface="+mn-lt"/>
                  </a:rPr>
                  <a:t> If Pricing Run RTC Step2 Power Balance Shadow price (System Lambda) is greater than the Dispatch Run RTC Step 2 System Lambda then add the positive difference to the Dispatch Run RTC Step 2 System Lambda with check to ensure that the final System Lambda does not exceed VOLL</a:t>
                </a:r>
              </a:p>
              <a:p>
                <a:pPr marL="914400" lvl="2" indent="0">
                  <a:spcBef>
                    <a:spcPts val="400"/>
                  </a:spcBef>
                  <a:spcAft>
                    <a:spcPts val="400"/>
                  </a:spcAft>
                  <a:buNone/>
                </a:pPr>
                <a:r>
                  <a:rPr lang="en-US" sz="1500" dirty="0">
                    <a:solidFill>
                      <a:schemeClr val="tx2"/>
                    </a:solidFill>
                  </a:rPr>
                  <a:t>If the proposal to reduce System Lambda </a:t>
                </a:r>
                <a:r>
                  <a:rPr lang="en-US" sz="1500" dirty="0" smtClean="0">
                    <a:solidFill>
                      <a:schemeClr val="tx2"/>
                    </a:solidFill>
                  </a:rPr>
                  <a:t>when </a:t>
                </a:r>
                <a:r>
                  <a:rPr lang="en-US" sz="1500" dirty="0">
                    <a:solidFill>
                      <a:schemeClr val="tx2"/>
                    </a:solidFill>
                  </a:rPr>
                  <a:t>System Lambda of Dispatch  RTC Run Step 2 is greater than VOLL is adopted (KP1_1 and KP1_2 discussion), then the determination of the positive difference in </a:t>
                </a:r>
                <a:r>
                  <a:rPr lang="en-US" sz="1500" dirty="0" smtClean="0">
                    <a:solidFill>
                      <a:schemeClr val="tx2"/>
                    </a:solidFill>
                  </a:rPr>
                  <a:t>System Lambda </a:t>
                </a:r>
                <a:r>
                  <a:rPr lang="en-US" sz="1500" dirty="0">
                    <a:solidFill>
                      <a:schemeClr val="tx2"/>
                    </a:solidFill>
                  </a:rPr>
                  <a:t>is performed </a:t>
                </a:r>
                <a:r>
                  <a:rPr lang="en-US" sz="1500" u="sng" dirty="0">
                    <a:solidFill>
                      <a:schemeClr val="tx2"/>
                    </a:solidFill>
                  </a:rPr>
                  <a:t>after the reduction of Dispatch Run RTC Step 2 </a:t>
                </a:r>
                <a:r>
                  <a:rPr lang="en-US" sz="1500" u="sng" dirty="0" smtClean="0">
                    <a:solidFill>
                      <a:schemeClr val="tx2"/>
                    </a:solidFill>
                  </a:rPr>
                  <a:t>System Lambda</a:t>
                </a:r>
                <a:endParaRPr lang="en-US" sz="1800" i="1" u="sng" dirty="0">
                  <a:solidFill>
                    <a:schemeClr val="tx2"/>
                  </a:solidFill>
                  <a:latin typeface="Cambria Math" panose="02040503050406030204" pitchFamily="18" charset="0"/>
                </a:endParaRPr>
              </a:p>
              <a:p>
                <a:pPr marL="114300" indent="0">
                  <a:spcBef>
                    <a:spcPts val="400"/>
                  </a:spcBef>
                  <a:spcAft>
                    <a:spcPts val="400"/>
                  </a:spcAft>
                  <a:buNone/>
                </a:pPr>
                <a:endParaRPr lang="en-US" sz="1800" i="1" dirty="0" smtClean="0">
                  <a:solidFill>
                    <a:schemeClr val="tx2"/>
                  </a:solidFill>
                  <a:latin typeface="Cambria Math" panose="02040503050406030204" pitchFamily="18" charset="0"/>
                  <a:ea typeface="Cambria Math" panose="02040503050406030204" pitchFamily="18" charset="0"/>
                </a:endParaRPr>
              </a:p>
              <a:p>
                <a:pPr marL="114300" indent="0">
                  <a:spcBef>
                    <a:spcPts val="400"/>
                  </a:spcBef>
                  <a:spcAft>
                    <a:spcPts val="400"/>
                  </a:spcAft>
                  <a:buNone/>
                </a:pPr>
                <a14:m>
                  <m:oMathPara xmlns:m="http://schemas.openxmlformats.org/officeDocument/2006/math">
                    <m:oMathParaPr>
                      <m:jc m:val="centerGroup"/>
                    </m:oMathParaPr>
                    <m:oMath xmlns:m="http://schemas.openxmlformats.org/officeDocument/2006/math">
                      <m:r>
                        <m:rPr>
                          <m:sty m:val="p"/>
                        </m:rPr>
                        <a:rPr lang="el-GR" sz="1800" i="1" smtClean="0">
                          <a:solidFill>
                            <a:schemeClr val="tx2"/>
                          </a:solidFill>
                          <a:latin typeface="Cambria Math" panose="02040503050406030204" pitchFamily="18" charset="0"/>
                          <a:ea typeface="Cambria Math" panose="02040503050406030204" pitchFamily="18" charset="0"/>
                        </a:rPr>
                        <m:t>Δ</m:t>
                      </m:r>
                      <m:r>
                        <a:rPr lang="el-GR" sz="1800" i="1" smtClean="0">
                          <a:solidFill>
                            <a:schemeClr val="tx2"/>
                          </a:solidFill>
                          <a:latin typeface="Cambria Math" panose="02040503050406030204" pitchFamily="18" charset="0"/>
                          <a:ea typeface="Cambria Math" panose="02040503050406030204" pitchFamily="18" charset="0"/>
                        </a:rPr>
                        <m:t>𝜆</m:t>
                      </m:r>
                      <m:r>
                        <a:rPr lang="en-US" sz="1800" i="1">
                          <a:solidFill>
                            <a:schemeClr val="tx2"/>
                          </a:solidFill>
                          <a:latin typeface="Cambria Math" panose="02040503050406030204" pitchFamily="18" charset="0"/>
                          <a:ea typeface="Cambria Math" panose="02040503050406030204" pitchFamily="18" charset="0"/>
                        </a:rPr>
                        <m:t>=</m:t>
                      </m:r>
                      <m:r>
                        <a:rPr lang="en-US" sz="1800" i="1">
                          <a:solidFill>
                            <a:schemeClr val="tx2"/>
                          </a:solidFill>
                          <a:latin typeface="Cambria Math" panose="02040503050406030204" pitchFamily="18" charset="0"/>
                        </a:rPr>
                        <m:t>𝑀𝐴𝑋</m:t>
                      </m:r>
                      <m:d>
                        <m:dPr>
                          <m:ctrlPr>
                            <a:rPr lang="en-US" sz="1800" i="1">
                              <a:solidFill>
                                <a:schemeClr val="tx2"/>
                              </a:solidFill>
                              <a:latin typeface="Cambria Math" panose="02040503050406030204" pitchFamily="18" charset="0"/>
                            </a:rPr>
                          </m:ctrlPr>
                        </m:dPr>
                        <m:e>
                          <m:r>
                            <a:rPr lang="en-US" sz="1800" i="1">
                              <a:solidFill>
                                <a:schemeClr val="tx2"/>
                              </a:solidFill>
                              <a:latin typeface="Cambria Math" panose="02040503050406030204" pitchFamily="18" charset="0"/>
                            </a:rPr>
                            <m:t>0,</m:t>
                          </m:r>
                          <m:d>
                            <m:dPr>
                              <m:ctrlPr>
                                <a:rPr lang="en-US" sz="1800" i="1">
                                  <a:solidFill>
                                    <a:schemeClr val="tx2"/>
                                  </a:solidFill>
                                  <a:latin typeface="Cambria Math" panose="02040503050406030204" pitchFamily="18" charset="0"/>
                                </a:rPr>
                              </m:ctrlPr>
                            </m:dPr>
                            <m:e>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ea typeface="Cambria Math" panose="02040503050406030204" pitchFamily="18" charset="0"/>
                                    </a:rPr>
                                    <m:t>𝜆</m:t>
                                  </m:r>
                                </m:e>
                                <m:sub>
                                  <m:r>
                                    <a:rPr lang="en-US" sz="1800" i="1">
                                      <a:solidFill>
                                        <a:schemeClr val="tx2"/>
                                      </a:solidFill>
                                      <a:latin typeface="Cambria Math" panose="02040503050406030204" pitchFamily="18" charset="0"/>
                                    </a:rPr>
                                    <m:t>𝑆𝑡𝑒𝑝</m:t>
                                  </m:r>
                                  <m:r>
                                    <a:rPr lang="en-US" sz="1800" i="1">
                                      <a:solidFill>
                                        <a:schemeClr val="tx2"/>
                                      </a:solidFill>
                                      <a:latin typeface="Cambria Math" panose="02040503050406030204" pitchFamily="18" charset="0"/>
                                    </a:rPr>
                                    <m:t> 2</m:t>
                                  </m:r>
                                </m:sub>
                                <m:sup>
                                  <m:r>
                                    <a:rPr lang="en-US" sz="1800" i="1">
                                      <a:solidFill>
                                        <a:schemeClr val="tx2"/>
                                      </a:solidFill>
                                      <a:latin typeface="Cambria Math" panose="02040503050406030204" pitchFamily="18" charset="0"/>
                                    </a:rPr>
                                    <m:t>𝑅𝑇𝐶</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𝑃𝑟𝑖𝑐𝑖𝑛𝑔</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𝑅𝑢𝑛</m:t>
                                  </m:r>
                                </m:sup>
                              </m:sSubSup>
                              <m:r>
                                <a:rPr lang="en-US" sz="1800" i="1">
                                  <a:solidFill>
                                    <a:schemeClr val="tx2"/>
                                  </a:solidFill>
                                  <a:latin typeface="Cambria Math" panose="02040503050406030204" pitchFamily="18" charset="0"/>
                                </a:rPr>
                                <m:t>−</m:t>
                              </m:r>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ea typeface="Cambria Math" panose="02040503050406030204" pitchFamily="18" charset="0"/>
                                    </a:rPr>
                                    <m:t>𝜆</m:t>
                                  </m:r>
                                </m:e>
                                <m:sub>
                                  <m:r>
                                    <a:rPr lang="en-US" sz="1800" i="1">
                                      <a:solidFill>
                                        <a:schemeClr val="tx2"/>
                                      </a:solidFill>
                                      <a:latin typeface="Cambria Math" panose="02040503050406030204" pitchFamily="18" charset="0"/>
                                    </a:rPr>
                                    <m:t>𝑆𝑡𝑒𝑝</m:t>
                                  </m:r>
                                  <m:r>
                                    <a:rPr lang="en-US" sz="1800" i="1">
                                      <a:solidFill>
                                        <a:schemeClr val="tx2"/>
                                      </a:solidFill>
                                      <a:latin typeface="Cambria Math" panose="02040503050406030204" pitchFamily="18" charset="0"/>
                                    </a:rPr>
                                    <m:t> 2</m:t>
                                  </m:r>
                                </m:sub>
                                <m:sup>
                                  <m:r>
                                    <a:rPr lang="en-US" sz="1800" i="1">
                                      <a:solidFill>
                                        <a:schemeClr val="tx2"/>
                                      </a:solidFill>
                                      <a:latin typeface="Cambria Math" panose="02040503050406030204" pitchFamily="18" charset="0"/>
                                    </a:rPr>
                                    <m:t>𝑅𝑇𝐶</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𝐷𝑖𝑠𝑝𝑎𝑡𝑐h</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𝑅𝑢𝑛</m:t>
                                  </m:r>
                                </m:sup>
                              </m:sSubSup>
                            </m:e>
                          </m:d>
                        </m:e>
                      </m:d>
                    </m:oMath>
                  </m:oMathPara>
                </a14:m>
                <a:endParaRPr lang="en-US" sz="1800" dirty="0" smtClean="0">
                  <a:solidFill>
                    <a:schemeClr val="tx2"/>
                  </a:solidFill>
                </a:endParaRPr>
              </a:p>
              <a:p>
                <a:pPr marL="114300" indent="0">
                  <a:spcBef>
                    <a:spcPts val="400"/>
                  </a:spcBef>
                  <a:spcAft>
                    <a:spcPts val="400"/>
                  </a:spcAft>
                  <a:buNone/>
                </a:pPr>
                <a14:m>
                  <m:oMathPara xmlns:m="http://schemas.openxmlformats.org/officeDocument/2006/math">
                    <m:oMathParaPr>
                      <m:jc m:val="centerGroup"/>
                    </m:oMathParaPr>
                    <m:oMath xmlns:m="http://schemas.openxmlformats.org/officeDocument/2006/math">
                      <m:sSup>
                        <m:sSupPr>
                          <m:ctrlPr>
                            <a:rPr lang="en-US" sz="1800" i="1">
                              <a:solidFill>
                                <a:schemeClr val="tx2"/>
                              </a:solidFill>
                              <a:latin typeface="Cambria Math" panose="02040503050406030204" pitchFamily="18" charset="0"/>
                            </a:rPr>
                          </m:ctrlPr>
                        </m:sSupPr>
                        <m:e>
                          <m:r>
                            <a:rPr lang="en-US" sz="1800" i="1">
                              <a:solidFill>
                                <a:schemeClr val="tx2"/>
                              </a:solidFill>
                              <a:latin typeface="Cambria Math" panose="02040503050406030204" pitchFamily="18" charset="0"/>
                              <a:ea typeface="Cambria Math" panose="02040503050406030204" pitchFamily="18" charset="0"/>
                            </a:rPr>
                            <m:t>𝜆</m:t>
                          </m:r>
                        </m:e>
                        <m:sup>
                          <m:r>
                            <a:rPr lang="en-US" sz="1800" i="1">
                              <a:solidFill>
                                <a:schemeClr val="tx2"/>
                              </a:solidFill>
                              <a:latin typeface="Cambria Math" panose="02040503050406030204" pitchFamily="18" charset="0"/>
                            </a:rPr>
                            <m:t>𝐹𝑖𝑛𝑎𝑙</m:t>
                          </m:r>
                        </m:sup>
                      </m:sSup>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𝑀𝑖𝑛</m:t>
                      </m:r>
                      <m:d>
                        <m:dPr>
                          <m:ctrlPr>
                            <a:rPr lang="en-US" sz="1800" i="1">
                              <a:solidFill>
                                <a:schemeClr val="tx2"/>
                              </a:solidFill>
                              <a:latin typeface="Cambria Math" panose="02040503050406030204" pitchFamily="18" charset="0"/>
                            </a:rPr>
                          </m:ctrlPr>
                        </m:dPr>
                        <m:e>
                          <m:r>
                            <a:rPr lang="en-US" sz="1800" i="1">
                              <a:solidFill>
                                <a:schemeClr val="tx2"/>
                              </a:solidFill>
                              <a:latin typeface="Cambria Math" panose="02040503050406030204" pitchFamily="18" charset="0"/>
                            </a:rPr>
                            <m:t>𝑉𝑂𝐿𝐿</m:t>
                          </m:r>
                          <m:r>
                            <a:rPr lang="en-US" sz="1800" i="1">
                              <a:solidFill>
                                <a:schemeClr val="tx2"/>
                              </a:solidFill>
                              <a:latin typeface="Cambria Math" panose="02040503050406030204" pitchFamily="18" charset="0"/>
                            </a:rPr>
                            <m:t>,</m:t>
                          </m:r>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ea typeface="Cambria Math" panose="02040503050406030204" pitchFamily="18" charset="0"/>
                                </a:rPr>
                                <m:t>𝜆</m:t>
                              </m:r>
                            </m:e>
                            <m:sub>
                              <m:r>
                                <a:rPr lang="en-US" sz="1800" i="1">
                                  <a:solidFill>
                                    <a:schemeClr val="tx2"/>
                                  </a:solidFill>
                                  <a:latin typeface="Cambria Math" panose="02040503050406030204" pitchFamily="18" charset="0"/>
                                </a:rPr>
                                <m:t>𝑆𝑡𝑒𝑝</m:t>
                              </m:r>
                              <m:r>
                                <a:rPr lang="en-US" sz="1800" i="1">
                                  <a:solidFill>
                                    <a:schemeClr val="tx2"/>
                                  </a:solidFill>
                                  <a:latin typeface="Cambria Math" panose="02040503050406030204" pitchFamily="18" charset="0"/>
                                </a:rPr>
                                <m:t> 2</m:t>
                              </m:r>
                            </m:sub>
                            <m:sup>
                              <m:r>
                                <a:rPr lang="en-US" sz="1800" i="1">
                                  <a:solidFill>
                                    <a:schemeClr val="tx2"/>
                                  </a:solidFill>
                                  <a:latin typeface="Cambria Math" panose="02040503050406030204" pitchFamily="18" charset="0"/>
                                </a:rPr>
                                <m:t>𝑅𝑇𝐶</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𝐷𝑖𝑠𝑝𝑎𝑡𝑐h</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𝑅𝑢𝑛</m:t>
                              </m:r>
                            </m:sup>
                          </m:sSubSup>
                          <m:r>
                            <a:rPr lang="en-US" sz="1800" i="1">
                              <a:solidFill>
                                <a:schemeClr val="tx2"/>
                              </a:solidFill>
                              <a:latin typeface="Cambria Math" panose="02040503050406030204" pitchFamily="18" charset="0"/>
                            </a:rPr>
                            <m:t>+</m:t>
                          </m:r>
                          <m:r>
                            <m:rPr>
                              <m:sty m:val="p"/>
                            </m:rPr>
                            <a:rPr lang="el-GR" sz="1800" i="1">
                              <a:solidFill>
                                <a:schemeClr val="tx2"/>
                              </a:solidFill>
                              <a:latin typeface="Cambria Math" panose="02040503050406030204" pitchFamily="18" charset="0"/>
                              <a:ea typeface="Cambria Math" panose="02040503050406030204" pitchFamily="18" charset="0"/>
                            </a:rPr>
                            <m:t>Δ</m:t>
                          </m:r>
                          <m:r>
                            <a:rPr lang="el-GR" sz="1800" i="1">
                              <a:solidFill>
                                <a:schemeClr val="tx2"/>
                              </a:solidFill>
                              <a:latin typeface="Cambria Math" panose="02040503050406030204" pitchFamily="18" charset="0"/>
                              <a:ea typeface="Cambria Math" panose="02040503050406030204" pitchFamily="18" charset="0"/>
                            </a:rPr>
                            <m:t>𝜆</m:t>
                          </m:r>
                        </m:e>
                      </m:d>
                    </m:oMath>
                  </m:oMathPara>
                </a14:m>
                <a:endParaRPr lang="en-US" sz="1800" dirty="0" smtClean="0">
                  <a:solidFill>
                    <a:schemeClr val="tx2"/>
                  </a:solidFill>
                </a:endParaRPr>
              </a:p>
              <a:p>
                <a:pPr marL="114300" indent="0">
                  <a:spcBef>
                    <a:spcPts val="400"/>
                  </a:spcBef>
                  <a:spcAft>
                    <a:spcPts val="400"/>
                  </a:spcAft>
                  <a:buNone/>
                </a:pPr>
                <a14:m>
                  <m:oMathPara xmlns:m="http://schemas.openxmlformats.org/officeDocument/2006/math">
                    <m:oMathParaPr>
                      <m:jc m:val="centerGroup"/>
                    </m:oMathParaPr>
                    <m:oMath xmlns:m="http://schemas.openxmlformats.org/officeDocument/2006/math">
                      <m:sSup>
                        <m:sSupPr>
                          <m:ctrlPr>
                            <a:rPr lang="en-US" sz="1800" i="1">
                              <a:solidFill>
                                <a:schemeClr val="tx2"/>
                              </a:solidFill>
                              <a:latin typeface="Cambria Math" panose="02040503050406030204" pitchFamily="18" charset="0"/>
                            </a:rPr>
                          </m:ctrlPr>
                        </m:sSupPr>
                        <m:e>
                          <m:r>
                            <m:rPr>
                              <m:sty m:val="p"/>
                            </m:rPr>
                            <a:rPr lang="el-GR" sz="1800" i="1">
                              <a:solidFill>
                                <a:schemeClr val="tx2"/>
                              </a:solidFill>
                              <a:latin typeface="Cambria Math" panose="02040503050406030204" pitchFamily="18" charset="0"/>
                              <a:ea typeface="Cambria Math" panose="02040503050406030204" pitchFamily="18" charset="0"/>
                            </a:rPr>
                            <m:t>Δ</m:t>
                          </m:r>
                          <m:r>
                            <a:rPr lang="el-GR" sz="1800" i="1">
                              <a:solidFill>
                                <a:schemeClr val="tx2"/>
                              </a:solidFill>
                              <a:latin typeface="Cambria Math" panose="02040503050406030204" pitchFamily="18" charset="0"/>
                              <a:ea typeface="Cambria Math" panose="02040503050406030204" pitchFamily="18" charset="0"/>
                            </a:rPr>
                            <m:t>𝜆</m:t>
                          </m:r>
                        </m:e>
                        <m:sup>
                          <m:r>
                            <a:rPr lang="en-US" sz="1800" i="1">
                              <a:solidFill>
                                <a:schemeClr val="tx2"/>
                              </a:solidFill>
                              <a:latin typeface="Cambria Math" panose="02040503050406030204" pitchFamily="18" charset="0"/>
                            </a:rPr>
                            <m:t>𝐹𝑖𝑛𝑎𝑙</m:t>
                          </m:r>
                        </m:sup>
                      </m:sSup>
                      <m:r>
                        <a:rPr lang="en-US" sz="1800" i="1">
                          <a:solidFill>
                            <a:schemeClr val="tx2"/>
                          </a:solidFill>
                          <a:latin typeface="Cambria Math" panose="02040503050406030204" pitchFamily="18" charset="0"/>
                        </a:rPr>
                        <m:t>=</m:t>
                      </m:r>
                      <m:sSup>
                        <m:sSupPr>
                          <m:ctrlPr>
                            <a:rPr lang="en-US" sz="1800" i="1">
                              <a:solidFill>
                                <a:schemeClr val="tx2"/>
                              </a:solidFill>
                              <a:latin typeface="Cambria Math" panose="02040503050406030204" pitchFamily="18" charset="0"/>
                            </a:rPr>
                          </m:ctrlPr>
                        </m:sSupPr>
                        <m:e>
                          <m:r>
                            <a:rPr lang="en-US" sz="1800" i="1">
                              <a:solidFill>
                                <a:schemeClr val="tx2"/>
                              </a:solidFill>
                              <a:latin typeface="Cambria Math" panose="02040503050406030204" pitchFamily="18" charset="0"/>
                              <a:ea typeface="Cambria Math" panose="02040503050406030204" pitchFamily="18" charset="0"/>
                            </a:rPr>
                            <m:t>𝜆</m:t>
                          </m:r>
                        </m:e>
                        <m:sup>
                          <m:r>
                            <a:rPr lang="en-US" sz="1800" i="1">
                              <a:solidFill>
                                <a:schemeClr val="tx2"/>
                              </a:solidFill>
                              <a:latin typeface="Cambria Math" panose="02040503050406030204" pitchFamily="18" charset="0"/>
                            </a:rPr>
                            <m:t>𝐹𝑖𝑛𝑎𝑙</m:t>
                          </m:r>
                        </m:sup>
                      </m:sSup>
                      <m:r>
                        <a:rPr lang="en-US" sz="1800" i="1">
                          <a:solidFill>
                            <a:schemeClr val="tx2"/>
                          </a:solidFill>
                          <a:latin typeface="Cambria Math" panose="02040503050406030204" pitchFamily="18" charset="0"/>
                        </a:rPr>
                        <m:t>−</m:t>
                      </m:r>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ea typeface="Cambria Math" panose="02040503050406030204" pitchFamily="18" charset="0"/>
                            </a:rPr>
                            <m:t>𝜆</m:t>
                          </m:r>
                        </m:e>
                        <m:sub>
                          <m:r>
                            <a:rPr lang="en-US" sz="1800" i="1">
                              <a:solidFill>
                                <a:schemeClr val="tx2"/>
                              </a:solidFill>
                              <a:latin typeface="Cambria Math" panose="02040503050406030204" pitchFamily="18" charset="0"/>
                            </a:rPr>
                            <m:t>𝑆𝑡𝑒𝑝</m:t>
                          </m:r>
                          <m:r>
                            <a:rPr lang="en-US" sz="1800" i="1">
                              <a:solidFill>
                                <a:schemeClr val="tx2"/>
                              </a:solidFill>
                              <a:latin typeface="Cambria Math" panose="02040503050406030204" pitchFamily="18" charset="0"/>
                            </a:rPr>
                            <m:t> 2</m:t>
                          </m:r>
                        </m:sub>
                        <m:sup>
                          <m:r>
                            <a:rPr lang="en-US" sz="1800" i="1">
                              <a:solidFill>
                                <a:schemeClr val="tx2"/>
                              </a:solidFill>
                              <a:latin typeface="Cambria Math" panose="02040503050406030204" pitchFamily="18" charset="0"/>
                            </a:rPr>
                            <m:t>𝑅𝑇𝐶</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𝐷𝑖𝑠𝑝𝑎𝑡𝑐h</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𝑅𝑢𝑛</m:t>
                          </m:r>
                        </m:sup>
                      </m:sSubSup>
                    </m:oMath>
                  </m:oMathPara>
                </a14:m>
                <a:endParaRPr lang="en-US" sz="1800" dirty="0" smtClean="0">
                  <a:solidFill>
                    <a:schemeClr val="tx2"/>
                  </a:solidFill>
                </a:endParaRPr>
              </a:p>
              <a:p>
                <a:pPr marL="114300" indent="0">
                  <a:spcBef>
                    <a:spcPts val="400"/>
                  </a:spcBef>
                  <a:spcAft>
                    <a:spcPts val="400"/>
                  </a:spcAft>
                  <a:buNone/>
                </a:pPr>
                <a:endParaRPr lang="en-US" sz="1900" dirty="0" smtClean="0">
                  <a:solidFill>
                    <a:schemeClr val="tx2"/>
                  </a:solidFill>
                </a:endParaRPr>
              </a:p>
              <a:p>
                <a:pPr marL="114300" indent="0">
                  <a:spcBef>
                    <a:spcPts val="400"/>
                  </a:spcBef>
                  <a:spcAft>
                    <a:spcPts val="400"/>
                  </a:spcAft>
                  <a:buNone/>
                </a:pPr>
                <a14:m>
                  <m:oMathPara xmlns:m="http://schemas.openxmlformats.org/officeDocument/2006/math">
                    <m:oMathParaPr>
                      <m:jc m:val="centerGroup"/>
                    </m:oMathParaPr>
                    <m:oMath xmlns:m="http://schemas.openxmlformats.org/officeDocument/2006/math">
                      <m:sSup>
                        <m:sSupPr>
                          <m:ctrlPr>
                            <a:rPr lang="en-US" sz="2000" i="1">
                              <a:solidFill>
                                <a:schemeClr val="tx2"/>
                              </a:solidFill>
                              <a:latin typeface="Cambria Math" panose="02040503050406030204" pitchFamily="18" charset="0"/>
                            </a:rPr>
                          </m:ctrlPr>
                        </m:sSupPr>
                        <m:e>
                          <m:sSubSup>
                            <m:sSubSupPr>
                              <m:ctrlPr>
                                <a:rPr lang="en-US" sz="2000" i="1">
                                  <a:solidFill>
                                    <a:schemeClr val="tx2"/>
                                  </a:solidFill>
                                  <a:latin typeface="Cambria Math" panose="02040503050406030204" pitchFamily="18" charset="0"/>
                                </a:rPr>
                              </m:ctrlPr>
                            </m:sSubSupPr>
                            <m:e>
                              <m:r>
                                <a:rPr lang="en-US" sz="2000" i="1">
                                  <a:solidFill>
                                    <a:schemeClr val="tx2"/>
                                  </a:solidFill>
                                  <a:latin typeface="Cambria Math" panose="02040503050406030204" pitchFamily="18" charset="0"/>
                                </a:rPr>
                                <m:t>𝐿𝑀𝑃</m:t>
                              </m:r>
                            </m:e>
                            <m:sub>
                              <m:r>
                                <a:rPr lang="en-US" sz="2000" i="1">
                                  <a:solidFill>
                                    <a:schemeClr val="tx2"/>
                                  </a:solidFill>
                                  <a:latin typeface="Cambria Math" panose="02040503050406030204" pitchFamily="18" charset="0"/>
                                </a:rPr>
                                <m:t>𝑖</m:t>
                              </m:r>
                            </m:sub>
                            <m:sup>
                              <m:r>
                                <a:rPr lang="en-US" sz="2000" i="1">
                                  <a:solidFill>
                                    <a:schemeClr val="tx2"/>
                                  </a:solidFill>
                                  <a:latin typeface="Cambria Math" panose="02040503050406030204" pitchFamily="18" charset="0"/>
                                </a:rPr>
                                <m:t>𝐹𝑖𝑛𝑎𝑙</m:t>
                              </m:r>
                            </m:sup>
                          </m:sSubSup>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ea typeface="Cambria Math" panose="02040503050406030204" pitchFamily="18" charset="0"/>
                            </a:rPr>
                            <m:t>𝜆</m:t>
                          </m:r>
                        </m:e>
                        <m:sup>
                          <m:r>
                            <a:rPr lang="en-US" sz="2000" i="1">
                              <a:solidFill>
                                <a:schemeClr val="tx2"/>
                              </a:solidFill>
                              <a:latin typeface="Cambria Math" panose="02040503050406030204" pitchFamily="18" charset="0"/>
                            </a:rPr>
                            <m:t>𝐹𝑖𝑛𝑎𝑙</m:t>
                          </m:r>
                        </m:sup>
                      </m:sSup>
                      <m:r>
                        <a:rPr lang="en-US" sz="2000" i="1">
                          <a:solidFill>
                            <a:schemeClr val="tx2"/>
                          </a:solidFill>
                          <a:latin typeface="Cambria Math" panose="02040503050406030204" pitchFamily="18" charset="0"/>
                        </a:rPr>
                        <m:t>−</m:t>
                      </m:r>
                      <m:nary>
                        <m:naryPr>
                          <m:chr m:val="∑"/>
                          <m:ctrlPr>
                            <a:rPr lang="en-US" sz="2000" i="1">
                              <a:solidFill>
                                <a:schemeClr val="tx2"/>
                              </a:solidFill>
                              <a:latin typeface="Cambria Math" panose="02040503050406030204" pitchFamily="18" charset="0"/>
                            </a:rPr>
                          </m:ctrlPr>
                        </m:naryPr>
                        <m:sub>
                          <m:r>
                            <m:rPr>
                              <m:brk m:alnAt="23"/>
                            </m:rPr>
                            <a:rPr lang="en-US" sz="2000" i="1">
                              <a:solidFill>
                                <a:schemeClr val="tx2"/>
                              </a:solidFill>
                              <a:latin typeface="Cambria Math" panose="02040503050406030204" pitchFamily="18" charset="0"/>
                            </a:rPr>
                            <m:t>𝑗</m:t>
                          </m:r>
                          <m:r>
                            <a:rPr lang="en-US" sz="2000" i="1">
                              <a:solidFill>
                                <a:schemeClr val="tx2"/>
                              </a:solidFill>
                              <a:latin typeface="Cambria Math" panose="02040503050406030204" pitchFamily="18" charset="0"/>
                            </a:rPr>
                            <m:t>=1</m:t>
                          </m:r>
                        </m:sub>
                        <m:sup>
                          <m:r>
                            <a:rPr lang="en-US" sz="2000" i="1">
                              <a:solidFill>
                                <a:schemeClr val="tx2"/>
                              </a:solidFill>
                              <a:latin typeface="Cambria Math" panose="02040503050406030204" pitchFamily="18" charset="0"/>
                            </a:rPr>
                            <m:t>𝑛𝑐</m:t>
                          </m:r>
                        </m:sup>
                        <m:e>
                          <m:sSubSup>
                            <m:sSubSupPr>
                              <m:ctrlPr>
                                <a:rPr lang="en-US" sz="2000" i="1">
                                  <a:solidFill>
                                    <a:schemeClr val="tx2"/>
                                  </a:solidFill>
                                  <a:latin typeface="Cambria Math" panose="02040503050406030204" pitchFamily="18" charset="0"/>
                                </a:rPr>
                              </m:ctrlPr>
                            </m:sSubSupPr>
                            <m:e>
                              <m:r>
                                <a:rPr lang="en-US" sz="2000" i="1">
                                  <a:solidFill>
                                    <a:schemeClr val="tx2"/>
                                  </a:solidFill>
                                  <a:latin typeface="Cambria Math" panose="02040503050406030204" pitchFamily="18" charset="0"/>
                                </a:rPr>
                                <m:t>𝑆𝐹</m:t>
                              </m:r>
                            </m:e>
                            <m:sub>
                              <m:r>
                                <a:rPr lang="en-US" sz="2000" i="1">
                                  <a:solidFill>
                                    <a:schemeClr val="tx2"/>
                                  </a:solidFill>
                                  <a:latin typeface="Cambria Math" panose="02040503050406030204" pitchFamily="18" charset="0"/>
                                </a:rPr>
                                <m:t>𝑖</m:t>
                              </m:r>
                            </m:sub>
                            <m:sup>
                              <m:r>
                                <a:rPr lang="en-US" sz="2000" i="1">
                                  <a:solidFill>
                                    <a:schemeClr val="tx2"/>
                                  </a:solidFill>
                                  <a:latin typeface="Cambria Math" panose="02040503050406030204" pitchFamily="18" charset="0"/>
                                </a:rPr>
                                <m:t>𝑗</m:t>
                              </m:r>
                            </m:sup>
                          </m:sSubSup>
                          <m:r>
                            <a:rPr lang="en-US" sz="2000" i="1">
                              <a:solidFill>
                                <a:schemeClr val="tx2"/>
                              </a:solidFill>
                              <a:latin typeface="Cambria Math" panose="02040503050406030204" pitchFamily="18" charset="0"/>
                              <a:ea typeface="Cambria Math" panose="02040503050406030204" pitchFamily="18" charset="0"/>
                            </a:rPr>
                            <m:t>×</m:t>
                          </m:r>
                          <m:sSubSup>
                            <m:sSubSupPr>
                              <m:ctrlPr>
                                <a:rPr lang="en-US" sz="2000" i="1">
                                  <a:solidFill>
                                    <a:schemeClr val="tx2"/>
                                  </a:solidFill>
                                  <a:latin typeface="Cambria Math" panose="02040503050406030204" pitchFamily="18" charset="0"/>
                                  <a:ea typeface="Cambria Math" panose="02040503050406030204" pitchFamily="18" charset="0"/>
                                </a:rPr>
                              </m:ctrlPr>
                            </m:sSubSupPr>
                            <m:e>
                              <m:r>
                                <a:rPr lang="en-US" sz="2000" i="1">
                                  <a:solidFill>
                                    <a:schemeClr val="tx2"/>
                                  </a:solidFill>
                                  <a:latin typeface="Cambria Math" panose="02040503050406030204" pitchFamily="18" charset="0"/>
                                  <a:ea typeface="Cambria Math" panose="02040503050406030204" pitchFamily="18" charset="0"/>
                                </a:rPr>
                                <m:t>𝜇</m:t>
                              </m:r>
                            </m:e>
                            <m:sub>
                              <m:r>
                                <a:rPr lang="en-US" sz="2000" i="1">
                                  <a:solidFill>
                                    <a:schemeClr val="tx2"/>
                                  </a:solidFill>
                                  <a:latin typeface="Cambria Math" panose="02040503050406030204" pitchFamily="18" charset="0"/>
                                  <a:ea typeface="Cambria Math" panose="02040503050406030204" pitchFamily="18" charset="0"/>
                                </a:rPr>
                                <m:t>𝑗</m:t>
                              </m:r>
                            </m:sub>
                            <m:sup>
                              <m:r>
                                <a:rPr lang="en-US" sz="2000" i="1">
                                  <a:solidFill>
                                    <a:schemeClr val="tx2"/>
                                  </a:solidFill>
                                  <a:latin typeface="Cambria Math" panose="02040503050406030204" pitchFamily="18" charset="0"/>
                                  <a:ea typeface="Cambria Math" panose="02040503050406030204" pitchFamily="18" charset="0"/>
                                </a:rPr>
                                <m:t>𝑅𝑇𝐶</m:t>
                              </m:r>
                              <m:r>
                                <a:rPr lang="en-US" sz="2000" i="1">
                                  <a:solidFill>
                                    <a:schemeClr val="tx2"/>
                                  </a:solidFill>
                                  <a:latin typeface="Cambria Math" panose="02040503050406030204" pitchFamily="18" charset="0"/>
                                  <a:ea typeface="Cambria Math" panose="02040503050406030204" pitchFamily="18" charset="0"/>
                                </a:rPr>
                                <m:t> </m:t>
                              </m:r>
                              <m:r>
                                <a:rPr lang="en-US" sz="2000" i="1">
                                  <a:solidFill>
                                    <a:schemeClr val="tx2"/>
                                  </a:solidFill>
                                  <a:latin typeface="Cambria Math" panose="02040503050406030204" pitchFamily="18" charset="0"/>
                                  <a:ea typeface="Cambria Math" panose="02040503050406030204" pitchFamily="18" charset="0"/>
                                </a:rPr>
                                <m:t>𝐷𝑖𝑠𝑝𝑎𝑡𝑐h</m:t>
                              </m:r>
                              <m:r>
                                <a:rPr lang="en-US" sz="2000" i="1">
                                  <a:solidFill>
                                    <a:schemeClr val="tx2"/>
                                  </a:solidFill>
                                  <a:latin typeface="Cambria Math" panose="02040503050406030204" pitchFamily="18" charset="0"/>
                                  <a:ea typeface="Cambria Math" panose="02040503050406030204" pitchFamily="18" charset="0"/>
                                </a:rPr>
                                <m:t> </m:t>
                              </m:r>
                              <m:r>
                                <a:rPr lang="en-US" sz="2000" i="1">
                                  <a:solidFill>
                                    <a:schemeClr val="tx2"/>
                                  </a:solidFill>
                                  <a:latin typeface="Cambria Math" panose="02040503050406030204" pitchFamily="18" charset="0"/>
                                  <a:ea typeface="Cambria Math" panose="02040503050406030204" pitchFamily="18" charset="0"/>
                                </a:rPr>
                                <m:t>𝑅𝑢𝑛</m:t>
                              </m:r>
                              <m:r>
                                <a:rPr lang="en-US" sz="2000" b="0" i="1" smtClean="0">
                                  <a:solidFill>
                                    <a:schemeClr val="tx2"/>
                                  </a:solidFill>
                                  <a:latin typeface="Cambria Math" panose="02040503050406030204" pitchFamily="18" charset="0"/>
                                  <a:ea typeface="Cambria Math" panose="02040503050406030204" pitchFamily="18" charset="0"/>
                                </a:rPr>
                                <m:t> </m:t>
                              </m:r>
                              <m:r>
                                <a:rPr lang="en-US" sz="2000" b="0" i="1" smtClean="0">
                                  <a:solidFill>
                                    <a:schemeClr val="tx2"/>
                                  </a:solidFill>
                                  <a:latin typeface="Cambria Math" panose="02040503050406030204" pitchFamily="18" charset="0"/>
                                  <a:ea typeface="Cambria Math" panose="02040503050406030204" pitchFamily="18" charset="0"/>
                                </a:rPr>
                                <m:t>𝑆𝑡𝑒𝑝</m:t>
                              </m:r>
                              <m:r>
                                <a:rPr lang="en-US" sz="2000" b="0" i="1" smtClean="0">
                                  <a:solidFill>
                                    <a:schemeClr val="tx2"/>
                                  </a:solidFill>
                                  <a:latin typeface="Cambria Math" panose="02040503050406030204" pitchFamily="18" charset="0"/>
                                  <a:ea typeface="Cambria Math" panose="02040503050406030204" pitchFamily="18" charset="0"/>
                                </a:rPr>
                                <m:t> 2</m:t>
                              </m:r>
                            </m:sup>
                          </m:sSubSup>
                        </m:e>
                      </m:nary>
                    </m:oMath>
                  </m:oMathPara>
                </a14:m>
                <a:endParaRPr lang="en-US" sz="1900" dirty="0" smtClean="0">
                  <a:solidFill>
                    <a:schemeClr val="tx2"/>
                  </a:solidFill>
                </a:endParaRPr>
              </a:p>
              <a:p>
                <a:pPr lvl="1">
                  <a:spcBef>
                    <a:spcPts val="400"/>
                  </a:spcBef>
                  <a:spcAft>
                    <a:spcPts val="400"/>
                  </a:spcAft>
                </a:pPr>
                <a:endParaRPr lang="en-US" sz="1800"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900" y="872716"/>
                <a:ext cx="8534400" cy="5292588"/>
              </a:xfrm>
              <a:blipFill rotWithShape="0">
                <a:blip r:embed="rId2"/>
                <a:stretch>
                  <a:fillRect t="-346" r="-714" b="-1267"/>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
        <p:nvSpPr>
          <p:cNvPr id="5" name="Rounded Rectangle 4"/>
          <p:cNvSpPr/>
          <p:nvPr/>
        </p:nvSpPr>
        <p:spPr>
          <a:xfrm>
            <a:off x="3787127" y="4509120"/>
            <a:ext cx="2664296" cy="576064"/>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6429028" y="4642441"/>
            <a:ext cx="828092" cy="194389"/>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57120" y="4509120"/>
            <a:ext cx="1620180" cy="307777"/>
          </a:xfrm>
          <a:prstGeom prst="rect">
            <a:avLst/>
          </a:prstGeom>
          <a:noFill/>
          <a:ln>
            <a:solidFill>
              <a:schemeClr val="accent1">
                <a:shade val="95000"/>
                <a:satMod val="105000"/>
              </a:schemeClr>
            </a:solidFill>
          </a:ln>
        </p:spPr>
        <p:txBody>
          <a:bodyPr wrap="square" rtlCol="0">
            <a:spAutoFit/>
          </a:bodyPr>
          <a:lstStyle/>
          <a:p>
            <a:r>
              <a:rPr lang="en-US" sz="1400" dirty="0" smtClean="0"/>
              <a:t>LMP Price Adder</a:t>
            </a:r>
            <a:endParaRPr lang="en-US" sz="1400" dirty="0"/>
          </a:p>
        </p:txBody>
      </p:sp>
    </p:spTree>
    <p:extLst>
      <p:ext uri="{BB962C8B-B14F-4D97-AF65-F5344CB8AC3E}">
        <p14:creationId xmlns:p14="http://schemas.microsoft.com/office/powerpoint/2010/main" val="124438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Run (NPRR 626) Under RTC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900" y="872716"/>
                <a:ext cx="8534400" cy="5292588"/>
              </a:xfrm>
            </p:spPr>
            <p:txBody>
              <a:bodyPr/>
              <a:lstStyle/>
              <a:p>
                <a:pPr marL="914400" lvl="2">
                  <a:spcBef>
                    <a:spcPts val="400"/>
                  </a:spcBef>
                  <a:spcAft>
                    <a:spcPts val="400"/>
                  </a:spcAft>
                </a:pPr>
                <a:r>
                  <a:rPr lang="en-US" sz="1500" u="sng" dirty="0">
                    <a:solidFill>
                      <a:schemeClr val="tx2"/>
                    </a:solidFill>
                    <a:latin typeface="+mn-lt"/>
                  </a:rPr>
                  <a:t>For each AS type (RegUp, </a:t>
                </a:r>
                <a:r>
                  <a:rPr lang="en-US" sz="1500" u="sng" dirty="0" err="1">
                    <a:solidFill>
                      <a:schemeClr val="tx2"/>
                    </a:solidFill>
                    <a:latin typeface="+mn-lt"/>
                  </a:rPr>
                  <a:t>RegDn</a:t>
                </a:r>
                <a:r>
                  <a:rPr lang="en-US" sz="1500" u="sng" dirty="0">
                    <a:solidFill>
                      <a:schemeClr val="tx2"/>
                    </a:solidFill>
                    <a:latin typeface="+mn-lt"/>
                  </a:rPr>
                  <a:t>, RRS, ECRS, and Non-Spin)</a:t>
                </a:r>
                <a:r>
                  <a:rPr lang="en-US" sz="1500" dirty="0">
                    <a:solidFill>
                      <a:schemeClr val="tx2"/>
                    </a:solidFill>
                    <a:latin typeface="+mn-lt"/>
                  </a:rPr>
                  <a:t>, if the AS type MCPC from Pricing Run Step 2 is greater than the corresponding AS type MCPC from the Dispatch  RTC Run Step 2 then add the positive difference to the Dispatch RTC Run Step 2 AS Type MCPC with check to ensure that the final AS type MCPC does not exceed that AS type maximum price on its AS Demand Curve (ASDCAS-type)</a:t>
                </a:r>
              </a:p>
              <a:p>
                <a:pPr marL="914400" lvl="2" indent="0">
                  <a:spcBef>
                    <a:spcPts val="400"/>
                  </a:spcBef>
                  <a:spcAft>
                    <a:spcPts val="400"/>
                  </a:spcAft>
                  <a:buNone/>
                </a:pPr>
                <a:r>
                  <a:rPr lang="en-US" sz="1500" dirty="0" smtClean="0">
                    <a:solidFill>
                      <a:schemeClr val="tx2"/>
                    </a:solidFill>
                  </a:rPr>
                  <a:t>If the proposal to reduce AS MCPC when System Lambda of Dispatch  </a:t>
                </a:r>
                <a:r>
                  <a:rPr lang="en-US" sz="1500" dirty="0">
                    <a:solidFill>
                      <a:schemeClr val="tx2"/>
                    </a:solidFill>
                  </a:rPr>
                  <a:t>RTC Run Step </a:t>
                </a:r>
                <a:r>
                  <a:rPr lang="en-US" sz="1500" dirty="0" smtClean="0">
                    <a:solidFill>
                      <a:schemeClr val="tx2"/>
                    </a:solidFill>
                  </a:rPr>
                  <a:t>2 is greater than VOLL </a:t>
                </a:r>
                <a:r>
                  <a:rPr lang="en-US" sz="1500" dirty="0">
                    <a:solidFill>
                      <a:schemeClr val="tx2"/>
                    </a:solidFill>
                  </a:rPr>
                  <a:t>is adopted (</a:t>
                </a:r>
                <a:r>
                  <a:rPr lang="en-US" sz="1500" dirty="0" smtClean="0">
                    <a:solidFill>
                      <a:schemeClr val="tx2"/>
                    </a:solidFill>
                  </a:rPr>
                  <a:t>KP1_1 and KP1_2 discussion), then the determination of the positive difference in MCPC is performed </a:t>
                </a:r>
                <a:r>
                  <a:rPr lang="en-US" sz="1500" u="sng" dirty="0" smtClean="0">
                    <a:solidFill>
                      <a:schemeClr val="tx2"/>
                    </a:solidFill>
                  </a:rPr>
                  <a:t>after the reduction of Dispatch Run RTC Step 2 AS type MCPC</a:t>
                </a:r>
                <a:endParaRPr lang="en-US" sz="1800" i="1" u="sng" dirty="0" smtClean="0">
                  <a:solidFill>
                    <a:schemeClr val="tx2"/>
                  </a:solidFill>
                  <a:latin typeface="Cambria Math" panose="02040503050406030204" pitchFamily="18" charset="0"/>
                </a:endParaRPr>
              </a:p>
              <a:p>
                <a:pPr marL="57150" indent="0">
                  <a:spcBef>
                    <a:spcPts val="400"/>
                  </a:spcBef>
                  <a:spcAft>
                    <a:spcPts val="400"/>
                  </a:spcAft>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2"/>
                              </a:solidFill>
                              <a:latin typeface="Cambria Math" panose="02040503050406030204" pitchFamily="18" charset="0"/>
                            </a:rPr>
                          </m:ctrlPr>
                        </m:sSubPr>
                        <m:e>
                          <m:r>
                            <a:rPr lang="en-US" sz="1800" i="1">
                              <a:solidFill>
                                <a:schemeClr val="tx2"/>
                              </a:solidFill>
                              <a:latin typeface="Cambria Math" panose="02040503050406030204" pitchFamily="18" charset="0"/>
                              <a:ea typeface="Cambria Math" panose="02040503050406030204" pitchFamily="18" charset="0"/>
                            </a:rPr>
                            <m:t>∆</m:t>
                          </m:r>
                          <m:r>
                            <a:rPr lang="en-US" sz="1800" i="1">
                              <a:solidFill>
                                <a:schemeClr val="tx2"/>
                              </a:solidFill>
                              <a:latin typeface="Cambria Math" panose="02040503050406030204" pitchFamily="18" charset="0"/>
                              <a:ea typeface="Cambria Math" panose="02040503050406030204" pitchFamily="18" charset="0"/>
                            </a:rPr>
                            <m:t>𝑀𝐶𝑃𝐶</m:t>
                          </m:r>
                        </m:e>
                        <m:sub>
                          <m:r>
                            <a:rPr lang="en-US" sz="1800" i="1">
                              <a:solidFill>
                                <a:schemeClr val="tx2"/>
                              </a:solidFill>
                              <a:latin typeface="Cambria Math" panose="02040503050406030204" pitchFamily="18" charset="0"/>
                            </a:rPr>
                            <m:t>𝐴𝑆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𝑡𝑦𝑝𝑒</m:t>
                          </m:r>
                        </m:sub>
                      </m:sSub>
                      <m:r>
                        <a:rPr lang="en-US" sz="1800" i="1">
                          <a:solidFill>
                            <a:schemeClr val="tx2"/>
                          </a:solidFill>
                          <a:latin typeface="Cambria Math" panose="02040503050406030204" pitchFamily="18" charset="0"/>
                          <a:ea typeface="Cambria Math" panose="02040503050406030204" pitchFamily="18" charset="0"/>
                        </a:rPr>
                        <m:t>=</m:t>
                      </m:r>
                      <m:r>
                        <a:rPr lang="en-US" sz="1800" i="1">
                          <a:solidFill>
                            <a:schemeClr val="tx2"/>
                          </a:solidFill>
                          <a:latin typeface="Cambria Math" panose="02040503050406030204" pitchFamily="18" charset="0"/>
                        </a:rPr>
                        <m:t>𝑀𝐴𝑋</m:t>
                      </m:r>
                      <m:d>
                        <m:dPr>
                          <m:ctrlPr>
                            <a:rPr lang="en-US" sz="1800" i="1">
                              <a:solidFill>
                                <a:schemeClr val="tx2"/>
                              </a:solidFill>
                              <a:latin typeface="Cambria Math" panose="02040503050406030204" pitchFamily="18" charset="0"/>
                            </a:rPr>
                          </m:ctrlPr>
                        </m:dPr>
                        <m:e>
                          <m:r>
                            <a:rPr lang="en-US" sz="1800" i="1">
                              <a:solidFill>
                                <a:schemeClr val="tx2"/>
                              </a:solidFill>
                              <a:latin typeface="Cambria Math" panose="02040503050406030204" pitchFamily="18" charset="0"/>
                            </a:rPr>
                            <m:t>0,</m:t>
                          </m:r>
                          <m:d>
                            <m:dPr>
                              <m:ctrlPr>
                                <a:rPr lang="en-US" sz="1800" i="1">
                                  <a:solidFill>
                                    <a:schemeClr val="tx2"/>
                                  </a:solidFill>
                                  <a:latin typeface="Cambria Math" panose="02040503050406030204" pitchFamily="18" charset="0"/>
                                </a:rPr>
                              </m:ctrlPr>
                            </m:dPr>
                            <m:e>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𝑀𝐶𝑃𝐶</m:t>
                                  </m:r>
                                </m:e>
                                <m:sub>
                                  <m:r>
                                    <a:rPr lang="en-US" sz="1800" i="1">
                                      <a:solidFill>
                                        <a:schemeClr val="tx2"/>
                                      </a:solidFill>
                                      <a:latin typeface="Cambria Math" panose="02040503050406030204" pitchFamily="18" charset="0"/>
                                    </a:rPr>
                                    <m:t>𝐴𝑆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𝑡𝑦𝑝𝑒</m:t>
                                  </m:r>
                                </m:sub>
                                <m:sup>
                                  <m:r>
                                    <a:rPr lang="en-US" sz="1800" i="1">
                                      <a:solidFill>
                                        <a:schemeClr val="tx2"/>
                                      </a:solidFill>
                                      <a:latin typeface="Cambria Math" panose="02040503050406030204" pitchFamily="18" charset="0"/>
                                    </a:rPr>
                                    <m:t>𝑆𝑡𝑒𝑝</m:t>
                                  </m:r>
                                  <m:r>
                                    <a:rPr lang="en-US" sz="1800" i="1">
                                      <a:solidFill>
                                        <a:schemeClr val="tx2"/>
                                      </a:solidFill>
                                      <a:latin typeface="Cambria Math" panose="02040503050406030204" pitchFamily="18" charset="0"/>
                                    </a:rPr>
                                    <m:t> 2 </m:t>
                                  </m:r>
                                  <m:r>
                                    <a:rPr lang="en-US" sz="1800" i="1">
                                      <a:solidFill>
                                        <a:schemeClr val="tx2"/>
                                      </a:solidFill>
                                      <a:latin typeface="Cambria Math" panose="02040503050406030204" pitchFamily="18" charset="0"/>
                                    </a:rPr>
                                    <m:t>𝑅𝑇𝐶</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𝑃𝑟𝑖𝑐𝑖𝑛𝑔</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𝑅𝑢𝑛</m:t>
                                  </m:r>
                                </m:sup>
                              </m:sSubSup>
                              <m:r>
                                <a:rPr lang="en-US" sz="1800" i="1">
                                  <a:solidFill>
                                    <a:schemeClr val="tx2"/>
                                  </a:solidFill>
                                  <a:latin typeface="Cambria Math" panose="02040503050406030204" pitchFamily="18" charset="0"/>
                                </a:rPr>
                                <m:t>−</m:t>
                              </m:r>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𝑀𝐶𝑃𝐶</m:t>
                                  </m:r>
                                </m:e>
                                <m:sub>
                                  <m:r>
                                    <a:rPr lang="en-US" sz="1800" i="1">
                                      <a:solidFill>
                                        <a:schemeClr val="tx2"/>
                                      </a:solidFill>
                                      <a:latin typeface="Cambria Math" panose="02040503050406030204" pitchFamily="18" charset="0"/>
                                    </a:rPr>
                                    <m:t>𝐴𝑆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𝑡𝑦𝑝𝑒</m:t>
                                  </m:r>
                                </m:sub>
                                <m:sup>
                                  <m:r>
                                    <a:rPr lang="en-US" sz="1800" i="1">
                                      <a:solidFill>
                                        <a:schemeClr val="tx2"/>
                                      </a:solidFill>
                                      <a:latin typeface="Cambria Math" panose="02040503050406030204" pitchFamily="18" charset="0"/>
                                    </a:rPr>
                                    <m:t>𝑆𝑡𝑒𝑝</m:t>
                                  </m:r>
                                  <m:r>
                                    <a:rPr lang="en-US" sz="1800" i="1">
                                      <a:solidFill>
                                        <a:schemeClr val="tx2"/>
                                      </a:solidFill>
                                      <a:latin typeface="Cambria Math" panose="02040503050406030204" pitchFamily="18" charset="0"/>
                                    </a:rPr>
                                    <m:t> 2 </m:t>
                                  </m:r>
                                  <m:r>
                                    <a:rPr lang="en-US" sz="1800" i="1">
                                      <a:solidFill>
                                        <a:schemeClr val="tx2"/>
                                      </a:solidFill>
                                      <a:latin typeface="Cambria Math" panose="02040503050406030204" pitchFamily="18" charset="0"/>
                                    </a:rPr>
                                    <m:t>𝑅𝑇𝐶</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𝐷𝑖𝑠𝑝𝑎𝑡𝑐h</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𝑅𝑢𝑛</m:t>
                                  </m:r>
                                </m:sup>
                              </m:sSubSup>
                            </m:e>
                          </m:d>
                        </m:e>
                      </m:d>
                    </m:oMath>
                  </m:oMathPara>
                </a14:m>
                <a:endParaRPr lang="en-US" sz="1800" i="1" dirty="0" smtClean="0">
                  <a:solidFill>
                    <a:schemeClr val="tx2"/>
                  </a:solidFill>
                  <a:latin typeface="Cambria Math" panose="02040503050406030204" pitchFamily="18" charset="0"/>
                </a:endParaRPr>
              </a:p>
              <a:p>
                <a:pPr marL="57150" indent="0">
                  <a:spcBef>
                    <a:spcPts val="400"/>
                  </a:spcBef>
                  <a:spcAft>
                    <a:spcPts val="400"/>
                  </a:spcAft>
                  <a:buNone/>
                </a:pPr>
                <a:endParaRPr lang="en-US" sz="1800" i="1" dirty="0" smtClean="0">
                  <a:solidFill>
                    <a:schemeClr val="tx2"/>
                  </a:solidFill>
                  <a:latin typeface="Cambria Math" panose="02040503050406030204" pitchFamily="18" charset="0"/>
                </a:endParaRPr>
              </a:p>
              <a:p>
                <a:pPr marL="57150" indent="0">
                  <a:spcBef>
                    <a:spcPts val="400"/>
                  </a:spcBef>
                  <a:spcAft>
                    <a:spcPts val="4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𝑀𝐶𝑃𝐶</m:t>
                          </m:r>
                        </m:e>
                        <m:sub>
                          <m:r>
                            <a:rPr lang="en-US" sz="1800" i="1">
                              <a:solidFill>
                                <a:schemeClr val="tx2"/>
                              </a:solidFill>
                              <a:latin typeface="Cambria Math" panose="02040503050406030204" pitchFamily="18" charset="0"/>
                            </a:rPr>
                            <m:t>𝐴𝑆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𝑡𝑦𝑝𝑒</m:t>
                          </m:r>
                        </m:sub>
                        <m:sup>
                          <m:r>
                            <a:rPr lang="en-US" sz="1800" i="1">
                              <a:solidFill>
                                <a:schemeClr val="tx2"/>
                              </a:solidFill>
                              <a:latin typeface="Cambria Math" panose="02040503050406030204" pitchFamily="18" charset="0"/>
                            </a:rPr>
                            <m:t>𝐹𝑖𝑛𝑎𝑙</m:t>
                          </m:r>
                        </m:sup>
                      </m:sSubSup>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𝑀𝐼𝑁</m:t>
                      </m:r>
                      <m:d>
                        <m:dPr>
                          <m:ctrlPr>
                            <a:rPr lang="en-US" sz="1800" i="1">
                              <a:solidFill>
                                <a:schemeClr val="tx2"/>
                              </a:solidFill>
                              <a:latin typeface="Cambria Math" panose="02040503050406030204" pitchFamily="18" charset="0"/>
                            </a:rPr>
                          </m:ctrlPr>
                        </m:dPr>
                        <m:e>
                          <m:sSub>
                            <m:sSubPr>
                              <m:ctrlPr>
                                <a:rPr lang="en-US" sz="1800" i="1">
                                  <a:solidFill>
                                    <a:schemeClr val="tx2"/>
                                  </a:solidFill>
                                  <a:latin typeface="Cambria Math" panose="02040503050406030204" pitchFamily="18" charset="0"/>
                                </a:rPr>
                              </m:ctrlPr>
                            </m:sSubPr>
                            <m:e>
                              <m:r>
                                <a:rPr lang="en-US" sz="1800" i="1">
                                  <a:solidFill>
                                    <a:schemeClr val="tx2"/>
                                  </a:solidFill>
                                  <a:latin typeface="Cambria Math" panose="02040503050406030204" pitchFamily="18" charset="0"/>
                                </a:rPr>
                                <m:t>𝑀𝑎𝑥𝑃𝑟𝑖𝑐𝑒𝐴𝑆𝐷𝐶</m:t>
                              </m:r>
                            </m:e>
                            <m:sub>
                              <m:r>
                                <a:rPr lang="en-US" sz="1800" i="1">
                                  <a:solidFill>
                                    <a:schemeClr val="tx2"/>
                                  </a:solidFill>
                                  <a:latin typeface="Cambria Math" panose="02040503050406030204" pitchFamily="18" charset="0"/>
                                </a:rPr>
                                <m:t>𝐴𝑆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𝑡𝑦𝑝𝑒</m:t>
                              </m:r>
                            </m:sub>
                          </m:sSub>
                          <m:r>
                            <a:rPr lang="en-US" sz="1800" i="1">
                              <a:solidFill>
                                <a:schemeClr val="tx2"/>
                              </a:solidFill>
                              <a:latin typeface="Cambria Math" panose="02040503050406030204" pitchFamily="18" charset="0"/>
                            </a:rPr>
                            <m:t>,</m:t>
                          </m:r>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𝑀𝐶𝑃𝐶</m:t>
                              </m:r>
                            </m:e>
                            <m:sub>
                              <m:r>
                                <a:rPr lang="en-US" sz="1800" i="1">
                                  <a:solidFill>
                                    <a:schemeClr val="tx2"/>
                                  </a:solidFill>
                                  <a:latin typeface="Cambria Math" panose="02040503050406030204" pitchFamily="18" charset="0"/>
                                </a:rPr>
                                <m:t>𝐴𝑆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𝑡𝑦𝑝𝑒</m:t>
                              </m:r>
                            </m:sub>
                            <m:sup>
                              <m:r>
                                <a:rPr lang="en-US" sz="1800" i="1">
                                  <a:solidFill>
                                    <a:schemeClr val="tx2"/>
                                  </a:solidFill>
                                  <a:latin typeface="Cambria Math" panose="02040503050406030204" pitchFamily="18" charset="0"/>
                                </a:rPr>
                                <m:t>𝑆𝑡𝑒𝑝</m:t>
                              </m:r>
                              <m:r>
                                <a:rPr lang="en-US" sz="1800" i="1">
                                  <a:solidFill>
                                    <a:schemeClr val="tx2"/>
                                  </a:solidFill>
                                  <a:latin typeface="Cambria Math" panose="02040503050406030204" pitchFamily="18" charset="0"/>
                                </a:rPr>
                                <m:t> 2 </m:t>
                              </m:r>
                              <m:r>
                                <a:rPr lang="en-US" sz="1800" i="1">
                                  <a:solidFill>
                                    <a:schemeClr val="tx2"/>
                                  </a:solidFill>
                                  <a:latin typeface="Cambria Math" panose="02040503050406030204" pitchFamily="18" charset="0"/>
                                </a:rPr>
                                <m:t>𝑅𝑇𝐶</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𝐷𝑖𝑠𝑝𝑎𝑡𝑐h</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𝑅𝑢𝑛</m:t>
                              </m:r>
                            </m:sup>
                          </m:sSubSup>
                          <m:r>
                            <a:rPr lang="en-US" sz="1800" i="1">
                              <a:solidFill>
                                <a:schemeClr val="tx2"/>
                              </a:solidFill>
                              <a:latin typeface="Cambria Math" panose="02040503050406030204" pitchFamily="18" charset="0"/>
                            </a:rPr>
                            <m:t>+</m:t>
                          </m:r>
                          <m:sSub>
                            <m:sSubPr>
                              <m:ctrlPr>
                                <a:rPr lang="en-US" sz="1800" i="1">
                                  <a:solidFill>
                                    <a:schemeClr val="tx2"/>
                                  </a:solidFill>
                                  <a:latin typeface="Cambria Math" panose="02040503050406030204" pitchFamily="18" charset="0"/>
                                </a:rPr>
                              </m:ctrlPr>
                            </m:sSubPr>
                            <m:e>
                              <m:r>
                                <a:rPr lang="en-US" sz="1800" i="1">
                                  <a:solidFill>
                                    <a:schemeClr val="tx2"/>
                                  </a:solidFill>
                                  <a:latin typeface="Cambria Math" panose="02040503050406030204" pitchFamily="18" charset="0"/>
                                  <a:ea typeface="Cambria Math" panose="02040503050406030204" pitchFamily="18" charset="0"/>
                                </a:rPr>
                                <m:t>∆</m:t>
                              </m:r>
                              <m:r>
                                <a:rPr lang="en-US" sz="1800" i="1">
                                  <a:solidFill>
                                    <a:schemeClr val="tx2"/>
                                  </a:solidFill>
                                  <a:latin typeface="Cambria Math" panose="02040503050406030204" pitchFamily="18" charset="0"/>
                                  <a:ea typeface="Cambria Math" panose="02040503050406030204" pitchFamily="18" charset="0"/>
                                </a:rPr>
                                <m:t>𝑀𝐶𝑃𝐶</m:t>
                              </m:r>
                            </m:e>
                            <m:sub>
                              <m:r>
                                <a:rPr lang="en-US" sz="1800" i="1">
                                  <a:solidFill>
                                    <a:schemeClr val="tx2"/>
                                  </a:solidFill>
                                  <a:latin typeface="Cambria Math" panose="02040503050406030204" pitchFamily="18" charset="0"/>
                                </a:rPr>
                                <m:t>𝐴𝑆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𝑡𝑦𝑝𝑒</m:t>
                              </m:r>
                            </m:sub>
                          </m:sSub>
                        </m:e>
                      </m:d>
                    </m:oMath>
                  </m:oMathPara>
                </a14:m>
                <a:endParaRPr lang="en-US" sz="1800" i="1" dirty="0" smtClean="0">
                  <a:solidFill>
                    <a:schemeClr val="tx2"/>
                  </a:solidFill>
                  <a:latin typeface="Cambria Math" panose="02040503050406030204" pitchFamily="18" charset="0"/>
                </a:endParaRPr>
              </a:p>
              <a:p>
                <a:pPr marL="57150" indent="0">
                  <a:spcBef>
                    <a:spcPts val="400"/>
                  </a:spcBef>
                  <a:spcAft>
                    <a:spcPts val="400"/>
                  </a:spcAft>
                  <a:buNone/>
                </a:pPr>
                <a:endParaRPr lang="en-US" sz="1800" i="1" dirty="0" smtClean="0">
                  <a:solidFill>
                    <a:schemeClr val="tx2"/>
                  </a:solidFill>
                  <a:latin typeface="Cambria Math" panose="02040503050406030204" pitchFamily="18" charset="0"/>
                </a:endParaRPr>
              </a:p>
              <a:p>
                <a:pPr marL="57150" indent="0">
                  <a:spcBef>
                    <a:spcPts val="400"/>
                  </a:spcBef>
                  <a:spcAft>
                    <a:spcPts val="400"/>
                  </a:spcAft>
                  <a:buNone/>
                </a:pPr>
                <a:endParaRPr lang="en-US" sz="1800" i="1" dirty="0" smtClean="0">
                  <a:solidFill>
                    <a:schemeClr val="tx2"/>
                  </a:solidFill>
                  <a:latin typeface="Cambria Math" panose="02040503050406030204" pitchFamily="18" charset="0"/>
                </a:endParaRPr>
              </a:p>
              <a:p>
                <a:pPr marL="57150" indent="0">
                  <a:spcBef>
                    <a:spcPts val="400"/>
                  </a:spcBef>
                  <a:spcAft>
                    <a:spcPts val="4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ea typeface="Cambria Math" panose="02040503050406030204" pitchFamily="18" charset="0"/>
                            </a:rPr>
                            <m:t>∆</m:t>
                          </m:r>
                          <m:r>
                            <a:rPr lang="en-US" sz="1800" i="1">
                              <a:solidFill>
                                <a:schemeClr val="tx2"/>
                              </a:solidFill>
                              <a:latin typeface="Cambria Math" panose="02040503050406030204" pitchFamily="18" charset="0"/>
                              <a:ea typeface="Cambria Math" panose="02040503050406030204" pitchFamily="18" charset="0"/>
                            </a:rPr>
                            <m:t>𝑀𝐶𝑃𝐶</m:t>
                          </m:r>
                        </m:e>
                        <m:sub>
                          <m:r>
                            <a:rPr lang="en-US" sz="1800" i="1">
                              <a:solidFill>
                                <a:schemeClr val="tx2"/>
                              </a:solidFill>
                              <a:latin typeface="Cambria Math" panose="02040503050406030204" pitchFamily="18" charset="0"/>
                            </a:rPr>
                            <m:t>𝐴𝑆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𝑡𝑦𝑝𝑒</m:t>
                          </m:r>
                        </m:sub>
                        <m:sup>
                          <m:r>
                            <a:rPr lang="en-US" sz="1800" i="1">
                              <a:solidFill>
                                <a:schemeClr val="tx2"/>
                              </a:solidFill>
                              <a:latin typeface="Cambria Math" panose="02040503050406030204" pitchFamily="18" charset="0"/>
                            </a:rPr>
                            <m:t>𝐹𝑖𝑛𝑎𝑙</m:t>
                          </m:r>
                        </m:sup>
                      </m:sSubSup>
                      <m:r>
                        <a:rPr lang="en-US" sz="1800" i="1">
                          <a:solidFill>
                            <a:schemeClr val="tx2"/>
                          </a:solidFill>
                          <a:latin typeface="Cambria Math" panose="02040503050406030204" pitchFamily="18" charset="0"/>
                        </a:rPr>
                        <m:t>=</m:t>
                      </m:r>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𝑀𝐶𝑃𝐶</m:t>
                          </m:r>
                        </m:e>
                        <m:sub>
                          <m:r>
                            <a:rPr lang="en-US" sz="1800" i="1">
                              <a:solidFill>
                                <a:schemeClr val="tx2"/>
                              </a:solidFill>
                              <a:latin typeface="Cambria Math" panose="02040503050406030204" pitchFamily="18" charset="0"/>
                            </a:rPr>
                            <m:t>𝐴𝑆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𝑡𝑦𝑝𝑒</m:t>
                          </m:r>
                        </m:sub>
                        <m:sup>
                          <m:r>
                            <a:rPr lang="en-US" sz="1800" i="1">
                              <a:solidFill>
                                <a:schemeClr val="tx2"/>
                              </a:solidFill>
                              <a:latin typeface="Cambria Math" panose="02040503050406030204" pitchFamily="18" charset="0"/>
                            </a:rPr>
                            <m:t>𝐹𝑖𝑛𝑎𝑙</m:t>
                          </m:r>
                        </m:sup>
                      </m:sSubSup>
                      <m:r>
                        <a:rPr lang="en-US" sz="1800" i="1">
                          <a:solidFill>
                            <a:schemeClr val="tx2"/>
                          </a:solidFill>
                          <a:latin typeface="Cambria Math" panose="02040503050406030204" pitchFamily="18" charset="0"/>
                        </a:rPr>
                        <m:t>−</m:t>
                      </m:r>
                      <m:sSubSup>
                        <m:sSubSupPr>
                          <m:ctrlPr>
                            <a:rPr lang="en-US" sz="1800" i="1">
                              <a:solidFill>
                                <a:schemeClr val="tx2"/>
                              </a:solidFill>
                              <a:latin typeface="Cambria Math" panose="02040503050406030204" pitchFamily="18" charset="0"/>
                            </a:rPr>
                          </m:ctrlPr>
                        </m:sSubSupPr>
                        <m:e>
                          <m:r>
                            <a:rPr lang="en-US" sz="1800" i="1">
                              <a:solidFill>
                                <a:schemeClr val="tx2"/>
                              </a:solidFill>
                              <a:latin typeface="Cambria Math" panose="02040503050406030204" pitchFamily="18" charset="0"/>
                            </a:rPr>
                            <m:t>𝑀𝐶𝑃𝐶</m:t>
                          </m:r>
                        </m:e>
                        <m:sub>
                          <m:r>
                            <a:rPr lang="en-US" sz="1800" i="1">
                              <a:solidFill>
                                <a:schemeClr val="tx2"/>
                              </a:solidFill>
                              <a:latin typeface="Cambria Math" panose="02040503050406030204" pitchFamily="18" charset="0"/>
                            </a:rPr>
                            <m:t>𝐴𝑆</m:t>
                          </m:r>
                          <m:r>
                            <a:rPr lang="en-US" sz="1800" i="1">
                              <a:solidFill>
                                <a:schemeClr val="tx2"/>
                              </a:solidFill>
                              <a:latin typeface="Cambria Math" panose="02040503050406030204" pitchFamily="18" charset="0"/>
                            </a:rPr>
                            <m:t>−</m:t>
                          </m:r>
                          <m:r>
                            <a:rPr lang="en-US" sz="1800" i="1">
                              <a:solidFill>
                                <a:schemeClr val="tx2"/>
                              </a:solidFill>
                              <a:latin typeface="Cambria Math" panose="02040503050406030204" pitchFamily="18" charset="0"/>
                            </a:rPr>
                            <m:t>𝑡𝑦𝑝𝑒</m:t>
                          </m:r>
                        </m:sub>
                        <m:sup>
                          <m:r>
                            <a:rPr lang="en-US" sz="1800" i="1">
                              <a:solidFill>
                                <a:schemeClr val="tx2"/>
                              </a:solidFill>
                              <a:latin typeface="Cambria Math" panose="02040503050406030204" pitchFamily="18" charset="0"/>
                            </a:rPr>
                            <m:t>𝑆𝑡𝑒𝑝</m:t>
                          </m:r>
                          <m:r>
                            <a:rPr lang="en-US" sz="1800" i="1">
                              <a:solidFill>
                                <a:schemeClr val="tx2"/>
                              </a:solidFill>
                              <a:latin typeface="Cambria Math" panose="02040503050406030204" pitchFamily="18" charset="0"/>
                            </a:rPr>
                            <m:t> 2 </m:t>
                          </m:r>
                          <m:r>
                            <a:rPr lang="en-US" sz="1800" i="1">
                              <a:solidFill>
                                <a:schemeClr val="tx2"/>
                              </a:solidFill>
                              <a:latin typeface="Cambria Math" panose="02040503050406030204" pitchFamily="18" charset="0"/>
                            </a:rPr>
                            <m:t>𝑅𝑇𝐶</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𝐷𝑖𝑠𝑝𝑎𝑡𝑐h</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𝑅𝑢𝑛</m:t>
                          </m:r>
                        </m:sup>
                      </m:sSubSup>
                    </m:oMath>
                  </m:oMathPara>
                </a14:m>
                <a:endParaRPr lang="en-US" sz="1800" i="1" dirty="0" smtClean="0">
                  <a:solidFill>
                    <a:schemeClr val="tx2"/>
                  </a:solidFill>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900" y="872716"/>
                <a:ext cx="8534400" cy="5292588"/>
              </a:xfrm>
              <a:blipFill rotWithShape="0">
                <a:blip r:embed="rId2"/>
                <a:stretch>
                  <a:fillRect t="-230" r="-857"/>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sp>
        <p:nvSpPr>
          <p:cNvPr id="9" name="Rounded Rectangle 8"/>
          <p:cNvSpPr/>
          <p:nvPr/>
        </p:nvSpPr>
        <p:spPr>
          <a:xfrm>
            <a:off x="3305708" y="5392233"/>
            <a:ext cx="4392488" cy="5040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5537956" y="5153685"/>
            <a:ext cx="432048" cy="263318"/>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70004" y="5013176"/>
            <a:ext cx="2166392" cy="307777"/>
          </a:xfrm>
          <a:prstGeom prst="rect">
            <a:avLst/>
          </a:prstGeom>
          <a:noFill/>
          <a:ln>
            <a:solidFill>
              <a:schemeClr val="accent1">
                <a:shade val="95000"/>
                <a:satMod val="105000"/>
              </a:schemeClr>
            </a:solidFill>
          </a:ln>
        </p:spPr>
        <p:txBody>
          <a:bodyPr wrap="square" rtlCol="0">
            <a:spAutoFit/>
          </a:bodyPr>
          <a:lstStyle/>
          <a:p>
            <a:r>
              <a:rPr lang="en-US" sz="1400" dirty="0" smtClean="0"/>
              <a:t>MCPC</a:t>
            </a:r>
            <a:r>
              <a:rPr lang="en-US" sz="1400" baseline="-25000" dirty="0" smtClean="0"/>
              <a:t>AS-type</a:t>
            </a:r>
            <a:r>
              <a:rPr lang="en-US" sz="1400" dirty="0" smtClean="0"/>
              <a:t> Price Adder</a:t>
            </a:r>
            <a:endParaRPr lang="en-US" sz="1400" dirty="0"/>
          </a:p>
        </p:txBody>
      </p:sp>
    </p:spTree>
    <p:extLst>
      <p:ext uri="{BB962C8B-B14F-4D97-AF65-F5344CB8AC3E}">
        <p14:creationId xmlns:p14="http://schemas.microsoft.com/office/powerpoint/2010/main" val="303447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Wide AS Constraints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cxnSp>
        <p:nvCxnSpPr>
          <p:cNvPr id="8" name="Straight Arrow Connector 7"/>
          <p:cNvCxnSpPr/>
          <p:nvPr/>
        </p:nvCxnSpPr>
        <p:spPr>
          <a:xfrm>
            <a:off x="971600" y="5229200"/>
            <a:ext cx="72008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71600" y="1628800"/>
            <a:ext cx="0" cy="3600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971600" y="2528900"/>
            <a:ext cx="4500500" cy="2700300"/>
            <a:chOff x="971600" y="2528900"/>
            <a:chExt cx="4500500" cy="2700300"/>
          </a:xfrm>
        </p:grpSpPr>
        <p:cxnSp>
          <p:nvCxnSpPr>
            <p:cNvPr id="12" name="Straight Connector 11"/>
            <p:cNvCxnSpPr/>
            <p:nvPr/>
          </p:nvCxnSpPr>
          <p:spPr>
            <a:xfrm>
              <a:off x="971600" y="2528900"/>
              <a:ext cx="2568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39690" y="2528900"/>
              <a:ext cx="0" cy="900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39690" y="3426646"/>
              <a:ext cx="1788394" cy="9016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28084" y="4329101"/>
              <a:ext cx="144016" cy="90009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830362" y="5301208"/>
            <a:ext cx="684076" cy="307777"/>
          </a:xfrm>
          <a:prstGeom prst="rect">
            <a:avLst/>
          </a:prstGeom>
          <a:noFill/>
        </p:spPr>
        <p:txBody>
          <a:bodyPr wrap="square" rtlCol="0">
            <a:spAutoFit/>
          </a:bodyPr>
          <a:lstStyle/>
          <a:p>
            <a:r>
              <a:rPr lang="en-US" sz="1400" dirty="0" smtClean="0"/>
              <a:t>MW</a:t>
            </a:r>
            <a:endParaRPr lang="en-US" sz="1400" dirty="0"/>
          </a:p>
        </p:txBody>
      </p:sp>
      <p:sp>
        <p:nvSpPr>
          <p:cNvPr id="26" name="TextBox 25"/>
          <p:cNvSpPr txBox="1"/>
          <p:nvPr/>
        </p:nvSpPr>
        <p:spPr>
          <a:xfrm>
            <a:off x="755576" y="1323075"/>
            <a:ext cx="1008112" cy="307777"/>
          </a:xfrm>
          <a:prstGeom prst="rect">
            <a:avLst/>
          </a:prstGeom>
          <a:noFill/>
        </p:spPr>
        <p:txBody>
          <a:bodyPr wrap="square" rtlCol="0">
            <a:spAutoFit/>
          </a:bodyPr>
          <a:lstStyle/>
          <a:p>
            <a:r>
              <a:rPr lang="en-US" sz="1400" dirty="0" smtClean="0"/>
              <a:t>$/MW/h</a:t>
            </a:r>
            <a:endParaRPr lang="en-US" sz="1400" dirty="0"/>
          </a:p>
        </p:txBody>
      </p:sp>
      <p:sp>
        <p:nvSpPr>
          <p:cNvPr id="27" name="TextBox 26"/>
          <p:cNvSpPr txBox="1"/>
          <p:nvPr/>
        </p:nvSpPr>
        <p:spPr>
          <a:xfrm>
            <a:off x="1206596" y="1824800"/>
            <a:ext cx="1882678" cy="307777"/>
          </a:xfrm>
          <a:prstGeom prst="rect">
            <a:avLst/>
          </a:prstGeom>
          <a:noFill/>
        </p:spPr>
        <p:txBody>
          <a:bodyPr wrap="square" rtlCol="0">
            <a:spAutoFit/>
          </a:bodyPr>
          <a:lstStyle/>
          <a:p>
            <a:r>
              <a:rPr lang="en-US" sz="1400" dirty="0" err="1" smtClean="0"/>
              <a:t>As</a:t>
            </a:r>
            <a:r>
              <a:rPr lang="en-US" sz="1400" baseline="-25000" dirty="0" err="1" smtClean="0"/>
              <a:t>type</a:t>
            </a:r>
            <a:r>
              <a:rPr lang="en-US" sz="1400" dirty="0" smtClean="0"/>
              <a:t> Demand Curve</a:t>
            </a:r>
            <a:endParaRPr lang="en-US" sz="1400" dirty="0"/>
          </a:p>
        </p:txBody>
      </p:sp>
      <p:cxnSp>
        <p:nvCxnSpPr>
          <p:cNvPr id="29" name="Straight Arrow Connector 28"/>
          <p:cNvCxnSpPr/>
          <p:nvPr/>
        </p:nvCxnSpPr>
        <p:spPr>
          <a:xfrm>
            <a:off x="1803971" y="2109475"/>
            <a:ext cx="317373" cy="424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971600" y="3955178"/>
            <a:ext cx="3615148" cy="1274022"/>
            <a:chOff x="971600" y="3955178"/>
            <a:chExt cx="3615148" cy="1274022"/>
          </a:xfrm>
        </p:grpSpPr>
        <p:cxnSp>
          <p:nvCxnSpPr>
            <p:cNvPr id="38" name="Straight Connector 37"/>
            <p:cNvCxnSpPr/>
            <p:nvPr/>
          </p:nvCxnSpPr>
          <p:spPr>
            <a:xfrm flipV="1">
              <a:off x="2225548" y="4659279"/>
              <a:ext cx="0" cy="28511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71600" y="3955178"/>
              <a:ext cx="3615148" cy="1274022"/>
              <a:chOff x="971600" y="3955178"/>
              <a:chExt cx="3615148" cy="1274022"/>
            </a:xfrm>
          </p:grpSpPr>
          <p:cxnSp>
            <p:nvCxnSpPr>
              <p:cNvPr id="11" name="Straight Connector 10"/>
              <p:cNvCxnSpPr/>
              <p:nvPr/>
            </p:nvCxnSpPr>
            <p:spPr>
              <a:xfrm>
                <a:off x="971600" y="5226287"/>
                <a:ext cx="1116124" cy="29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072976" y="4941168"/>
                <a:ext cx="0" cy="28511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054974" y="4938255"/>
                <a:ext cx="185923" cy="29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13739" y="4660827"/>
                <a:ext cx="1116124" cy="29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07739" y="4383456"/>
                <a:ext cx="0" cy="28511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304485" y="4387917"/>
                <a:ext cx="185923" cy="29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482433" y="4116315"/>
                <a:ext cx="0" cy="28511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470624" y="4125237"/>
                <a:ext cx="1116124" cy="29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2000" y="3955178"/>
                <a:ext cx="0" cy="1770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21" name="Straight Connector 20"/>
          <p:cNvCxnSpPr/>
          <p:nvPr/>
        </p:nvCxnSpPr>
        <p:spPr>
          <a:xfrm flipH="1">
            <a:off x="971600" y="3955178"/>
            <a:ext cx="36004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64844" y="4367802"/>
            <a:ext cx="2869740" cy="307777"/>
          </a:xfrm>
          <a:prstGeom prst="rect">
            <a:avLst/>
          </a:prstGeom>
          <a:noFill/>
        </p:spPr>
        <p:txBody>
          <a:bodyPr wrap="square" rtlCol="0">
            <a:spAutoFit/>
          </a:bodyPr>
          <a:lstStyle/>
          <a:p>
            <a:r>
              <a:rPr lang="en-US" sz="1400" dirty="0" err="1" smtClean="0"/>
              <a:t>As</a:t>
            </a:r>
            <a:r>
              <a:rPr lang="en-US" sz="1400" baseline="-25000" dirty="0" err="1" smtClean="0"/>
              <a:t>type</a:t>
            </a:r>
            <a:r>
              <a:rPr lang="en-US" sz="1400" dirty="0" smtClean="0"/>
              <a:t> Supply MW Offer Awarded</a:t>
            </a:r>
            <a:endParaRPr lang="en-US" sz="1400" dirty="0"/>
          </a:p>
        </p:txBody>
      </p:sp>
      <p:cxnSp>
        <p:nvCxnSpPr>
          <p:cNvPr id="50" name="Straight Arrow Connector 49"/>
          <p:cNvCxnSpPr/>
          <p:nvPr/>
        </p:nvCxnSpPr>
        <p:spPr>
          <a:xfrm flipH="1" flipV="1">
            <a:off x="3881730" y="4137221"/>
            <a:ext cx="146956" cy="275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49411" y="3644261"/>
            <a:ext cx="1212329" cy="523220"/>
          </a:xfrm>
          <a:prstGeom prst="rect">
            <a:avLst/>
          </a:prstGeom>
          <a:noFill/>
        </p:spPr>
        <p:txBody>
          <a:bodyPr wrap="square" rtlCol="0">
            <a:spAutoFit/>
          </a:bodyPr>
          <a:lstStyle/>
          <a:p>
            <a:r>
              <a:rPr lang="en-US" sz="1400" dirty="0" err="1" smtClean="0"/>
              <a:t>As</a:t>
            </a:r>
            <a:r>
              <a:rPr lang="en-US" sz="1400" baseline="-25000" dirty="0" err="1" smtClean="0"/>
              <a:t>type</a:t>
            </a:r>
            <a:r>
              <a:rPr lang="en-US" sz="1400" dirty="0" smtClean="0"/>
              <a:t> MCPC </a:t>
            </a:r>
          </a:p>
          <a:p>
            <a:r>
              <a:rPr lang="en-US" sz="1400" dirty="0" smtClean="0"/>
              <a:t>$/MW/h</a:t>
            </a:r>
            <a:endParaRPr lang="en-US" sz="1400" dirty="0"/>
          </a:p>
        </p:txBody>
      </p:sp>
      <p:sp>
        <p:nvSpPr>
          <p:cNvPr id="55" name="TextBox 54"/>
          <p:cNvSpPr txBox="1"/>
          <p:nvPr/>
        </p:nvSpPr>
        <p:spPr>
          <a:xfrm>
            <a:off x="2594547" y="1330895"/>
            <a:ext cx="5400210" cy="738664"/>
          </a:xfrm>
          <a:prstGeom prst="rect">
            <a:avLst/>
          </a:prstGeom>
          <a:noFill/>
        </p:spPr>
        <p:txBody>
          <a:bodyPr wrap="square" rtlCol="0">
            <a:spAutoFit/>
          </a:bodyPr>
          <a:lstStyle/>
          <a:p>
            <a:r>
              <a:rPr lang="en-US" sz="1400" dirty="0" err="1" smtClean="0"/>
              <a:t>AS</a:t>
            </a:r>
            <a:r>
              <a:rPr lang="en-US" sz="1400" baseline="-25000" dirty="0" err="1" smtClean="0"/>
              <a:t>type</a:t>
            </a:r>
            <a:r>
              <a:rPr lang="en-US" sz="1400" dirty="0" smtClean="0"/>
              <a:t> Supply MW Offer Awarded = </a:t>
            </a:r>
            <a:r>
              <a:rPr lang="en-US" sz="1400" dirty="0" err="1" smtClean="0"/>
              <a:t>AS</a:t>
            </a:r>
            <a:r>
              <a:rPr lang="en-US" sz="1400" baseline="-25000" dirty="0" err="1" smtClean="0"/>
              <a:t>type</a:t>
            </a:r>
            <a:r>
              <a:rPr lang="en-US" sz="1400" dirty="0" smtClean="0"/>
              <a:t> Demand MW Awarded</a:t>
            </a:r>
          </a:p>
          <a:p>
            <a:pPr marL="342900" indent="-342900">
              <a:buFont typeface="+mj-lt"/>
              <a:buAutoNum type="arabicPeriod"/>
            </a:pPr>
            <a:endParaRPr lang="en-US" sz="1400" dirty="0" smtClean="0"/>
          </a:p>
          <a:p>
            <a:endParaRPr lang="en-US" sz="1400" dirty="0"/>
          </a:p>
        </p:txBody>
      </p:sp>
      <p:cxnSp>
        <p:nvCxnSpPr>
          <p:cNvPr id="57" name="Straight Connector 56"/>
          <p:cNvCxnSpPr/>
          <p:nvPr/>
        </p:nvCxnSpPr>
        <p:spPr>
          <a:xfrm flipV="1">
            <a:off x="4572000" y="2888940"/>
            <a:ext cx="0" cy="233734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71600" y="2978950"/>
            <a:ext cx="3600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907704" y="2741218"/>
            <a:ext cx="2608663" cy="307777"/>
          </a:xfrm>
          <a:prstGeom prst="rect">
            <a:avLst/>
          </a:prstGeom>
          <a:noFill/>
        </p:spPr>
        <p:txBody>
          <a:bodyPr wrap="square" rtlCol="0">
            <a:spAutoFit/>
          </a:bodyPr>
          <a:lstStyle/>
          <a:p>
            <a:r>
              <a:rPr lang="en-US" sz="1400" dirty="0" err="1"/>
              <a:t>AS</a:t>
            </a:r>
            <a:r>
              <a:rPr lang="en-US" sz="1400" baseline="-25000" dirty="0" err="1"/>
              <a:t>type</a:t>
            </a:r>
            <a:r>
              <a:rPr lang="en-US" sz="1400" dirty="0"/>
              <a:t> Demand MW </a:t>
            </a:r>
            <a:r>
              <a:rPr lang="en-US" sz="1400" dirty="0" smtClean="0"/>
              <a:t>Awarded</a:t>
            </a:r>
            <a:endParaRPr lang="en-US" sz="1400" dirty="0"/>
          </a:p>
        </p:txBody>
      </p:sp>
    </p:spTree>
    <p:extLst>
      <p:ext uri="{BB962C8B-B14F-4D97-AF65-F5344CB8AC3E}">
        <p14:creationId xmlns:p14="http://schemas.microsoft.com/office/powerpoint/2010/main" val="39347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1000"/>
                                        <p:tgtEl>
                                          <p:spTgt spid="62"/>
                                        </p:tgtEl>
                                      </p:cBhvr>
                                    </p:animEffect>
                                    <p:anim calcmode="lin" valueType="num">
                                      <p:cBhvr>
                                        <p:cTn id="45" dur="1000" fill="hold"/>
                                        <p:tgtEl>
                                          <p:spTgt spid="62"/>
                                        </p:tgtEl>
                                        <p:attrNameLst>
                                          <p:attrName>ppt_x</p:attrName>
                                        </p:attrNameLst>
                                      </p:cBhvr>
                                      <p:tavLst>
                                        <p:tav tm="0">
                                          <p:val>
                                            <p:strVal val="#ppt_x"/>
                                          </p:val>
                                        </p:tav>
                                        <p:tav tm="100000">
                                          <p:val>
                                            <p:strVal val="#ppt_x"/>
                                          </p:val>
                                        </p:tav>
                                      </p:tavLst>
                                    </p:anim>
                                    <p:anim calcmode="lin" valueType="num">
                                      <p:cBhvr>
                                        <p:cTn id="46" dur="1000" fill="hold"/>
                                        <p:tgtEl>
                                          <p:spTgt spid="6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1000"/>
                                        <p:tgtEl>
                                          <p:spTgt spid="61"/>
                                        </p:tgtEl>
                                      </p:cBhvr>
                                    </p:animEffect>
                                    <p:anim calcmode="lin" valueType="num">
                                      <p:cBhvr>
                                        <p:cTn id="50" dur="1000" fill="hold"/>
                                        <p:tgtEl>
                                          <p:spTgt spid="61"/>
                                        </p:tgtEl>
                                        <p:attrNameLst>
                                          <p:attrName>ppt_x</p:attrName>
                                        </p:attrNameLst>
                                      </p:cBhvr>
                                      <p:tavLst>
                                        <p:tav tm="0">
                                          <p:val>
                                            <p:strVal val="#ppt_x"/>
                                          </p:val>
                                        </p:tav>
                                        <p:tav tm="100000">
                                          <p:val>
                                            <p:strVal val="#ppt_x"/>
                                          </p:val>
                                        </p:tav>
                                      </p:tavLst>
                                    </p:anim>
                                    <p:anim calcmode="lin" valueType="num">
                                      <p:cBhvr>
                                        <p:cTn id="51" dur="1000" fill="hold"/>
                                        <p:tgtEl>
                                          <p:spTgt spid="6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1000"/>
                                        <p:tgtEl>
                                          <p:spTgt spid="57"/>
                                        </p:tgtEl>
                                      </p:cBhvr>
                                    </p:animEffect>
                                    <p:anim calcmode="lin" valueType="num">
                                      <p:cBhvr>
                                        <p:cTn id="55" dur="1000" fill="hold"/>
                                        <p:tgtEl>
                                          <p:spTgt spid="57"/>
                                        </p:tgtEl>
                                        <p:attrNameLst>
                                          <p:attrName>ppt_x</p:attrName>
                                        </p:attrNameLst>
                                      </p:cBhvr>
                                      <p:tavLst>
                                        <p:tav tm="0">
                                          <p:val>
                                            <p:strVal val="#ppt_x"/>
                                          </p:val>
                                        </p:tav>
                                        <p:tav tm="100000">
                                          <p:val>
                                            <p:strVal val="#ppt_x"/>
                                          </p:val>
                                        </p:tav>
                                      </p:tavLst>
                                    </p:anim>
                                    <p:anim calcmode="lin" valueType="num">
                                      <p:cBhvr>
                                        <p:cTn id="56" dur="1000" fill="hold"/>
                                        <p:tgtEl>
                                          <p:spTgt spid="5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1000" fill="hold"/>
                                        <p:tgtEl>
                                          <p:spTgt spid="4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1000"/>
                                        <p:tgtEl>
                                          <p:spTgt spid="50"/>
                                        </p:tgtEl>
                                      </p:cBhvr>
                                    </p:animEffect>
                                    <p:anim calcmode="lin" valueType="num">
                                      <p:cBhvr>
                                        <p:cTn id="65" dur="1000" fill="hold"/>
                                        <p:tgtEl>
                                          <p:spTgt spid="50"/>
                                        </p:tgtEl>
                                        <p:attrNameLst>
                                          <p:attrName>ppt_x</p:attrName>
                                        </p:attrNameLst>
                                      </p:cBhvr>
                                      <p:tavLst>
                                        <p:tav tm="0">
                                          <p:val>
                                            <p:strVal val="#ppt_x"/>
                                          </p:val>
                                        </p:tav>
                                        <p:tav tm="100000">
                                          <p:val>
                                            <p:strVal val="#ppt_x"/>
                                          </p:val>
                                        </p:tav>
                                      </p:tavLst>
                                    </p:anim>
                                    <p:anim calcmode="lin" valueType="num">
                                      <p:cBhvr>
                                        <p:cTn id="66" dur="1000" fill="hold"/>
                                        <p:tgtEl>
                                          <p:spTgt spid="5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1000"/>
                                        <p:tgtEl>
                                          <p:spTgt spid="51"/>
                                        </p:tgtEl>
                                      </p:cBhvr>
                                    </p:animEffect>
                                    <p:anim calcmode="lin" valueType="num">
                                      <p:cBhvr>
                                        <p:cTn id="82" dur="1000" fill="hold"/>
                                        <p:tgtEl>
                                          <p:spTgt spid="51"/>
                                        </p:tgtEl>
                                        <p:attrNameLst>
                                          <p:attrName>ppt_x</p:attrName>
                                        </p:attrNameLst>
                                      </p:cBhvr>
                                      <p:tavLst>
                                        <p:tav tm="0">
                                          <p:val>
                                            <p:strVal val="#ppt_x"/>
                                          </p:val>
                                        </p:tav>
                                        <p:tav tm="100000">
                                          <p:val>
                                            <p:strVal val="#ppt_x"/>
                                          </p:val>
                                        </p:tav>
                                      </p:tavLst>
                                    </p:anim>
                                    <p:anim calcmode="lin" valueType="num">
                                      <p:cBhvr>
                                        <p:cTn id="8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9" grpId="0"/>
      <p:bldP spid="5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Wide Regulation Up Service (RegUp)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7864" y="1088740"/>
                <a:ext cx="8534400" cy="5292588"/>
              </a:xfrm>
            </p:spPr>
            <p:txBody>
              <a:bodyPr/>
              <a:lstStyle/>
              <a:p>
                <a:pPr>
                  <a:spcBef>
                    <a:spcPts val="400"/>
                  </a:spcBef>
                  <a:spcAft>
                    <a:spcPts val="400"/>
                  </a:spcAft>
                </a:pPr>
                <a:r>
                  <a:rPr lang="en-US" sz="2000" dirty="0" smtClean="0">
                    <a:solidFill>
                      <a:schemeClr val="tx2"/>
                    </a:solidFill>
                  </a:rPr>
                  <a:t>Regulation Up Service (RegUp) has two (2) sub-types</a:t>
                </a:r>
              </a:p>
              <a:p>
                <a:pPr lvl="1">
                  <a:spcBef>
                    <a:spcPts val="400"/>
                  </a:spcBef>
                  <a:spcAft>
                    <a:spcPts val="400"/>
                  </a:spcAft>
                </a:pPr>
                <a:r>
                  <a:rPr lang="en-US" sz="1800" dirty="0" smtClean="0">
                    <a:solidFill>
                      <a:schemeClr val="tx2"/>
                    </a:solidFill>
                  </a:rPr>
                  <a:t>RegUp: </a:t>
                </a:r>
                <a:r>
                  <a:rPr lang="en-US" sz="1800" dirty="0">
                    <a:solidFill>
                      <a:schemeClr val="tx2"/>
                    </a:solidFill>
                  </a:rPr>
                  <a:t>Conventional </a:t>
                </a:r>
                <a:r>
                  <a:rPr lang="en-US" sz="1800" dirty="0" smtClean="0">
                    <a:solidFill>
                      <a:schemeClr val="tx2"/>
                    </a:solidFill>
                  </a:rPr>
                  <a:t>RegUp, provided by On-Line Generation </a:t>
                </a:r>
                <a:r>
                  <a:rPr lang="en-US" sz="1800" dirty="0">
                    <a:solidFill>
                      <a:schemeClr val="tx2"/>
                    </a:solidFill>
                  </a:rPr>
                  <a:t>Resource, On-Line Controllable Load </a:t>
                </a:r>
                <a:r>
                  <a:rPr lang="en-US" sz="1800" dirty="0" smtClean="0">
                    <a:solidFill>
                      <a:schemeClr val="tx2"/>
                    </a:solidFill>
                  </a:rPr>
                  <a:t>Resource</a:t>
                </a:r>
                <a:endParaRPr lang="en-US" sz="1800" dirty="0">
                  <a:solidFill>
                    <a:schemeClr val="tx2"/>
                  </a:solidFill>
                </a:endParaRPr>
              </a:p>
              <a:p>
                <a:pPr lvl="1">
                  <a:spcBef>
                    <a:spcPts val="400"/>
                  </a:spcBef>
                  <a:spcAft>
                    <a:spcPts val="400"/>
                  </a:spcAft>
                </a:pPr>
                <a:r>
                  <a:rPr lang="en-US" sz="1800" dirty="0" err="1" smtClean="0">
                    <a:solidFill>
                      <a:schemeClr val="tx2"/>
                    </a:solidFill>
                  </a:rPr>
                  <a:t>FRRSUp</a:t>
                </a:r>
                <a:r>
                  <a:rPr lang="en-US" sz="1800" dirty="0" smtClean="0">
                    <a:solidFill>
                      <a:schemeClr val="tx2"/>
                    </a:solidFill>
                  </a:rPr>
                  <a:t>: Fast Responding Regulation Up Service</a:t>
                </a:r>
              </a:p>
              <a:p>
                <a:pPr lvl="1">
                  <a:spcBef>
                    <a:spcPts val="400"/>
                  </a:spcBef>
                  <a:spcAft>
                    <a:spcPts val="400"/>
                  </a:spcAft>
                </a:pPr>
                <a:endParaRPr lang="en-US" sz="2000" dirty="0" smtClean="0">
                  <a:solidFill>
                    <a:schemeClr val="tx2"/>
                  </a:solidFill>
                </a:endParaRPr>
              </a:p>
              <a:p>
                <a:pPr>
                  <a:spcBef>
                    <a:spcPts val="400"/>
                  </a:spcBef>
                  <a:spcAft>
                    <a:spcPts val="400"/>
                  </a:spcAft>
                </a:pPr>
                <a:r>
                  <a:rPr lang="en-US" sz="2000" dirty="0" smtClean="0">
                    <a:solidFill>
                      <a:schemeClr val="tx2"/>
                    </a:solidFill>
                  </a:rPr>
                  <a:t>Rules on awarding RegUp</a:t>
                </a:r>
              </a:p>
              <a:p>
                <a:pPr lvl="1">
                  <a:spcBef>
                    <a:spcPts val="400"/>
                  </a:spcBef>
                  <a:spcAft>
                    <a:spcPts val="400"/>
                  </a:spcAft>
                </a:pPr>
                <a:r>
                  <a:rPr lang="en-US" sz="1800" dirty="0" smtClean="0">
                    <a:solidFill>
                      <a:schemeClr val="tx2"/>
                    </a:solidFill>
                  </a:rPr>
                  <a:t>A </a:t>
                </a:r>
                <a:r>
                  <a:rPr lang="en-US" sz="1800" dirty="0">
                    <a:solidFill>
                      <a:schemeClr val="tx2"/>
                    </a:solidFill>
                  </a:rPr>
                  <a:t>maximum amount of 6</a:t>
                </a:r>
                <a:r>
                  <a:rPr lang="en-US" sz="1800" dirty="0" smtClean="0">
                    <a:solidFill>
                      <a:schemeClr val="tx2"/>
                    </a:solidFill>
                  </a:rPr>
                  <a:t>5 MW of </a:t>
                </a:r>
                <a:r>
                  <a:rPr lang="en-US" sz="1800" dirty="0" err="1" smtClean="0">
                    <a:solidFill>
                      <a:schemeClr val="tx2"/>
                    </a:solidFill>
                  </a:rPr>
                  <a:t>FRRSUp</a:t>
                </a:r>
                <a:r>
                  <a:rPr lang="en-US" sz="1800" dirty="0" smtClean="0">
                    <a:solidFill>
                      <a:schemeClr val="tx2"/>
                    </a:solidFill>
                  </a:rPr>
                  <a:t> can be procured</a:t>
                </a:r>
              </a:p>
              <a:p>
                <a:pPr>
                  <a:spcBef>
                    <a:spcPts val="400"/>
                  </a:spcBef>
                  <a:spcAft>
                    <a:spcPts val="400"/>
                  </a:spcAft>
                </a:pPr>
                <a:r>
                  <a:rPr lang="en-US" sz="2000" b="1" u="sng" dirty="0">
                    <a:solidFill>
                      <a:schemeClr val="tx2"/>
                    </a:solidFill>
                  </a:rPr>
                  <a:t>Two constraints </a:t>
                </a:r>
                <a:r>
                  <a:rPr lang="en-US" sz="2000" dirty="0">
                    <a:solidFill>
                      <a:schemeClr val="tx2"/>
                    </a:solidFill>
                  </a:rPr>
                  <a:t>for implementing the Rules for awarding </a:t>
                </a:r>
                <a:r>
                  <a:rPr lang="en-US" sz="2000" dirty="0" smtClean="0">
                    <a:solidFill>
                      <a:schemeClr val="tx2"/>
                    </a:solidFill>
                  </a:rPr>
                  <a:t>RegUp</a:t>
                </a:r>
                <a:endParaRPr lang="en-US" sz="2000" dirty="0">
                  <a:solidFill>
                    <a:schemeClr val="tx2"/>
                  </a:solidFill>
                </a:endParaRPr>
              </a:p>
              <a:p>
                <a:pPr marL="800100" lvl="1" indent="-342900">
                  <a:spcBef>
                    <a:spcPts val="400"/>
                  </a:spcBef>
                  <a:spcAft>
                    <a:spcPts val="400"/>
                  </a:spcAft>
                  <a:buFont typeface="+mj-lt"/>
                  <a:buAutoNum type="arabicPeriod"/>
                </a:pPr>
                <a14:m>
                  <m:oMath xmlns:m="http://schemas.openxmlformats.org/officeDocument/2006/math">
                    <m:nary>
                      <m:naryPr>
                        <m:chr m:val="∑"/>
                        <m:subHide m:val="on"/>
                        <m:supHide m:val="on"/>
                        <m:ctrlPr>
                          <a:rPr lang="en-US" sz="1800" b="1" i="1" dirty="0" smtClean="0">
                            <a:solidFill>
                              <a:schemeClr val="tx2"/>
                            </a:solidFill>
                            <a:latin typeface="Cambria Math" panose="02040503050406030204" pitchFamily="18" charset="0"/>
                          </a:rPr>
                        </m:ctrlPr>
                      </m:naryPr>
                      <m:sub/>
                      <m:sup/>
                      <m:e>
                        <m:sSup>
                          <m:sSupPr>
                            <m:ctrlPr>
                              <a:rPr lang="en-US" sz="1800" b="1" i="1" dirty="0" smtClean="0">
                                <a:solidFill>
                                  <a:schemeClr val="tx2"/>
                                </a:solidFill>
                                <a:latin typeface="Cambria Math" panose="02040503050406030204" pitchFamily="18" charset="0"/>
                              </a:rPr>
                            </m:ctrlPr>
                          </m:sSupPr>
                          <m:e>
                            <m:r>
                              <a:rPr lang="en-US" sz="1800" b="1" i="1" dirty="0" smtClean="0">
                                <a:solidFill>
                                  <a:schemeClr val="tx2"/>
                                </a:solidFill>
                                <a:latin typeface="Cambria Math" panose="02040503050406030204" pitchFamily="18" charset="0"/>
                              </a:rPr>
                              <m:t>𝑴𝑾</m:t>
                            </m:r>
                          </m:e>
                          <m:sup>
                            <m:r>
                              <a:rPr lang="en-US" sz="1800" b="1" i="1" dirty="0" smtClean="0">
                                <a:solidFill>
                                  <a:schemeClr val="tx2"/>
                                </a:solidFill>
                                <a:latin typeface="Cambria Math" panose="02040503050406030204" pitchFamily="18" charset="0"/>
                              </a:rPr>
                              <m:t>𝑹𝒆𝒈𝑼𝒑𝑨𝒘𝒂𝒓𝒅</m:t>
                            </m:r>
                          </m:sup>
                        </m:sSup>
                      </m:e>
                    </m:nary>
                    <m:r>
                      <m:rPr>
                        <m:nor/>
                      </m:rPr>
                      <a:rPr lang="en-US" sz="1800" b="1" i="1" dirty="0" smtClean="0">
                        <a:solidFill>
                          <a:schemeClr val="tx2"/>
                        </a:solidFill>
                        <a:latin typeface="Cambria Math" panose="02040503050406030204" pitchFamily="18" charset="0"/>
                      </a:rPr>
                      <m:t> +</m:t>
                    </m:r>
                    <m:r>
                      <a:rPr lang="en-US" sz="1800" b="1" i="1" dirty="0" smtClean="0">
                        <a:solidFill>
                          <a:schemeClr val="tx2"/>
                        </a:solidFill>
                        <a:latin typeface="Cambria Math" panose="02040503050406030204" pitchFamily="18" charset="0"/>
                      </a:rPr>
                      <m:t> </m:t>
                    </m:r>
                    <m:nary>
                      <m:naryPr>
                        <m:chr m:val="∑"/>
                        <m:subHide m:val="on"/>
                        <m:supHide m:val="on"/>
                        <m:ctrlPr>
                          <a:rPr lang="en-US" sz="1800" b="1" i="1" dirty="0">
                            <a:solidFill>
                              <a:schemeClr val="tx2"/>
                            </a:solidFill>
                            <a:latin typeface="Cambria Math" panose="02040503050406030204" pitchFamily="18" charset="0"/>
                          </a:rPr>
                        </m:ctrlPr>
                      </m:naryPr>
                      <m:sub/>
                      <m:sup/>
                      <m:e>
                        <m:sSup>
                          <m:sSupPr>
                            <m:ctrlPr>
                              <a:rPr lang="en-US" sz="1800" b="1" i="1" dirty="0">
                                <a:solidFill>
                                  <a:schemeClr val="tx2"/>
                                </a:solidFill>
                                <a:latin typeface="Cambria Math" panose="02040503050406030204" pitchFamily="18" charset="0"/>
                              </a:rPr>
                            </m:ctrlPr>
                          </m:sSupPr>
                          <m:e>
                            <m:r>
                              <a:rPr lang="en-US" sz="1800" b="1" i="1" dirty="0">
                                <a:solidFill>
                                  <a:schemeClr val="tx2"/>
                                </a:solidFill>
                                <a:latin typeface="Cambria Math" panose="02040503050406030204" pitchFamily="18" charset="0"/>
                              </a:rPr>
                              <m:t>𝑴𝑾</m:t>
                            </m:r>
                          </m:e>
                          <m:sup>
                            <m:r>
                              <a:rPr lang="en-US" sz="1800" b="1" i="1" dirty="0" smtClean="0">
                                <a:solidFill>
                                  <a:schemeClr val="tx2"/>
                                </a:solidFill>
                                <a:latin typeface="Cambria Math" panose="02040503050406030204" pitchFamily="18" charset="0"/>
                              </a:rPr>
                              <m:t>𝑭𝑹𝑹𝑺𝑼𝒑</m:t>
                            </m:r>
                            <m:r>
                              <a:rPr lang="en-US" sz="1800" b="1" i="1" dirty="0">
                                <a:solidFill>
                                  <a:schemeClr val="tx2"/>
                                </a:solidFill>
                                <a:latin typeface="Cambria Math" panose="02040503050406030204" pitchFamily="18" charset="0"/>
                              </a:rPr>
                              <m:t>𝑨𝒘𝒂𝒓𝒅</m:t>
                            </m:r>
                          </m:sup>
                        </m:sSup>
                      </m:e>
                    </m:nary>
                    <m:r>
                      <m:rPr>
                        <m:nor/>
                      </m:rPr>
                      <a:rPr lang="en-US" sz="1800" b="1" i="1" dirty="0">
                        <a:solidFill>
                          <a:schemeClr val="tx2"/>
                        </a:solidFill>
                        <a:latin typeface="Cambria Math" panose="02040503050406030204" pitchFamily="18" charset="0"/>
                      </a:rPr>
                      <m:t>= </m:t>
                    </m:r>
                    <m:sSubSup>
                      <m:sSubSupPr>
                        <m:ctrlPr>
                          <a:rPr lang="en-US" sz="1800" b="1" i="1" dirty="0">
                            <a:solidFill>
                              <a:schemeClr val="tx2"/>
                            </a:solidFill>
                            <a:latin typeface="Cambria Math" panose="02040503050406030204" pitchFamily="18" charset="0"/>
                          </a:rPr>
                        </m:ctrlPr>
                      </m:sSubSupPr>
                      <m:e>
                        <m:r>
                          <a:rPr lang="en-US" sz="1800" b="1" i="1" dirty="0" smtClean="0">
                            <a:solidFill>
                              <a:schemeClr val="tx2"/>
                            </a:solidFill>
                            <a:latin typeface="Cambria Math" panose="02040503050406030204" pitchFamily="18" charset="0"/>
                          </a:rPr>
                          <m:t>𝑹𝒆𝒈𝑼𝒑</m:t>
                        </m:r>
                      </m:e>
                      <m:sub>
                        <m:r>
                          <a:rPr lang="en-US" sz="1800" b="1" i="1" dirty="0">
                            <a:solidFill>
                              <a:schemeClr val="tx2"/>
                            </a:solidFill>
                            <a:latin typeface="Cambria Math" panose="02040503050406030204" pitchFamily="18" charset="0"/>
                          </a:rPr>
                          <m:t>𝑨𝑺𝑫𝑪</m:t>
                        </m:r>
                      </m:sub>
                      <m:sup>
                        <m:r>
                          <a:rPr lang="en-US" sz="1800" b="1" i="1" dirty="0">
                            <a:solidFill>
                              <a:schemeClr val="tx2"/>
                            </a:solidFill>
                            <a:latin typeface="Cambria Math" panose="02040503050406030204" pitchFamily="18" charset="0"/>
                          </a:rPr>
                          <m:t>𝒂𝒘𝒂𝒓𝒅𝒆𝒅</m:t>
                        </m:r>
                      </m:sup>
                    </m:sSubSup>
                  </m:oMath>
                </a14:m>
                <a:endParaRPr lang="en-US" sz="1800" dirty="0">
                  <a:solidFill>
                    <a:schemeClr val="tx2"/>
                  </a:solidFill>
                </a:endParaRPr>
              </a:p>
              <a:p>
                <a:pPr marL="800100" lvl="1" indent="-342900">
                  <a:spcBef>
                    <a:spcPts val="400"/>
                  </a:spcBef>
                  <a:spcAft>
                    <a:spcPts val="400"/>
                  </a:spcAft>
                  <a:buFont typeface="+mj-lt"/>
                  <a:buAutoNum type="arabicPeriod"/>
                </a:pPr>
                <a14:m>
                  <m:oMath xmlns:m="http://schemas.openxmlformats.org/officeDocument/2006/math">
                    <m:nary>
                      <m:naryPr>
                        <m:chr m:val="∑"/>
                        <m:subHide m:val="on"/>
                        <m:supHide m:val="on"/>
                        <m:ctrlPr>
                          <a:rPr lang="en-US" sz="1800" b="1" i="1" dirty="0">
                            <a:solidFill>
                              <a:schemeClr val="tx2"/>
                            </a:solidFill>
                            <a:latin typeface="Cambria Math" panose="02040503050406030204" pitchFamily="18" charset="0"/>
                          </a:rPr>
                        </m:ctrlPr>
                      </m:naryPr>
                      <m:sub/>
                      <m:sup/>
                      <m:e>
                        <m:sSup>
                          <m:sSupPr>
                            <m:ctrlPr>
                              <a:rPr lang="en-US" sz="1800" b="1" i="1" dirty="0">
                                <a:solidFill>
                                  <a:schemeClr val="tx2"/>
                                </a:solidFill>
                                <a:latin typeface="Cambria Math" panose="02040503050406030204" pitchFamily="18" charset="0"/>
                              </a:rPr>
                            </m:ctrlPr>
                          </m:sSupPr>
                          <m:e>
                            <m:r>
                              <a:rPr lang="en-US" sz="1800" b="1" i="1" dirty="0">
                                <a:solidFill>
                                  <a:schemeClr val="tx2"/>
                                </a:solidFill>
                                <a:latin typeface="Cambria Math" panose="02040503050406030204" pitchFamily="18" charset="0"/>
                              </a:rPr>
                              <m:t>𝑴𝑾</m:t>
                            </m:r>
                          </m:e>
                          <m:sup>
                            <m:r>
                              <a:rPr lang="en-US" sz="1800" b="1" i="1" dirty="0">
                                <a:solidFill>
                                  <a:schemeClr val="tx2"/>
                                </a:solidFill>
                                <a:latin typeface="Cambria Math" panose="02040503050406030204" pitchFamily="18" charset="0"/>
                              </a:rPr>
                              <m:t>𝑭𝑹𝑹𝑺𝑼𝒑𝑨𝒘𝒂𝒓𝒅</m:t>
                            </m:r>
                          </m:sup>
                        </m:sSup>
                      </m:e>
                    </m:nary>
                    <m:r>
                      <a:rPr lang="en-US" sz="1800" b="1" i="1" dirty="0">
                        <a:solidFill>
                          <a:schemeClr val="tx2"/>
                        </a:solidFill>
                        <a:latin typeface="Cambria Math" panose="02040503050406030204" pitchFamily="18" charset="0"/>
                        <a:ea typeface="Cambria Math" panose="02040503050406030204" pitchFamily="18" charset="0"/>
                      </a:rPr>
                      <m:t>≤</m:t>
                    </m:r>
                    <m:r>
                      <a:rPr lang="en-US" sz="1800" b="1" i="1" dirty="0" smtClean="0">
                        <a:solidFill>
                          <a:schemeClr val="tx2"/>
                        </a:solidFill>
                        <a:latin typeface="Cambria Math" panose="02040503050406030204" pitchFamily="18" charset="0"/>
                        <a:ea typeface="Cambria Math" panose="02040503050406030204" pitchFamily="18" charset="0"/>
                      </a:rPr>
                      <m:t>𝟔𝟓</m:t>
                    </m:r>
                  </m:oMath>
                </a14:m>
                <a:endParaRPr lang="en-US" dirty="0">
                  <a:solidFill>
                    <a:schemeClr val="tx2"/>
                  </a:solidFill>
                </a:endParaRPr>
              </a:p>
              <a:p>
                <a:pPr>
                  <a:spcBef>
                    <a:spcPts val="400"/>
                  </a:spcBef>
                  <a:spcAft>
                    <a:spcPts val="400"/>
                  </a:spcAft>
                </a:pPr>
                <a:endParaRPr lang="en-US" sz="2000" dirty="0" smtClean="0">
                  <a:solidFill>
                    <a:schemeClr val="tx2"/>
                  </a:solidFill>
                </a:endParaRPr>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7864" y="1088740"/>
                <a:ext cx="8534400" cy="5292588"/>
              </a:xfrm>
              <a:blipFill rotWithShape="0">
                <a:blip r:embed="rId2"/>
                <a:stretch>
                  <a:fillRect l="-643" t="-57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Tree>
    <p:extLst>
      <p:ext uri="{BB962C8B-B14F-4D97-AF65-F5344CB8AC3E}">
        <p14:creationId xmlns:p14="http://schemas.microsoft.com/office/powerpoint/2010/main" val="2801726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29366</TotalTime>
  <Words>4270</Words>
  <Application>Microsoft Office PowerPoint</Application>
  <PresentationFormat>On-screen Show (4:3)</PresentationFormat>
  <Paragraphs>823</Paragraphs>
  <Slides>46</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Arial</vt:lpstr>
      <vt:lpstr>Book Antiqua</vt:lpstr>
      <vt:lpstr>Calibri</vt:lpstr>
      <vt:lpstr>Cambria Math</vt:lpstr>
      <vt:lpstr>Times New Roman</vt:lpstr>
      <vt:lpstr>1_Custom Design</vt:lpstr>
      <vt:lpstr>Office Theme</vt:lpstr>
      <vt:lpstr>Custom Design</vt:lpstr>
      <vt:lpstr>PowerPoint Presentation</vt:lpstr>
      <vt:lpstr>ERRATA: July 12th Posting of KP1.3 Constraint Examples</vt:lpstr>
      <vt:lpstr>Items For Discussion</vt:lpstr>
      <vt:lpstr>Pricing Run (NPRR 626) Under RTC</vt:lpstr>
      <vt:lpstr>Pricing Run (NPRR 626) Under RTC</vt:lpstr>
      <vt:lpstr>Pricing Run (NPRR 626) Under RTC</vt:lpstr>
      <vt:lpstr>Pricing Run (NPRR 626) Under RTC</vt:lpstr>
      <vt:lpstr>System Wide AS Constraints</vt:lpstr>
      <vt:lpstr>System Wide Regulation Up Service (RegUp) Constraints</vt:lpstr>
      <vt:lpstr>System Wide Regulation Down Service (RegDn) Constraints</vt:lpstr>
      <vt:lpstr>System Wide Responsive Reserve Service (RRS) Constraints</vt:lpstr>
      <vt:lpstr>System Wide Responsive Reserve Service (RRS) Constraints</vt:lpstr>
      <vt:lpstr>System Wide Responsive Reserve Service (RRS) Constraints</vt:lpstr>
      <vt:lpstr>System Wide Responsive Reserve Service (RRS) Constraints</vt:lpstr>
      <vt:lpstr>System Wide ERCOT Contingency Reserve Service (ECRS) Constraints</vt:lpstr>
      <vt:lpstr>System Wide ERCOT Contingency Reserve Service (ECRS) Constraints</vt:lpstr>
      <vt:lpstr>System Wide Non-Spin Reserve Service (Non-Spin) Constraints</vt:lpstr>
      <vt:lpstr>Review Use of Generation Resource Statuses under RTC</vt:lpstr>
      <vt:lpstr>Review Use of Generation Resource Statuses under RTC</vt:lpstr>
      <vt:lpstr>Review Use of Generation Resource Statuses under RTC</vt:lpstr>
      <vt:lpstr>Review Use of Generation Resource Statuses under RTC</vt:lpstr>
      <vt:lpstr>Review Use of Load Resource Statuses under RTC</vt:lpstr>
      <vt:lpstr>AS Offer Structure</vt:lpstr>
      <vt:lpstr>On-Line Upward AS Offer Structure And Constraints</vt:lpstr>
      <vt:lpstr>Basic AS Award Constraints</vt:lpstr>
      <vt:lpstr>New Proposed Ramp Rate Telemetry To Check Feasibility Of ECRS And Non-Spin Awards</vt:lpstr>
      <vt:lpstr>Off-Line Non-Spin Deployment</vt:lpstr>
      <vt:lpstr>Off-Line Non-Spin Deployment</vt:lpstr>
      <vt:lpstr>QSGR Treatment in OFFQS Resource Status</vt:lpstr>
      <vt:lpstr>QSGR Treatment in OFFQS Resource Status</vt:lpstr>
      <vt:lpstr>UFR Load Resource Treatment Under RTC</vt:lpstr>
      <vt:lpstr>UFR Load Resource Treatment Under RTC</vt:lpstr>
      <vt:lpstr>UFR Load Resource Treatment Under RTC</vt:lpstr>
      <vt:lpstr>UFR Load Resource Treatment Under RTC</vt:lpstr>
      <vt:lpstr>UFR Load Resource Treatment Under RTC</vt:lpstr>
      <vt:lpstr>UFR Load Resource Treatment Under RTC</vt:lpstr>
      <vt:lpstr>UFR Load Resource Treatment Under RTC</vt:lpstr>
      <vt:lpstr>UFR Load Resource Treatment Under RTC</vt:lpstr>
      <vt:lpstr>UFR Load Resource Treatment Under RTC</vt:lpstr>
      <vt:lpstr>UFR Load Resource Treatment Under RTC</vt:lpstr>
      <vt:lpstr>UFR Load Resource Treatment Under RTC</vt:lpstr>
      <vt:lpstr>UFR Load Resource Treatment Under RTC</vt:lpstr>
      <vt:lpstr>Summary Of Key Principles From This Presentation</vt:lpstr>
      <vt:lpstr>Summary Of Key Principles From This Presentation</vt:lpstr>
      <vt:lpstr>Summary Of Key Principles From This Presentation</vt:lpstr>
      <vt:lpstr>PowerPoint Presentation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Shaw, Pamela</cp:lastModifiedBy>
  <cp:revision>1113</cp:revision>
  <cp:lastPrinted>2019-08-03T19:30:35Z</cp:lastPrinted>
  <dcterms:created xsi:type="dcterms:W3CDTF">2016-01-21T15:20:31Z</dcterms:created>
  <dcterms:modified xsi:type="dcterms:W3CDTF">2019-08-08T15:07:23Z</dcterms:modified>
</cp:coreProperties>
</file>