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67" r:id="rId8"/>
    <p:sldId id="265" r:id="rId9"/>
    <p:sldId id="266" r:id="rId10"/>
    <p:sldId id="269" r:id="rId11"/>
    <p:sldId id="268" r:id="rId12"/>
    <p:sldId id="270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5" d="100"/>
          <a:sy n="45" d="100"/>
        </p:scale>
        <p:origin x="1770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Generation to be Dispatched Impact on System Lambda</a:t>
            </a:r>
          </a:p>
          <a:p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WMWG</a:t>
            </a:r>
            <a:endParaRPr lang="en-US" dirty="0"/>
          </a:p>
          <a:p>
            <a:r>
              <a:rPr lang="en-US" dirty="0" smtClean="0"/>
              <a:t>August 19</a:t>
            </a:r>
            <a:r>
              <a:rPr lang="en-US" baseline="30000" dirty="0" smtClean="0"/>
              <a:t>th</a:t>
            </a:r>
            <a:r>
              <a:rPr lang="en-US" dirty="0" smtClean="0"/>
              <a:t>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4990" y="2590800"/>
            <a:ext cx="5614903" cy="35664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Contribution </a:t>
            </a:r>
            <a:r>
              <a:rPr lang="en-US" dirty="0" smtClean="0"/>
              <a:t>to</a:t>
            </a:r>
            <a:r>
              <a:rPr lang="en-US" dirty="0" smtClean="0"/>
              <a:t> </a:t>
            </a:r>
            <a:r>
              <a:rPr lang="en-US" dirty="0" smtClean="0"/>
              <a:t>GTBD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ERCOT was asked to examine the possible impact of GTBD and its components on System Lambda during the August 5</a:t>
            </a:r>
            <a:r>
              <a:rPr lang="en-US" sz="1800" baseline="30000" dirty="0" smtClean="0"/>
              <a:t>th</a:t>
            </a:r>
            <a:r>
              <a:rPr lang="en-US" sz="1800" dirty="0"/>
              <a:t> </a:t>
            </a:r>
            <a:r>
              <a:rPr lang="en-US" sz="1800" dirty="0" smtClean="0"/>
              <a:t>and 6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Operating Days</a:t>
            </a:r>
          </a:p>
          <a:p>
            <a:endParaRPr lang="en-US" sz="1800" dirty="0"/>
          </a:p>
          <a:p>
            <a:r>
              <a:rPr lang="en-US" sz="1800" dirty="0" smtClean="0"/>
              <a:t>Found the contribution of each GTBD component from one SCED interval to the next, termed the </a:t>
            </a:r>
            <a:r>
              <a:rPr lang="el-GR" sz="1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1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Component Contribution to GTBD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885948"/>
              </p:ext>
            </p:extLst>
          </p:nvPr>
        </p:nvGraphicFramePr>
        <p:xfrm>
          <a:off x="405552" y="2978258"/>
          <a:ext cx="2839570" cy="1196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969"/>
                <a:gridCol w="2133601"/>
              </a:tblGrid>
              <a:tr h="58684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SCED</a:t>
                      </a:r>
                      <a:r>
                        <a:rPr lang="en-US" sz="1100" baseline="0" dirty="0" smtClean="0"/>
                        <a:t> Interval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Filtered Regulation Component of GTBD (MW)</a:t>
                      </a:r>
                      <a:endParaRPr lang="en-US" sz="1100" dirty="0"/>
                    </a:p>
                  </a:txBody>
                  <a:tcPr anchor="ctr"/>
                </a:tc>
              </a:tr>
              <a:tr h="25199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13:15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16.1</a:t>
                      </a:r>
                      <a:endParaRPr lang="en-US" sz="1400" dirty="0"/>
                    </a:p>
                  </a:txBody>
                  <a:tcPr/>
                </a:tc>
              </a:tr>
              <a:tr h="25199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13:20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59.5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26572" y="3374077"/>
            <a:ext cx="56778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13:15</a:t>
            </a:r>
            <a:endParaRPr lang="en-US" sz="1200" dirty="0"/>
          </a:p>
        </p:txBody>
      </p:sp>
      <p:cxnSp>
        <p:nvCxnSpPr>
          <p:cNvPr id="11" name="Straight Arrow Connector 10"/>
          <p:cNvCxnSpPr>
            <a:stCxn id="8" idx="3"/>
          </p:cNvCxnSpPr>
          <p:nvPr/>
        </p:nvCxnSpPr>
        <p:spPr>
          <a:xfrm>
            <a:off x="4894356" y="3512577"/>
            <a:ext cx="172570" cy="2908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34000" y="2839758"/>
            <a:ext cx="56778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13:20</a:t>
            </a:r>
            <a:endParaRPr lang="en-US" sz="1200" dirty="0"/>
          </a:p>
        </p:txBody>
      </p:sp>
      <p:cxnSp>
        <p:nvCxnSpPr>
          <p:cNvPr id="15" name="Straight Arrow Connector 14"/>
          <p:cNvCxnSpPr>
            <a:stCxn id="14" idx="3"/>
          </p:cNvCxnSpPr>
          <p:nvPr/>
        </p:nvCxnSpPr>
        <p:spPr>
          <a:xfrm>
            <a:off x="5901784" y="2978258"/>
            <a:ext cx="172570" cy="2908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85981" y="4554379"/>
            <a:ext cx="3169009" cy="861774"/>
          </a:xfrm>
          <a:prstGeom prst="rect">
            <a:avLst/>
          </a:prstGeom>
          <a:solidFill>
            <a:srgbClr val="FFFFA3"/>
          </a:solidFill>
          <a:ln w="285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l-GR" sz="1600" dirty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Component Contribution to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GTBD</a:t>
            </a:r>
          </a:p>
          <a:p>
            <a:pPr algn="ctr"/>
            <a:r>
              <a:rPr lang="en-US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Of Filtered Regulation Component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ctr"/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43.5MW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436494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August 5</a:t>
            </a:r>
            <a:r>
              <a:rPr lang="en-US" baseline="30000" dirty="0" smtClean="0"/>
              <a:t>th</a:t>
            </a:r>
            <a:r>
              <a:rPr lang="en-US" dirty="0" smtClean="0"/>
              <a:t>, 2019 Prices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566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August 6</a:t>
            </a:r>
            <a:r>
              <a:rPr lang="en-US" baseline="30000" dirty="0" smtClean="0"/>
              <a:t>th</a:t>
            </a:r>
            <a:r>
              <a:rPr lang="en-US" dirty="0" smtClean="0"/>
              <a:t>, 2019 Prices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890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and GTBD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Regulation deployment as a part of total generation is a larger driver of GTBD changes than the Filtered Regulation </a:t>
            </a:r>
            <a:r>
              <a:rPr lang="en-US" sz="1800" dirty="0"/>
              <a:t>F</a:t>
            </a:r>
            <a:r>
              <a:rPr lang="en-US" sz="1800" dirty="0" smtClean="0"/>
              <a:t>eedback </a:t>
            </a:r>
            <a:r>
              <a:rPr lang="en-US" sz="1800" dirty="0"/>
              <a:t>C</a:t>
            </a:r>
            <a:r>
              <a:rPr lang="en-US" sz="1800" dirty="0" smtClean="0"/>
              <a:t>omponent of GTBD (K4)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2133600"/>
            <a:ext cx="2743199" cy="120032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Change in System Lambda vs. </a:t>
            </a:r>
            <a:r>
              <a:rPr lang="el-GR" sz="1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1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Component Contribution to GTBD data from SCED intervals displayed in previous two charts: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August 5</a:t>
            </a:r>
            <a:r>
              <a:rPr lang="en-US" sz="1200" i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1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HE15 thru HE17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August 6</a:t>
            </a:r>
            <a:r>
              <a:rPr lang="en-US" sz="1200" i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1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HE14 thru HE17  </a:t>
            </a:r>
            <a:endParaRPr lang="en-US" sz="1200" b="1" i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0907" y="2224405"/>
            <a:ext cx="5645385" cy="396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652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953000"/>
          </a:xfrm>
        </p:spPr>
        <p:txBody>
          <a:bodyPr/>
          <a:lstStyle/>
          <a:p>
            <a:r>
              <a:rPr lang="en-US" sz="1800" dirty="0" smtClean="0"/>
              <a:t>System Lambda and GTBD are inherently correlated and become more correlated during periods of tight margins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1800" dirty="0" smtClean="0"/>
              <a:t>No strong correlation between feedback components (STLF, Reg. Feedback, ACE Integral, and IHWF) and GTBD and thus System Lambda</a:t>
            </a:r>
          </a:p>
          <a:p>
            <a:endParaRPr lang="en-US" sz="1800" dirty="0"/>
          </a:p>
          <a:p>
            <a:r>
              <a:rPr lang="en-US" sz="1800" dirty="0"/>
              <a:t>Total generation is largest catalyst in GTBD change from one SCED interval to the next</a:t>
            </a:r>
          </a:p>
          <a:p>
            <a:pPr lvl="1"/>
            <a:r>
              <a:rPr lang="en-US" sz="1600" dirty="0"/>
              <a:t>Total generation includes regulation deployment and </a:t>
            </a:r>
            <a:r>
              <a:rPr lang="en-US" sz="1600" dirty="0" smtClean="0"/>
              <a:t>PFR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617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Thank you!!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4951921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</TotalTime>
  <Words>242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Component Contribution to GTBD</vt:lpstr>
      <vt:lpstr>August 5th, 2019 Prices</vt:lpstr>
      <vt:lpstr>August 6th, 2019 Prices</vt:lpstr>
      <vt:lpstr>Regulation and GTBD</vt:lpstr>
      <vt:lpstr>Key Findings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Giarratano, Alex</cp:lastModifiedBy>
  <cp:revision>34</cp:revision>
  <cp:lastPrinted>2016-01-21T20:53:15Z</cp:lastPrinted>
  <dcterms:created xsi:type="dcterms:W3CDTF">2016-01-21T15:20:31Z</dcterms:created>
  <dcterms:modified xsi:type="dcterms:W3CDTF">2019-08-19T15:12:27Z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