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89" r:id="rId7"/>
    <p:sldId id="291" r:id="rId8"/>
    <p:sldId id="287" r:id="rId9"/>
    <p:sldId id="288" r:id="rId10"/>
    <p:sldId id="290" r:id="rId11"/>
    <p:sldId id="292" r:id="rId12"/>
    <p:sldId id="293" r:id="rId13"/>
    <p:sldId id="294" r:id="rId14"/>
    <p:sldId id="295" r:id="rId15"/>
    <p:sldId id="296" r:id="rId16"/>
    <p:sldId id="297" r:id="rId17"/>
    <p:sldId id="29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1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7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9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09800"/>
            <a:ext cx="510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Ancillary Services Settlement 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Under RTC - Examples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Pamela Shaw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13,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Example 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3757560"/>
            <a:ext cx="9029700" cy="1571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71" y="1219200"/>
            <a:ext cx="7400457" cy="20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Example 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838200" y="999301"/>
            <a:ext cx="8001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 smtClean="0">
                <a:solidFill>
                  <a:schemeClr val="tx2"/>
                </a:solidFill>
              </a:rPr>
              <a:t>15-minute settlement interval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</a:rPr>
              <a:t>Prices increase in DAM and RTC</a:t>
            </a:r>
          </a:p>
          <a:p>
            <a:pPr lvl="3"/>
            <a:endParaRPr lang="en-US" sz="2000" dirty="0" smtClean="0">
              <a:solidFill>
                <a:schemeClr val="tx2"/>
              </a:solidFill>
            </a:endParaRPr>
          </a:p>
          <a:p>
            <a:pPr marL="1828800" lvl="3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tx2"/>
                </a:solidFill>
              </a:rPr>
              <a:t>RTC </a:t>
            </a:r>
            <a:r>
              <a:rPr lang="en-US" sz="2000" dirty="0">
                <a:solidFill>
                  <a:schemeClr val="tx2"/>
                </a:solidFill>
              </a:rPr>
              <a:t>AS </a:t>
            </a:r>
            <a:r>
              <a:rPr lang="en-US" sz="2000" dirty="0" smtClean="0">
                <a:solidFill>
                  <a:schemeClr val="tx2"/>
                </a:solidFill>
              </a:rPr>
              <a:t>&lt; </a:t>
            </a:r>
            <a:r>
              <a:rPr lang="en-US" sz="2000" dirty="0">
                <a:solidFill>
                  <a:schemeClr val="tx2"/>
                </a:solidFill>
              </a:rPr>
              <a:t>DAM AS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lvl="4"/>
            <a:r>
              <a:rPr lang="en-US" sz="2000" dirty="0" smtClean="0">
                <a:solidFill>
                  <a:schemeClr val="tx2"/>
                </a:solidFill>
              </a:rPr>
              <a:t>Supply side: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1 Resource awarded in DAM &amp; RTC award is less than DAM award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2 </a:t>
            </a:r>
            <a:r>
              <a:rPr lang="en-US" sz="2000" dirty="0">
                <a:solidFill>
                  <a:schemeClr val="tx2"/>
                </a:solidFill>
              </a:rPr>
              <a:t>Resource awarded in DAM &amp; </a:t>
            </a:r>
            <a:r>
              <a:rPr lang="en-US" sz="2000" dirty="0" smtClean="0">
                <a:solidFill>
                  <a:schemeClr val="tx2"/>
                </a:solidFill>
              </a:rPr>
              <a:t>RTC</a:t>
            </a:r>
            <a:endParaRPr lang="en-US" sz="2000" dirty="0">
              <a:solidFill>
                <a:schemeClr val="tx2"/>
              </a:solidFill>
            </a:endParaRP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3 Not awarded DAM or RTC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lvl="4"/>
            <a:r>
              <a:rPr lang="en-US" sz="2000" dirty="0" smtClean="0">
                <a:solidFill>
                  <a:schemeClr val="tx2"/>
                </a:solidFill>
              </a:rPr>
              <a:t>Demand side: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3 - QSE 5 OBL and </a:t>
            </a:r>
            <a:r>
              <a:rPr lang="en-US" sz="2000" dirty="0">
                <a:solidFill>
                  <a:schemeClr val="tx2"/>
                </a:solidFill>
              </a:rPr>
              <a:t>OBL'</a:t>
            </a:r>
            <a:r>
              <a:rPr lang="en-US" sz="2000" dirty="0" smtClean="0">
                <a:solidFill>
                  <a:schemeClr val="tx2"/>
                </a:solidFill>
              </a:rPr>
              <a:t> change from DAM to RTM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QSE 3 - QSE </a:t>
            </a:r>
            <a:r>
              <a:rPr lang="en-US" sz="2000" dirty="0" smtClean="0">
                <a:solidFill>
                  <a:schemeClr val="tx2"/>
                </a:solidFill>
              </a:rPr>
              <a:t>5 charged additional AS per LRS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lvl="1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784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Example </a:t>
            </a:r>
            <a:r>
              <a:rPr lang="en-US" sz="2400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9" y="3847049"/>
            <a:ext cx="8982891" cy="1549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03036"/>
            <a:ext cx="7552783" cy="20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143000"/>
            <a:ext cx="8077200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Post Ancillary Service Imbalance Settlement Principle document for comments</a:t>
            </a: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?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2"/>
            <a:endParaRPr lang="en-US" sz="2000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Agenda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5862" y="838200"/>
            <a:ext cx="8077200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Review principle language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Review </a:t>
            </a:r>
            <a:r>
              <a:rPr lang="en-US" sz="2000" dirty="0" smtClean="0">
                <a:solidFill>
                  <a:schemeClr val="tx2"/>
                </a:solidFill>
              </a:rPr>
              <a:t>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aseline="-25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Settlement discussion – unit trip carrying AS</a:t>
            </a: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Examples:</a:t>
            </a: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System </a:t>
            </a:r>
            <a:r>
              <a:rPr lang="en-US" dirty="0">
                <a:solidFill>
                  <a:schemeClr val="tx2"/>
                </a:solidFill>
              </a:rPr>
              <a:t>requirements change under 3 conditions: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DAM AS = </a:t>
            </a:r>
            <a:r>
              <a:rPr lang="en-US" sz="1600" dirty="0" smtClean="0">
                <a:solidFill>
                  <a:schemeClr val="tx2"/>
                </a:solidFill>
              </a:rPr>
              <a:t>RTC </a:t>
            </a:r>
            <a:r>
              <a:rPr lang="en-US" sz="1600" dirty="0">
                <a:solidFill>
                  <a:schemeClr val="tx2"/>
                </a:solidFill>
              </a:rPr>
              <a:t>AS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RTC </a:t>
            </a:r>
            <a:r>
              <a:rPr lang="en-US" sz="1600" dirty="0">
                <a:solidFill>
                  <a:schemeClr val="tx2"/>
                </a:solidFill>
              </a:rPr>
              <a:t>AS &gt; DAM AS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RTC </a:t>
            </a:r>
            <a:r>
              <a:rPr lang="en-US" sz="1600" dirty="0">
                <a:solidFill>
                  <a:schemeClr val="tx2"/>
                </a:solidFill>
              </a:rPr>
              <a:t>AS &lt; DAM AS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</a:rPr>
              <a:t>Scenarios:</a:t>
            </a: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QSE </a:t>
            </a:r>
            <a:r>
              <a:rPr lang="en-US" dirty="0">
                <a:solidFill>
                  <a:schemeClr val="tx2"/>
                </a:solidFill>
              </a:rPr>
              <a:t>with </a:t>
            </a:r>
            <a:r>
              <a:rPr lang="en-US" dirty="0" smtClean="0">
                <a:solidFill>
                  <a:schemeClr val="tx2"/>
                </a:solidFill>
              </a:rPr>
              <a:t>resource w/Self </a:t>
            </a:r>
            <a:r>
              <a:rPr lang="en-US" dirty="0" smtClean="0">
                <a:solidFill>
                  <a:schemeClr val="tx2"/>
                </a:solidFill>
              </a:rPr>
              <a:t>Arranged </a:t>
            </a: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QSE </a:t>
            </a:r>
            <a:r>
              <a:rPr lang="en-US" dirty="0">
                <a:solidFill>
                  <a:schemeClr val="tx2"/>
                </a:solidFill>
              </a:rPr>
              <a:t>with </a:t>
            </a:r>
            <a:r>
              <a:rPr lang="en-US" dirty="0">
                <a:solidFill>
                  <a:schemeClr val="tx2"/>
                </a:solidFill>
              </a:rPr>
              <a:t>resource w/AS </a:t>
            </a:r>
            <a:r>
              <a:rPr lang="en-US" dirty="0" smtClean="0">
                <a:solidFill>
                  <a:schemeClr val="tx2"/>
                </a:solidFill>
              </a:rPr>
              <a:t>Trades</a:t>
            </a: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QSE with </a:t>
            </a:r>
            <a:r>
              <a:rPr lang="en-US" dirty="0">
                <a:solidFill>
                  <a:schemeClr val="tx2"/>
                </a:solidFill>
              </a:rPr>
              <a:t>resource w/DAM </a:t>
            </a:r>
            <a:r>
              <a:rPr lang="en-US" dirty="0" smtClean="0">
                <a:solidFill>
                  <a:schemeClr val="tx2"/>
                </a:solidFill>
              </a:rPr>
              <a:t>award and </a:t>
            </a:r>
            <a:r>
              <a:rPr lang="en-US" dirty="0">
                <a:solidFill>
                  <a:schemeClr val="tx2"/>
                </a:solidFill>
              </a:rPr>
              <a:t>resource trip</a:t>
            </a:r>
            <a:endParaRPr lang="en-US" dirty="0" smtClean="0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QSE </a:t>
            </a:r>
            <a:r>
              <a:rPr lang="en-US" dirty="0">
                <a:solidFill>
                  <a:schemeClr val="tx2"/>
                </a:solidFill>
              </a:rPr>
              <a:t>with </a:t>
            </a:r>
            <a:r>
              <a:rPr lang="en-US" dirty="0">
                <a:solidFill>
                  <a:schemeClr val="tx2"/>
                </a:solidFill>
              </a:rPr>
              <a:t>resource w/RTM </a:t>
            </a:r>
            <a:r>
              <a:rPr lang="en-US" dirty="0" smtClean="0">
                <a:solidFill>
                  <a:schemeClr val="tx2"/>
                </a:solidFill>
              </a:rPr>
              <a:t>award &gt; DAM award</a:t>
            </a: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QSE </a:t>
            </a:r>
            <a:r>
              <a:rPr lang="en-US" dirty="0">
                <a:solidFill>
                  <a:schemeClr val="tx2"/>
                </a:solidFill>
              </a:rPr>
              <a:t>with </a:t>
            </a:r>
            <a:r>
              <a:rPr lang="en-US" dirty="0" smtClean="0">
                <a:solidFill>
                  <a:schemeClr val="tx2"/>
                </a:solidFill>
              </a:rPr>
              <a:t>Resource that has a trade</a:t>
            </a:r>
            <a:endParaRPr lang="en-US" dirty="0">
              <a:solidFill>
                <a:schemeClr val="tx2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‒"/>
            </a:pPr>
            <a:r>
              <a:rPr lang="en-US" dirty="0" smtClean="0">
                <a:solidFill>
                  <a:schemeClr val="tx2"/>
                </a:solidFill>
              </a:rPr>
              <a:t>QSE </a:t>
            </a:r>
            <a:r>
              <a:rPr lang="en-US" dirty="0">
                <a:solidFill>
                  <a:schemeClr val="tx2"/>
                </a:solidFill>
              </a:rPr>
              <a:t>with Load obligation </a:t>
            </a:r>
            <a:r>
              <a:rPr lang="en-US" dirty="0" smtClean="0">
                <a:solidFill>
                  <a:schemeClr val="tx2"/>
                </a:solidFill>
              </a:rPr>
              <a:t>that changes between </a:t>
            </a:r>
            <a:r>
              <a:rPr lang="en-US" dirty="0">
                <a:solidFill>
                  <a:schemeClr val="tx2"/>
                </a:solidFill>
              </a:rPr>
              <a:t>DAM and </a:t>
            </a:r>
            <a:r>
              <a:rPr lang="en-US" dirty="0" smtClean="0">
                <a:solidFill>
                  <a:schemeClr val="tx2"/>
                </a:solidFill>
              </a:rPr>
              <a:t>RTM</a:t>
            </a:r>
            <a:endParaRPr lang="en-US" dirty="0">
              <a:solidFill>
                <a:schemeClr val="tx2"/>
              </a:solidFill>
            </a:endParaRPr>
          </a:p>
          <a:p>
            <a:pPr lvl="2"/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41535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Principle Language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585" y="969710"/>
            <a:ext cx="8077200" cy="4837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 The following principles are not impacted by any change to the DAM framework currently being considered at the PUCT.</a:t>
            </a:r>
          </a:p>
          <a:p>
            <a:pPr marR="0" lvl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 The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AS imbalance settlement processes for ORDC will be replaced with a new process in RTC.</a:t>
            </a:r>
          </a:p>
          <a:p>
            <a:pPr lvl="2">
              <a:lnSpc>
                <a:spcPct val="107000"/>
              </a:lnSpc>
              <a:spcBef>
                <a:spcPts val="200"/>
              </a:spcBef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1.6.1 This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 will not create new sources of uplift or make-whole for Load Serving Entities (LSEs).</a:t>
            </a:r>
          </a:p>
          <a:p>
            <a:pPr marR="0" lvl="2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1.6.2 There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be a separate AS imbalance calculation for each AS product.</a:t>
            </a:r>
          </a:p>
          <a:p>
            <a:pPr marR="0" lvl="2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1.6.3 Non-zero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 AS imbalance amounts will be charged or paid to QSEs on a Load Ratio Share (LRS) basis. 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DAM award plus self-arrangement MW amounts are exactly balanced with the RTM award MW amounts, there will be no LRS-based charges or payment (i.e., AS imbalance charges and payments will be exchanges between AS suppliers).</a:t>
            </a:r>
          </a:p>
          <a:p>
            <a:pPr marR="0" lvl="2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1.6.4 The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basis for the approach to the new AS imbalance calculation is the current process for energy imbalance payments and charges.</a:t>
            </a:r>
          </a:p>
          <a:p>
            <a:pPr marR="0" lvl="2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1.6.5 The 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RTM obligation for a QSE is equal to the RTM LRS multiplied by sum of all RTM awards (i.e., there is no portfolio self-arrangement for the RTM).</a:t>
            </a:r>
            <a:endParaRPr lang="en-US" sz="16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8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Formula</a:t>
            </a:r>
            <a:r>
              <a:rPr lang="en-US" sz="2400" dirty="0"/>
              <a:t>s</a:t>
            </a:r>
            <a:r>
              <a:rPr lang="en-US" sz="2400" dirty="0" smtClean="0"/>
              <a:t>: </a:t>
            </a:r>
            <a:r>
              <a:rPr lang="en-US" sz="2400" dirty="0"/>
              <a:t>Regulation Up Service with </a:t>
            </a:r>
            <a:r>
              <a:rPr lang="en-US" sz="2400" dirty="0" smtClean="0"/>
              <a:t>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838200"/>
            <a:ext cx="8077200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u="sng" dirty="0" smtClean="0">
                <a:solidFill>
                  <a:schemeClr val="tx2"/>
                </a:solidFill>
              </a:rPr>
              <a:t>In the DAM Settlement for each hour:</a:t>
            </a:r>
            <a:endParaRPr lang="en-US" sz="2000" b="1" u="sng" dirty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Equation #1: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Regulation </a:t>
            </a:r>
            <a:r>
              <a:rPr lang="en-US" sz="2000" dirty="0">
                <a:solidFill>
                  <a:schemeClr val="tx2"/>
                </a:solidFill>
              </a:rPr>
              <a:t>Up Service </a:t>
            </a:r>
            <a:r>
              <a:rPr lang="en-US" sz="2000" dirty="0" smtClean="0">
                <a:solidFill>
                  <a:schemeClr val="tx2"/>
                </a:solidFill>
              </a:rPr>
              <a:t>Payment;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PCRUAMT </a:t>
            </a:r>
            <a:r>
              <a:rPr lang="en-US" sz="2000" baseline="-25000" dirty="0">
                <a:solidFill>
                  <a:schemeClr val="tx2"/>
                </a:solidFill>
              </a:rPr>
              <a:t>q</a:t>
            </a:r>
            <a:r>
              <a:rPr lang="en-US" sz="2000" i="1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= (-1) * MCPCRU </a:t>
            </a:r>
            <a:r>
              <a:rPr lang="en-US" sz="1050" i="1" dirty="0">
                <a:solidFill>
                  <a:schemeClr val="tx2"/>
                </a:solidFill>
              </a:rPr>
              <a:t>DAM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* PCRU </a:t>
            </a:r>
            <a:r>
              <a:rPr lang="en-US" sz="2000" baseline="-25000" dirty="0">
                <a:solidFill>
                  <a:schemeClr val="tx2"/>
                </a:solidFill>
              </a:rPr>
              <a:t>q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#2: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Regulation </a:t>
            </a:r>
            <a:r>
              <a:rPr lang="en-US" sz="2000" dirty="0">
                <a:solidFill>
                  <a:schemeClr val="tx2"/>
                </a:solidFill>
              </a:rPr>
              <a:t>Up Service Charge; 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de-DE" sz="2000" dirty="0" smtClean="0">
                <a:solidFill>
                  <a:schemeClr val="tx2"/>
                </a:solidFill>
              </a:rPr>
              <a:t>DARUAMT </a:t>
            </a:r>
            <a:r>
              <a:rPr lang="en-US" sz="2000" baseline="-25000" dirty="0">
                <a:solidFill>
                  <a:schemeClr val="tx2"/>
                </a:solidFill>
              </a:rPr>
              <a:t>q</a:t>
            </a:r>
            <a:r>
              <a:rPr lang="de-DE" sz="2000" i="1" dirty="0">
                <a:solidFill>
                  <a:schemeClr val="tx2"/>
                </a:solidFill>
              </a:rPr>
              <a:t> </a:t>
            </a:r>
            <a:r>
              <a:rPr lang="de-DE" sz="2000" dirty="0">
                <a:solidFill>
                  <a:schemeClr val="tx2"/>
                </a:solidFill>
              </a:rPr>
              <a:t>= DARUPR * DARUQ </a:t>
            </a:r>
            <a:r>
              <a:rPr lang="en-US" sz="2000" baseline="-25000" dirty="0" smtClean="0">
                <a:solidFill>
                  <a:schemeClr val="tx2"/>
                </a:solidFill>
              </a:rPr>
              <a:t>q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u="sng" dirty="0" smtClean="0">
                <a:solidFill>
                  <a:schemeClr val="tx2"/>
                </a:solidFill>
              </a:rPr>
              <a:t>In the RTM Settlement:</a:t>
            </a:r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#3</a:t>
            </a:r>
            <a:r>
              <a:rPr lang="en-US" sz="2000" dirty="0" smtClean="0">
                <a:solidFill>
                  <a:schemeClr val="accent3"/>
                </a:solidFill>
              </a:rPr>
              <a:t>:</a:t>
            </a:r>
            <a:endParaRPr lang="en-US" sz="2000" b="1" u="sng" dirty="0" smtClean="0"/>
          </a:p>
          <a:p>
            <a:pPr lvl="1"/>
            <a:r>
              <a:rPr lang="en-US" sz="2000" dirty="0" err="1" smtClean="0">
                <a:solidFill>
                  <a:schemeClr val="tx2"/>
                </a:solidFill>
              </a:rPr>
              <a:t>DARTPCRUAMT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=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 ((</a:t>
            </a:r>
            <a:r>
              <a:rPr lang="en-US" sz="2000" dirty="0" err="1" smtClean="0">
                <a:solidFill>
                  <a:schemeClr val="tx2"/>
                </a:solidFill>
              </a:rPr>
              <a:t>DARUOBL'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– DARUSA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)* MCPCRU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1050" i="1" dirty="0">
                <a:solidFill>
                  <a:schemeClr val="tx2"/>
                </a:solidFill>
              </a:rPr>
              <a:t>DAM</a:t>
            </a:r>
            <a:r>
              <a:rPr lang="en-US" sz="2000" dirty="0" smtClean="0">
                <a:solidFill>
                  <a:schemeClr val="tx2"/>
                </a:solidFill>
              </a:rPr>
              <a:t>) – </a:t>
            </a:r>
            <a:r>
              <a:rPr lang="en-US" sz="2000" dirty="0" err="1" smtClean="0">
                <a:solidFill>
                  <a:schemeClr val="tx2"/>
                </a:solidFill>
              </a:rPr>
              <a:t>DARUAMT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q</a:t>
            </a:r>
            <a:endParaRPr lang="en-US" sz="2000" baseline="-25000" dirty="0" smtClean="0">
              <a:solidFill>
                <a:schemeClr val="tx2"/>
              </a:solidFill>
            </a:endParaRPr>
          </a:p>
          <a:p>
            <a:pPr lvl="1"/>
            <a:endParaRPr lang="en-US" sz="2000" strike="sngStrike" baseline="-25000" dirty="0">
              <a:solidFill>
                <a:srgbClr val="FF0000"/>
              </a:solidFill>
            </a:endParaRPr>
          </a:p>
          <a:p>
            <a:pPr lvl="1"/>
            <a:endParaRPr lang="en-US" sz="2000" b="1" baseline="-25000" dirty="0" smtClean="0"/>
          </a:p>
          <a:p>
            <a:pPr lvl="1"/>
            <a:r>
              <a:rPr lang="en-US" sz="2000" b="1" dirty="0" smtClean="0">
                <a:solidFill>
                  <a:schemeClr val="tx2"/>
                </a:solidFill>
              </a:rPr>
              <a:t>Where:  </a:t>
            </a:r>
            <a:r>
              <a:rPr lang="en-US" sz="2000" dirty="0" err="1" smtClean="0">
                <a:solidFill>
                  <a:schemeClr val="tx2"/>
                </a:solidFill>
              </a:rPr>
              <a:t>DARUOBL'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= </a:t>
            </a:r>
            <a:r>
              <a:rPr lang="en-US" sz="2000" dirty="0" smtClean="0">
                <a:solidFill>
                  <a:schemeClr val="tx2"/>
                </a:solidFill>
              </a:rPr>
              <a:t>(DAM </a:t>
            </a:r>
            <a:r>
              <a:rPr lang="en-US" sz="2000" dirty="0">
                <a:solidFill>
                  <a:schemeClr val="tx2"/>
                </a:solidFill>
              </a:rPr>
              <a:t>AS </a:t>
            </a:r>
            <a:r>
              <a:rPr lang="en-US" sz="2000" dirty="0" smtClean="0">
                <a:solidFill>
                  <a:schemeClr val="tx2"/>
                </a:solidFill>
              </a:rPr>
              <a:t>Plan) * </a:t>
            </a:r>
            <a:r>
              <a:rPr lang="en-US" sz="2000" dirty="0" err="1" smtClean="0">
                <a:solidFill>
                  <a:schemeClr val="tx2"/>
                </a:solidFill>
              </a:rPr>
              <a:t>HLRS</a:t>
            </a:r>
            <a:r>
              <a:rPr lang="en-US" sz="2000" baseline="-25000" dirty="0" err="1">
                <a:solidFill>
                  <a:schemeClr val="tx2"/>
                </a:solidFill>
              </a:rPr>
              <a:t>q</a:t>
            </a:r>
            <a:endParaRPr lang="en-US" sz="2000" baseline="-25000" dirty="0">
              <a:solidFill>
                <a:schemeClr val="tx2"/>
              </a:solidFill>
            </a:endParaRPr>
          </a:p>
          <a:p>
            <a:pPr lvl="1"/>
            <a:r>
              <a:rPr lang="en-US" sz="2000" baseline="-25000" dirty="0">
                <a:solidFill>
                  <a:schemeClr val="tx2"/>
                </a:solidFill>
              </a:rPr>
              <a:t>1. Correction to previous presented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baseline="-25000" dirty="0">
                <a:solidFill>
                  <a:schemeClr val="tx2"/>
                </a:solidFill>
              </a:rPr>
              <a:t>slides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endParaRPr lang="en-US" sz="2000" baseline="-25000" dirty="0">
              <a:solidFill>
                <a:schemeClr val="tx2"/>
              </a:solidFill>
            </a:endParaRPr>
          </a:p>
          <a:p>
            <a:pPr lvl="1"/>
            <a:endParaRPr lang="en-US" sz="2000" baseline="-25000" dirty="0"/>
          </a:p>
          <a:p>
            <a:pPr lvl="2"/>
            <a:r>
              <a:rPr lang="en-US" sz="2000" baseline="-25000" dirty="0"/>
              <a:t>	</a:t>
            </a:r>
          </a:p>
          <a:p>
            <a:pPr lvl="2"/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41554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</a:t>
            </a:r>
            <a:r>
              <a:rPr lang="en-US" sz="2400" dirty="0" smtClean="0"/>
              <a:t>Formula</a:t>
            </a:r>
            <a:r>
              <a:rPr lang="en-US" sz="2400" dirty="0"/>
              <a:t>s</a:t>
            </a:r>
            <a:r>
              <a:rPr lang="en-US" sz="2400" dirty="0" smtClean="0"/>
              <a:t>: </a:t>
            </a:r>
            <a:r>
              <a:rPr lang="en-US" sz="2400" dirty="0"/>
              <a:t>Regulation Up Service with </a:t>
            </a:r>
            <a:r>
              <a:rPr lang="en-US" sz="2400" dirty="0" smtClean="0"/>
              <a:t>RTC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u="sng" dirty="0">
                <a:solidFill>
                  <a:schemeClr val="tx2"/>
                </a:solidFill>
              </a:rPr>
              <a:t>In the RTM Settlement</a:t>
            </a:r>
            <a:r>
              <a:rPr lang="en-US" sz="2000" b="1" u="sng" dirty="0" smtClean="0">
                <a:solidFill>
                  <a:schemeClr val="tx2"/>
                </a:solidFill>
              </a:rPr>
              <a:t>: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Equation </a:t>
            </a:r>
            <a:r>
              <a:rPr lang="en-US" sz="2000" dirty="0">
                <a:solidFill>
                  <a:schemeClr val="accent3"/>
                </a:solidFill>
              </a:rPr>
              <a:t>#4:</a:t>
            </a:r>
          </a:p>
          <a:p>
            <a:pPr lvl="1"/>
            <a:r>
              <a:rPr lang="en-US" sz="2000" b="1" dirty="0" err="1" smtClean="0">
                <a:solidFill>
                  <a:schemeClr val="tx2"/>
                </a:solidFill>
              </a:rPr>
              <a:t>RTRUIMBAMT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q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=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(-1) * (.25) * { ∑</a:t>
            </a:r>
            <a:r>
              <a:rPr lang="en-US" sz="2000" baseline="-25000" dirty="0" smtClean="0">
                <a:solidFill>
                  <a:schemeClr val="tx2"/>
                </a:solidFill>
              </a:rPr>
              <a:t> </a:t>
            </a:r>
            <a:r>
              <a:rPr lang="en-US" sz="2000" baseline="-25000" dirty="0">
                <a:solidFill>
                  <a:schemeClr val="tx2"/>
                </a:solidFill>
              </a:rPr>
              <a:t>r </a:t>
            </a:r>
            <a:r>
              <a:rPr lang="en-US" sz="2000" dirty="0">
                <a:solidFill>
                  <a:schemeClr val="tx2"/>
                </a:solidFill>
              </a:rPr>
              <a:t>[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RTRUAWD</a:t>
            </a:r>
            <a:r>
              <a:rPr lang="en-US" sz="2000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* RTRUMCPCRP</a:t>
            </a:r>
            <a:r>
              <a:rPr lang="en-US" sz="2000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- (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DARUAWD</a:t>
            </a:r>
            <a:r>
              <a:rPr lang="en-US" sz="2000" baseline="-25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* </a:t>
            </a:r>
            <a:r>
              <a:rPr lang="en-US" sz="2000" dirty="0"/>
              <a:t>RTRUMCPC</a:t>
            </a:r>
            <a:r>
              <a:rPr lang="en-US" sz="2000" dirty="0" smtClean="0">
                <a:solidFill>
                  <a:schemeClr val="tx2"/>
                </a:solidFill>
              </a:rPr>
              <a:t>)] </a:t>
            </a:r>
            <a:r>
              <a:rPr lang="en-US" sz="2000" dirty="0">
                <a:solidFill>
                  <a:schemeClr val="tx2"/>
                </a:solidFill>
              </a:rPr>
              <a:t>-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DARUSA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* </a:t>
            </a:r>
            <a:r>
              <a:rPr lang="en-US" sz="2000" dirty="0" smtClean="0"/>
              <a:t>RTRUMCPC)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+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RUTP - RUTS) * </a:t>
            </a:r>
            <a:r>
              <a:rPr lang="en-US" sz="2000" dirty="0" smtClean="0"/>
              <a:t>RTRUMCPC }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3"/>
                </a:solidFill>
              </a:rPr>
              <a:t>Equation #5:</a:t>
            </a:r>
          </a:p>
          <a:p>
            <a:pPr lvl="1"/>
            <a:r>
              <a:rPr lang="en-US" sz="2000" b="1" dirty="0" err="1" smtClean="0">
                <a:solidFill>
                  <a:schemeClr val="tx2"/>
                </a:solidFill>
              </a:rPr>
              <a:t>LARTRUIMBAMT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q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=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 -1 </a:t>
            </a:r>
            <a:r>
              <a:rPr lang="en-US" sz="2000" dirty="0" smtClean="0">
                <a:solidFill>
                  <a:schemeClr val="tx2"/>
                </a:solidFill>
              </a:rPr>
              <a:t>* ∑</a:t>
            </a:r>
            <a:r>
              <a:rPr lang="en-US" sz="2000" baseline="-25000" dirty="0" smtClean="0">
                <a:solidFill>
                  <a:schemeClr val="tx2"/>
                </a:solidFill>
              </a:rPr>
              <a:t>q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RTRUIMBAMT </a:t>
            </a:r>
            <a:r>
              <a:rPr lang="en-US" sz="2000" dirty="0" smtClean="0">
                <a:solidFill>
                  <a:schemeClr val="tx2"/>
                </a:solidFill>
              </a:rPr>
              <a:t>* </a:t>
            </a:r>
            <a:r>
              <a:rPr lang="en-US" sz="2000" dirty="0" err="1">
                <a:solidFill>
                  <a:schemeClr val="tx2"/>
                </a:solidFill>
              </a:rPr>
              <a:t>LRS</a:t>
            </a:r>
            <a:r>
              <a:rPr lang="en-US" sz="2000" baseline="-25000" dirty="0" err="1">
                <a:solidFill>
                  <a:schemeClr val="tx2"/>
                </a:solidFill>
              </a:rPr>
              <a:t>q</a:t>
            </a:r>
            <a:endParaRPr lang="en-US" sz="2000" baseline="-25000" dirty="0">
              <a:solidFill>
                <a:schemeClr val="tx2"/>
              </a:solidFill>
            </a:endParaRPr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86200" y="4648200"/>
            <a:ext cx="4914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Pink = RTC Award * RTC Resource Specific Price</a:t>
            </a:r>
          </a:p>
          <a:p>
            <a:r>
              <a:rPr lang="en-US" sz="1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 = DAM Award * </a:t>
            </a:r>
            <a:r>
              <a:rPr lang="en-US" sz="1400" dirty="0" smtClean="0">
                <a:solidFill>
                  <a:schemeClr val="tx2"/>
                </a:solidFill>
              </a:rPr>
              <a:t>RTC SCED weighted price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Purple = DAM Self Arranged * </a:t>
            </a:r>
            <a:r>
              <a:rPr lang="en-US" sz="1400" dirty="0" smtClean="0">
                <a:solidFill>
                  <a:schemeClr val="tx2"/>
                </a:solidFill>
              </a:rPr>
              <a:t>RTC SCED weighted price</a:t>
            </a:r>
          </a:p>
          <a:p>
            <a:r>
              <a:rPr lang="en-US" sz="1400" dirty="0">
                <a:solidFill>
                  <a:srgbClr val="00B050"/>
                </a:solidFill>
              </a:rPr>
              <a:t>Green = </a:t>
            </a:r>
            <a:r>
              <a:rPr lang="en-US" sz="1400" dirty="0" smtClean="0">
                <a:solidFill>
                  <a:srgbClr val="00B050"/>
                </a:solidFill>
              </a:rPr>
              <a:t>RU Trades * </a:t>
            </a:r>
            <a:r>
              <a:rPr lang="en-US" sz="1400" dirty="0" smtClean="0">
                <a:solidFill>
                  <a:schemeClr val="tx2"/>
                </a:solidFill>
              </a:rPr>
              <a:t>RTC SCED weighted price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7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Unit Trip Carrying AS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8001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Unit X awarded AS @13:05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Unit X trips offline @13:06:30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Two possible outcomes: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Frequency Event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If certain system conditions exist and the unit trip causes the frequency to dip to 59.91, RRS will be triggered and RTC will run again.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The RTC awards Unit Y the AS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The RTC does not award Unit X and there are no financial impacts (unless carrying a DAM award)</a:t>
            </a:r>
          </a:p>
          <a:p>
            <a:pPr marL="1371600" lvl="2" indent="-457200">
              <a:buFont typeface="+mj-lt"/>
              <a:buAutoNum type="arabicPeriod"/>
            </a:pPr>
            <a:endParaRPr lang="en-US" sz="1600" dirty="0" smtClean="0">
              <a:solidFill>
                <a:schemeClr val="tx2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No Frequency Event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Unit X communicates to ERCOT that the unit has tripped off and can’t provide AS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Next RTC at 13:10, Unit Y is awarded AS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The RTC </a:t>
            </a:r>
            <a:r>
              <a:rPr lang="en-US" sz="1600" dirty="0">
                <a:solidFill>
                  <a:schemeClr val="tx2"/>
                </a:solidFill>
              </a:rPr>
              <a:t>does not award Unit X and there are no financial impacts (unless carrying a DAM award)</a:t>
            </a:r>
          </a:p>
          <a:p>
            <a:pPr lvl="3"/>
            <a:endParaRPr lang="en-US" sz="2000" b="1" dirty="0" smtClean="0"/>
          </a:p>
          <a:p>
            <a:pPr lvl="3"/>
            <a:endParaRPr lang="en-US" sz="2000" b="1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682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Example1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685800" y="100985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 smtClean="0">
                <a:solidFill>
                  <a:schemeClr val="tx2"/>
                </a:solidFill>
              </a:rPr>
              <a:t>15-minute settlement interval</a:t>
            </a:r>
          </a:p>
          <a:p>
            <a:pPr lvl="3"/>
            <a:endParaRPr lang="en-US" sz="2000" dirty="0" smtClean="0">
              <a:solidFill>
                <a:schemeClr val="tx2"/>
              </a:solidFill>
            </a:endParaRP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DAM </a:t>
            </a:r>
            <a:r>
              <a:rPr lang="en-US" sz="2000" dirty="0">
                <a:solidFill>
                  <a:schemeClr val="tx2"/>
                </a:solidFill>
              </a:rPr>
              <a:t>AS = </a:t>
            </a:r>
            <a:r>
              <a:rPr lang="en-US" sz="2000" dirty="0" smtClean="0">
                <a:solidFill>
                  <a:schemeClr val="tx2"/>
                </a:solidFill>
              </a:rPr>
              <a:t>RTC </a:t>
            </a:r>
            <a:r>
              <a:rPr lang="en-US" sz="2000" dirty="0">
                <a:solidFill>
                  <a:schemeClr val="tx2"/>
                </a:solidFill>
              </a:rPr>
              <a:t>AS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lvl="4"/>
            <a:r>
              <a:rPr lang="en-US" sz="2000" dirty="0" smtClean="0">
                <a:solidFill>
                  <a:schemeClr val="tx2"/>
                </a:solidFill>
              </a:rPr>
              <a:t>Supply side: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1 Resource trips offline in 2</a:t>
            </a:r>
            <a:r>
              <a:rPr lang="en-US" sz="2000" baseline="30000" dirty="0" smtClean="0">
                <a:solidFill>
                  <a:schemeClr val="tx2"/>
                </a:solidFill>
              </a:rPr>
              <a:t>nd</a:t>
            </a:r>
            <a:r>
              <a:rPr lang="en-US" sz="2000" dirty="0" smtClean="0">
                <a:solidFill>
                  <a:schemeClr val="tx2"/>
                </a:solidFill>
              </a:rPr>
              <a:t> RTC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2 has a trade sale 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3 Self arranged and trade purchase plus RTC AS award that makes up for tripped unit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lvl="4"/>
            <a:r>
              <a:rPr lang="en-US" sz="2000" dirty="0" smtClean="0">
                <a:solidFill>
                  <a:schemeClr val="tx2"/>
                </a:solidFill>
              </a:rPr>
              <a:t>Demand side: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3 and QSE 4 have OBL change in DAM and RTM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5 has DAM OBL but no RTM OBL</a:t>
            </a:r>
            <a:endParaRPr lang="en-US" sz="2000" dirty="0">
              <a:solidFill>
                <a:schemeClr val="tx2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352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example 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19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" y="3719000"/>
            <a:ext cx="9063446" cy="15576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71" y="1143000"/>
            <a:ext cx="7400457" cy="20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7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Settlement Example 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14400" y="1066800"/>
            <a:ext cx="800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2000" dirty="0" smtClean="0">
                <a:solidFill>
                  <a:schemeClr val="tx2"/>
                </a:solidFill>
              </a:rPr>
              <a:t>15-minute settlement interval</a:t>
            </a:r>
          </a:p>
          <a:p>
            <a:pPr lvl="3"/>
            <a:endParaRPr lang="en-US" sz="2000" dirty="0" smtClean="0">
              <a:solidFill>
                <a:schemeClr val="tx2"/>
              </a:solidFill>
            </a:endParaRPr>
          </a:p>
          <a:p>
            <a:pPr marL="1828800" lvl="3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tx2"/>
                </a:solidFill>
              </a:rPr>
              <a:t>RTC </a:t>
            </a:r>
            <a:r>
              <a:rPr lang="en-US" sz="2000" dirty="0">
                <a:solidFill>
                  <a:schemeClr val="tx2"/>
                </a:solidFill>
              </a:rPr>
              <a:t>AS &gt; DAM AS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lvl="4"/>
            <a:r>
              <a:rPr lang="en-US" sz="2000" dirty="0" smtClean="0">
                <a:solidFill>
                  <a:schemeClr val="tx2"/>
                </a:solidFill>
              </a:rPr>
              <a:t>Supply side: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1 Resource awarded in DAM &amp; RTC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2 </a:t>
            </a:r>
            <a:r>
              <a:rPr lang="en-US" sz="2000" dirty="0">
                <a:solidFill>
                  <a:schemeClr val="tx2"/>
                </a:solidFill>
              </a:rPr>
              <a:t>Resource awarded in DAM &amp; </a:t>
            </a:r>
            <a:r>
              <a:rPr lang="en-US" sz="2000" dirty="0" smtClean="0">
                <a:solidFill>
                  <a:schemeClr val="tx2"/>
                </a:solidFill>
              </a:rPr>
              <a:t>RTC</a:t>
            </a:r>
            <a:endParaRPr lang="en-US" sz="2000" dirty="0">
              <a:solidFill>
                <a:schemeClr val="tx2"/>
              </a:solidFill>
            </a:endParaRP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3 Resource awarded in one SCED interval for additional AS above plan</a:t>
            </a:r>
          </a:p>
          <a:p>
            <a:pPr lvl="4"/>
            <a:endParaRPr lang="en-US" sz="2000" dirty="0" smtClean="0">
              <a:solidFill>
                <a:schemeClr val="tx2"/>
              </a:solidFill>
            </a:endParaRPr>
          </a:p>
          <a:p>
            <a:pPr lvl="4"/>
            <a:r>
              <a:rPr lang="en-US" sz="2000" dirty="0" smtClean="0">
                <a:solidFill>
                  <a:schemeClr val="tx2"/>
                </a:solidFill>
              </a:rPr>
              <a:t>Demand side: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QSE 3 - QSE 5 OBL and </a:t>
            </a:r>
            <a:r>
              <a:rPr lang="en-US" sz="2000" dirty="0">
                <a:solidFill>
                  <a:schemeClr val="tx2"/>
                </a:solidFill>
              </a:rPr>
              <a:t>OBL'</a:t>
            </a:r>
            <a:r>
              <a:rPr lang="en-US" sz="2000" dirty="0" smtClean="0">
                <a:solidFill>
                  <a:schemeClr val="tx2"/>
                </a:solidFill>
              </a:rPr>
              <a:t> same as example 1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QSE 3 - QSE </a:t>
            </a:r>
            <a:r>
              <a:rPr lang="en-US" sz="2000" dirty="0" smtClean="0">
                <a:solidFill>
                  <a:schemeClr val="tx2"/>
                </a:solidFill>
              </a:rPr>
              <a:t>4 charged additional AS per LRS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lvl="1"/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583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863</Words>
  <Application>Microsoft Office PowerPoint</Application>
  <PresentationFormat>On-screen Show (4:3)</PresentationFormat>
  <Paragraphs>151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Agenda</vt:lpstr>
      <vt:lpstr>Principle Language</vt:lpstr>
      <vt:lpstr>Example Formulas: Regulation Up Service with RTC</vt:lpstr>
      <vt:lpstr>Example Formulas: Regulation Up Service with RTC</vt:lpstr>
      <vt:lpstr>Unit Trip Carrying AS</vt:lpstr>
      <vt:lpstr>Settlement Example1</vt:lpstr>
      <vt:lpstr>Settlement example 1</vt:lpstr>
      <vt:lpstr>Settlement Example 2</vt:lpstr>
      <vt:lpstr>Settlement Example 2</vt:lpstr>
      <vt:lpstr>Settlement Example 3</vt:lpstr>
      <vt:lpstr>Settlement Example 3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ercot_ps</cp:lastModifiedBy>
  <cp:revision>220</cp:revision>
  <cp:lastPrinted>2016-01-21T20:53:15Z</cp:lastPrinted>
  <dcterms:created xsi:type="dcterms:W3CDTF">2016-01-21T15:20:31Z</dcterms:created>
  <dcterms:modified xsi:type="dcterms:W3CDTF">2019-05-10T14:15:57Z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