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9" r:id="rId6"/>
    <p:sldId id="257" r:id="rId7"/>
    <p:sldId id="25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https://tenaskainc-my.sharepoint.com/personal/mbohan_tnsk_com/Documents/Documents/ERCOT/The%20ERCOT%20battery%20bifurcation%20problem.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tenaskainc-my.sharepoint.com/personal/mbohan_tnsk_com/Documents/Documents/ERCOT/The%20ERCOT%20battery%20bifurcation%20problem.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Current</a:t>
            </a:r>
            <a:r>
              <a:rPr lang="en-US" baseline="0"/>
              <a:t> Instruction, Response and Deviation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areaChart>
        <c:grouping val="standard"/>
        <c:varyColors val="0"/>
        <c:ser>
          <c:idx val="4"/>
          <c:order val="4"/>
          <c:tx>
            <c:strRef>
              <c:f>Sheet1!$F$2</c:f>
              <c:strCache>
                <c:ptCount val="1"/>
                <c:pt idx="0">
                  <c:v>Deviation CLR</c:v>
                </c:pt>
              </c:strCache>
            </c:strRef>
          </c:tx>
          <c:spPr>
            <a:pattFill prst="narVert">
              <a:fgClr>
                <a:schemeClr val="accent6"/>
              </a:fgClr>
              <a:bgClr>
                <a:schemeClr val="bg1"/>
              </a:bgClr>
            </a:pattFill>
            <a:ln>
              <a:noFill/>
            </a:ln>
            <a:effectLst/>
          </c:spPr>
          <c:cat>
            <c:strRef>
              <c:f>Sheet1!$A$3:$A$5</c:f>
              <c:strCache>
                <c:ptCount val="3"/>
                <c:pt idx="0">
                  <c:v>T-0</c:v>
                </c:pt>
                <c:pt idx="1">
                  <c:v>T-2.5</c:v>
                </c:pt>
                <c:pt idx="2">
                  <c:v>T-5</c:v>
                </c:pt>
              </c:strCache>
            </c:strRef>
          </c:cat>
          <c:val>
            <c:numRef>
              <c:f>Sheet1!$F$3:$F$5</c:f>
              <c:numCache>
                <c:formatCode>General</c:formatCode>
                <c:ptCount val="3"/>
                <c:pt idx="0">
                  <c:v>0</c:v>
                </c:pt>
                <c:pt idx="1">
                  <c:v>0</c:v>
                </c:pt>
                <c:pt idx="2">
                  <c:v>0</c:v>
                </c:pt>
              </c:numCache>
            </c:numRef>
          </c:val>
          <c:extLst>
            <c:ext xmlns:c16="http://schemas.microsoft.com/office/drawing/2014/chart" uri="{C3380CC4-5D6E-409C-BE32-E72D297353CC}">
              <c16:uniqueId val="{00000000-2D7B-4E1A-9028-058FC1FA09D8}"/>
            </c:ext>
          </c:extLst>
        </c:ser>
        <c:ser>
          <c:idx val="5"/>
          <c:order val="5"/>
          <c:tx>
            <c:strRef>
              <c:f>Sheet1!$G$2</c:f>
              <c:strCache>
                <c:ptCount val="1"/>
                <c:pt idx="0">
                  <c:v>Deviation GEN</c:v>
                </c:pt>
              </c:strCache>
            </c:strRef>
          </c:tx>
          <c:spPr>
            <a:pattFill prst="dkUpDiag">
              <a:fgClr>
                <a:schemeClr val="accent1"/>
              </a:fgClr>
              <a:bgClr>
                <a:schemeClr val="bg1"/>
              </a:bgClr>
            </a:pattFill>
            <a:ln cmpd="sng">
              <a:solidFill>
                <a:schemeClr val="accent4"/>
              </a:solidFill>
              <a:prstDash val="solid"/>
            </a:ln>
            <a:effectLst/>
          </c:spPr>
          <c:cat>
            <c:strRef>
              <c:f>Sheet1!$A$3:$A$5</c:f>
              <c:strCache>
                <c:ptCount val="3"/>
                <c:pt idx="0">
                  <c:v>T-0</c:v>
                </c:pt>
                <c:pt idx="1">
                  <c:v>T-2.5</c:v>
                </c:pt>
                <c:pt idx="2">
                  <c:v>T-5</c:v>
                </c:pt>
              </c:strCache>
            </c:strRef>
          </c:cat>
          <c:val>
            <c:numRef>
              <c:f>Sheet1!$G$3:$G$5</c:f>
              <c:numCache>
                <c:formatCode>General</c:formatCode>
                <c:ptCount val="3"/>
                <c:pt idx="0">
                  <c:v>0</c:v>
                </c:pt>
                <c:pt idx="1">
                  <c:v>-2.5</c:v>
                </c:pt>
                <c:pt idx="2">
                  <c:v>-5</c:v>
                </c:pt>
              </c:numCache>
            </c:numRef>
          </c:val>
          <c:extLst>
            <c:ext xmlns:c16="http://schemas.microsoft.com/office/drawing/2014/chart" uri="{C3380CC4-5D6E-409C-BE32-E72D297353CC}">
              <c16:uniqueId val="{00000001-2D7B-4E1A-9028-058FC1FA09D8}"/>
            </c:ext>
          </c:extLst>
        </c:ser>
        <c:dLbls>
          <c:showLegendKey val="0"/>
          <c:showVal val="0"/>
          <c:showCatName val="0"/>
          <c:showSerName val="0"/>
          <c:showPercent val="0"/>
          <c:showBubbleSize val="0"/>
        </c:dLbls>
        <c:axId val="273211167"/>
        <c:axId val="499763376"/>
      </c:areaChart>
      <c:lineChart>
        <c:grouping val="standard"/>
        <c:varyColors val="0"/>
        <c:ser>
          <c:idx val="0"/>
          <c:order val="0"/>
          <c:tx>
            <c:strRef>
              <c:f>Sheet1!$B$2</c:f>
              <c:strCache>
                <c:ptCount val="1"/>
                <c:pt idx="0">
                  <c:v>Instructed CLR</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Sheet1!$A$3:$A$5</c:f>
              <c:strCache>
                <c:ptCount val="3"/>
                <c:pt idx="0">
                  <c:v>T-0</c:v>
                </c:pt>
                <c:pt idx="1">
                  <c:v>T-2.5</c:v>
                </c:pt>
                <c:pt idx="2">
                  <c:v>T-5</c:v>
                </c:pt>
              </c:strCache>
            </c:strRef>
          </c:cat>
          <c:val>
            <c:numRef>
              <c:f>Sheet1!$B$3:$B$5</c:f>
              <c:numCache>
                <c:formatCode>General</c:formatCode>
                <c:ptCount val="3"/>
                <c:pt idx="0">
                  <c:v>-10</c:v>
                </c:pt>
                <c:pt idx="1">
                  <c:v>-7.5</c:v>
                </c:pt>
                <c:pt idx="2">
                  <c:v>-5</c:v>
                </c:pt>
              </c:numCache>
            </c:numRef>
          </c:val>
          <c:smooth val="0"/>
          <c:extLst>
            <c:ext xmlns:c16="http://schemas.microsoft.com/office/drawing/2014/chart" uri="{C3380CC4-5D6E-409C-BE32-E72D297353CC}">
              <c16:uniqueId val="{00000002-2D7B-4E1A-9028-058FC1FA09D8}"/>
            </c:ext>
          </c:extLst>
        </c:ser>
        <c:ser>
          <c:idx val="1"/>
          <c:order val="1"/>
          <c:tx>
            <c:strRef>
              <c:f>Sheet1!$C$2</c:f>
              <c:strCache>
                <c:ptCount val="1"/>
                <c:pt idx="0">
                  <c:v>Instructed Gen</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Sheet1!$A$3:$A$5</c:f>
              <c:strCache>
                <c:ptCount val="3"/>
                <c:pt idx="0">
                  <c:v>T-0</c:v>
                </c:pt>
                <c:pt idx="1">
                  <c:v>T-2.5</c:v>
                </c:pt>
                <c:pt idx="2">
                  <c:v>T-5</c:v>
                </c:pt>
              </c:strCache>
            </c:strRef>
          </c:cat>
          <c:val>
            <c:numRef>
              <c:f>Sheet1!$C$3:$C$5</c:f>
              <c:numCache>
                <c:formatCode>General</c:formatCode>
                <c:ptCount val="3"/>
                <c:pt idx="0">
                  <c:v>0</c:v>
                </c:pt>
                <c:pt idx="1">
                  <c:v>2.5</c:v>
                </c:pt>
                <c:pt idx="2">
                  <c:v>5</c:v>
                </c:pt>
              </c:numCache>
            </c:numRef>
          </c:val>
          <c:smooth val="0"/>
          <c:extLst>
            <c:ext xmlns:c16="http://schemas.microsoft.com/office/drawing/2014/chart" uri="{C3380CC4-5D6E-409C-BE32-E72D297353CC}">
              <c16:uniqueId val="{00000003-2D7B-4E1A-9028-058FC1FA09D8}"/>
            </c:ext>
          </c:extLst>
        </c:ser>
        <c:ser>
          <c:idx val="2"/>
          <c:order val="2"/>
          <c:tx>
            <c:strRef>
              <c:f>Sheet1!$D$2</c:f>
              <c:strCache>
                <c:ptCount val="1"/>
                <c:pt idx="0">
                  <c:v>Response CLR</c:v>
                </c:pt>
              </c:strCache>
            </c:strRef>
          </c:tx>
          <c:spPr>
            <a:ln w="28575" cap="rnd">
              <a:solidFill>
                <a:schemeClr val="accent3"/>
              </a:solidFill>
              <a:prstDash val="dash"/>
              <a:round/>
            </a:ln>
            <a:effectLst/>
          </c:spPr>
          <c:marker>
            <c:symbol val="circle"/>
            <c:size val="5"/>
            <c:spPr>
              <a:solidFill>
                <a:schemeClr val="accent3"/>
              </a:solidFill>
              <a:ln w="9525">
                <a:solidFill>
                  <a:schemeClr val="accent3"/>
                </a:solidFill>
              </a:ln>
              <a:effectLst/>
            </c:spPr>
          </c:marker>
          <c:cat>
            <c:strRef>
              <c:f>Sheet1!$A$3:$A$5</c:f>
              <c:strCache>
                <c:ptCount val="3"/>
                <c:pt idx="0">
                  <c:v>T-0</c:v>
                </c:pt>
                <c:pt idx="1">
                  <c:v>T-2.5</c:v>
                </c:pt>
                <c:pt idx="2">
                  <c:v>T-5</c:v>
                </c:pt>
              </c:strCache>
            </c:strRef>
          </c:cat>
          <c:val>
            <c:numRef>
              <c:f>Sheet1!$D$3:$D$5</c:f>
              <c:numCache>
                <c:formatCode>General</c:formatCode>
                <c:ptCount val="3"/>
                <c:pt idx="0">
                  <c:v>-10</c:v>
                </c:pt>
                <c:pt idx="1">
                  <c:v>-7.5</c:v>
                </c:pt>
                <c:pt idx="2">
                  <c:v>-5</c:v>
                </c:pt>
              </c:numCache>
            </c:numRef>
          </c:val>
          <c:smooth val="0"/>
          <c:extLst>
            <c:ext xmlns:c16="http://schemas.microsoft.com/office/drawing/2014/chart" uri="{C3380CC4-5D6E-409C-BE32-E72D297353CC}">
              <c16:uniqueId val="{00000004-2D7B-4E1A-9028-058FC1FA09D8}"/>
            </c:ext>
          </c:extLst>
        </c:ser>
        <c:ser>
          <c:idx val="3"/>
          <c:order val="3"/>
          <c:tx>
            <c:strRef>
              <c:f>Sheet1!$E$2</c:f>
              <c:strCache>
                <c:ptCount val="1"/>
                <c:pt idx="0">
                  <c:v>Response Gen</c:v>
                </c:pt>
              </c:strCache>
            </c:strRef>
          </c:tx>
          <c:spPr>
            <a:ln w="28575" cap="rnd">
              <a:solidFill>
                <a:schemeClr val="accent4"/>
              </a:solidFill>
              <a:prstDash val="dash"/>
              <a:round/>
            </a:ln>
            <a:effectLst/>
          </c:spPr>
          <c:marker>
            <c:symbol val="circle"/>
            <c:size val="5"/>
            <c:spPr>
              <a:solidFill>
                <a:schemeClr val="accent4"/>
              </a:solidFill>
              <a:ln w="9525">
                <a:solidFill>
                  <a:schemeClr val="accent4"/>
                </a:solidFill>
              </a:ln>
              <a:effectLst/>
            </c:spPr>
          </c:marker>
          <c:cat>
            <c:strRef>
              <c:f>Sheet1!$A$3:$A$5</c:f>
              <c:strCache>
                <c:ptCount val="3"/>
                <c:pt idx="0">
                  <c:v>T-0</c:v>
                </c:pt>
                <c:pt idx="1">
                  <c:v>T-2.5</c:v>
                </c:pt>
                <c:pt idx="2">
                  <c:v>T-5</c:v>
                </c:pt>
              </c:strCache>
            </c:strRef>
          </c:cat>
          <c:val>
            <c:numRef>
              <c:f>Sheet1!$E$3:$E$5</c:f>
              <c:numCache>
                <c:formatCode>General</c:formatCode>
                <c:ptCount val="3"/>
                <c:pt idx="0">
                  <c:v>0</c:v>
                </c:pt>
                <c:pt idx="1">
                  <c:v>0</c:v>
                </c:pt>
                <c:pt idx="2">
                  <c:v>0</c:v>
                </c:pt>
              </c:numCache>
            </c:numRef>
          </c:val>
          <c:smooth val="0"/>
          <c:extLst>
            <c:ext xmlns:c16="http://schemas.microsoft.com/office/drawing/2014/chart" uri="{C3380CC4-5D6E-409C-BE32-E72D297353CC}">
              <c16:uniqueId val="{00000005-2D7B-4E1A-9028-058FC1FA09D8}"/>
            </c:ext>
          </c:extLst>
        </c:ser>
        <c:dLbls>
          <c:showLegendKey val="0"/>
          <c:showVal val="0"/>
          <c:showCatName val="0"/>
          <c:showSerName val="0"/>
          <c:showPercent val="0"/>
          <c:showBubbleSize val="0"/>
        </c:dLbls>
        <c:marker val="1"/>
        <c:smooth val="0"/>
        <c:axId val="273211167"/>
        <c:axId val="499763376"/>
      </c:lineChart>
      <c:catAx>
        <c:axId val="2732111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99763376"/>
        <c:crosses val="autoZero"/>
        <c:auto val="1"/>
        <c:lblAlgn val="ctr"/>
        <c:lblOffset val="100"/>
        <c:noMultiLvlLbl val="0"/>
      </c:catAx>
      <c:valAx>
        <c:axId val="49976337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MW</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732111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Proposed</a:t>
            </a:r>
            <a:r>
              <a:rPr lang="en-US" baseline="0"/>
              <a:t> Instruction, Response, Deviation</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areaChart>
        <c:grouping val="standard"/>
        <c:varyColors val="0"/>
        <c:ser>
          <c:idx val="4"/>
          <c:order val="4"/>
          <c:tx>
            <c:strRef>
              <c:f>Sheet1!$F$9</c:f>
              <c:strCache>
                <c:ptCount val="1"/>
                <c:pt idx="0">
                  <c:v>Deviation CLR</c:v>
                </c:pt>
              </c:strCache>
            </c:strRef>
          </c:tx>
          <c:spPr>
            <a:pattFill prst="narVert">
              <a:fgClr>
                <a:schemeClr val="accent6"/>
              </a:fgClr>
              <a:bgClr>
                <a:schemeClr val="bg1"/>
              </a:bgClr>
            </a:pattFill>
            <a:ln w="25400">
              <a:noFill/>
            </a:ln>
            <a:effectLst/>
          </c:spPr>
          <c:cat>
            <c:strRef>
              <c:f>Sheet1!$A$10:$A$12</c:f>
              <c:strCache>
                <c:ptCount val="3"/>
                <c:pt idx="0">
                  <c:v>T-0</c:v>
                </c:pt>
                <c:pt idx="1">
                  <c:v>T-2.5</c:v>
                </c:pt>
                <c:pt idx="2">
                  <c:v>T-5</c:v>
                </c:pt>
              </c:strCache>
            </c:strRef>
          </c:cat>
          <c:val>
            <c:numRef>
              <c:f>Sheet1!$F$10:$F$12</c:f>
              <c:numCache>
                <c:formatCode>General</c:formatCode>
                <c:ptCount val="3"/>
                <c:pt idx="0">
                  <c:v>0</c:v>
                </c:pt>
                <c:pt idx="1">
                  <c:v>2.5</c:v>
                </c:pt>
                <c:pt idx="2">
                  <c:v>5</c:v>
                </c:pt>
              </c:numCache>
            </c:numRef>
          </c:val>
          <c:extLst>
            <c:ext xmlns:c16="http://schemas.microsoft.com/office/drawing/2014/chart" uri="{C3380CC4-5D6E-409C-BE32-E72D297353CC}">
              <c16:uniqueId val="{00000000-A49A-45C6-96ED-578FF0D3C487}"/>
            </c:ext>
          </c:extLst>
        </c:ser>
        <c:ser>
          <c:idx val="5"/>
          <c:order val="5"/>
          <c:tx>
            <c:strRef>
              <c:f>Sheet1!$G$9</c:f>
              <c:strCache>
                <c:ptCount val="1"/>
                <c:pt idx="0">
                  <c:v>Deviation GEN</c:v>
                </c:pt>
              </c:strCache>
            </c:strRef>
          </c:tx>
          <c:spPr>
            <a:pattFill prst="narVert">
              <a:fgClr>
                <a:schemeClr val="accent1"/>
              </a:fgClr>
              <a:bgClr>
                <a:schemeClr val="bg1"/>
              </a:bgClr>
            </a:pattFill>
            <a:ln w="25400">
              <a:noFill/>
            </a:ln>
            <a:effectLst/>
          </c:spPr>
          <c:cat>
            <c:strRef>
              <c:f>Sheet1!$A$10:$A$12</c:f>
              <c:strCache>
                <c:ptCount val="3"/>
                <c:pt idx="0">
                  <c:v>T-0</c:v>
                </c:pt>
                <c:pt idx="1">
                  <c:v>T-2.5</c:v>
                </c:pt>
                <c:pt idx="2">
                  <c:v>T-5</c:v>
                </c:pt>
              </c:strCache>
            </c:strRef>
          </c:cat>
          <c:val>
            <c:numRef>
              <c:f>Sheet1!$G$10:$G$12</c:f>
              <c:numCache>
                <c:formatCode>General</c:formatCode>
                <c:ptCount val="3"/>
                <c:pt idx="0">
                  <c:v>0</c:v>
                </c:pt>
                <c:pt idx="1">
                  <c:v>-2.5</c:v>
                </c:pt>
                <c:pt idx="2">
                  <c:v>-5</c:v>
                </c:pt>
              </c:numCache>
            </c:numRef>
          </c:val>
          <c:extLst>
            <c:ext xmlns:c16="http://schemas.microsoft.com/office/drawing/2014/chart" uri="{C3380CC4-5D6E-409C-BE32-E72D297353CC}">
              <c16:uniqueId val="{00000001-A49A-45C6-96ED-578FF0D3C487}"/>
            </c:ext>
          </c:extLst>
        </c:ser>
        <c:dLbls>
          <c:showLegendKey val="0"/>
          <c:showVal val="0"/>
          <c:showCatName val="0"/>
          <c:showSerName val="0"/>
          <c:showPercent val="0"/>
          <c:showBubbleSize val="0"/>
        </c:dLbls>
        <c:axId val="273211167"/>
        <c:axId val="499763376"/>
      </c:areaChart>
      <c:lineChart>
        <c:grouping val="standard"/>
        <c:varyColors val="0"/>
        <c:ser>
          <c:idx val="0"/>
          <c:order val="0"/>
          <c:tx>
            <c:strRef>
              <c:f>Sheet1!$B$9</c:f>
              <c:strCache>
                <c:ptCount val="1"/>
                <c:pt idx="0">
                  <c:v>Instructed CLR</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Sheet1!$A$10:$A$12</c:f>
              <c:strCache>
                <c:ptCount val="3"/>
                <c:pt idx="0">
                  <c:v>T-0</c:v>
                </c:pt>
                <c:pt idx="1">
                  <c:v>T-2.5</c:v>
                </c:pt>
                <c:pt idx="2">
                  <c:v>T-5</c:v>
                </c:pt>
              </c:strCache>
            </c:strRef>
          </c:cat>
          <c:val>
            <c:numRef>
              <c:f>Sheet1!$B$10:$B$12</c:f>
              <c:numCache>
                <c:formatCode>General</c:formatCode>
                <c:ptCount val="3"/>
                <c:pt idx="0">
                  <c:v>-10</c:v>
                </c:pt>
                <c:pt idx="1">
                  <c:v>-7.5</c:v>
                </c:pt>
                <c:pt idx="2">
                  <c:v>-5</c:v>
                </c:pt>
              </c:numCache>
            </c:numRef>
          </c:val>
          <c:smooth val="0"/>
          <c:extLst>
            <c:ext xmlns:c16="http://schemas.microsoft.com/office/drawing/2014/chart" uri="{C3380CC4-5D6E-409C-BE32-E72D297353CC}">
              <c16:uniqueId val="{00000002-A49A-45C6-96ED-578FF0D3C487}"/>
            </c:ext>
          </c:extLst>
        </c:ser>
        <c:ser>
          <c:idx val="1"/>
          <c:order val="1"/>
          <c:tx>
            <c:strRef>
              <c:f>Sheet1!$C$9</c:f>
              <c:strCache>
                <c:ptCount val="1"/>
                <c:pt idx="0">
                  <c:v>Instructed Gen</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Sheet1!$A$10:$A$12</c:f>
              <c:strCache>
                <c:ptCount val="3"/>
                <c:pt idx="0">
                  <c:v>T-0</c:v>
                </c:pt>
                <c:pt idx="1">
                  <c:v>T-2.5</c:v>
                </c:pt>
                <c:pt idx="2">
                  <c:v>T-5</c:v>
                </c:pt>
              </c:strCache>
            </c:strRef>
          </c:cat>
          <c:val>
            <c:numRef>
              <c:f>Sheet1!$C$10:$C$12</c:f>
              <c:numCache>
                <c:formatCode>General</c:formatCode>
                <c:ptCount val="3"/>
                <c:pt idx="0">
                  <c:v>0</c:v>
                </c:pt>
                <c:pt idx="1">
                  <c:v>2.5</c:v>
                </c:pt>
                <c:pt idx="2">
                  <c:v>5</c:v>
                </c:pt>
              </c:numCache>
            </c:numRef>
          </c:val>
          <c:smooth val="0"/>
          <c:extLst>
            <c:ext xmlns:c16="http://schemas.microsoft.com/office/drawing/2014/chart" uri="{C3380CC4-5D6E-409C-BE32-E72D297353CC}">
              <c16:uniqueId val="{00000003-A49A-45C6-96ED-578FF0D3C487}"/>
            </c:ext>
          </c:extLst>
        </c:ser>
        <c:ser>
          <c:idx val="2"/>
          <c:order val="2"/>
          <c:tx>
            <c:strRef>
              <c:f>Sheet1!$D$9</c:f>
              <c:strCache>
                <c:ptCount val="1"/>
                <c:pt idx="0">
                  <c:v>Response CLR</c:v>
                </c:pt>
              </c:strCache>
            </c:strRef>
          </c:tx>
          <c:spPr>
            <a:ln w="28575" cap="rnd">
              <a:solidFill>
                <a:schemeClr val="accent3"/>
              </a:solidFill>
              <a:prstDash val="dash"/>
              <a:round/>
            </a:ln>
            <a:effectLst/>
          </c:spPr>
          <c:marker>
            <c:symbol val="circle"/>
            <c:size val="5"/>
            <c:spPr>
              <a:solidFill>
                <a:schemeClr val="accent3"/>
              </a:solidFill>
              <a:ln w="9525">
                <a:solidFill>
                  <a:schemeClr val="accent3"/>
                </a:solidFill>
              </a:ln>
              <a:effectLst/>
            </c:spPr>
          </c:marker>
          <c:cat>
            <c:strRef>
              <c:f>Sheet1!$A$10:$A$12</c:f>
              <c:strCache>
                <c:ptCount val="3"/>
                <c:pt idx="0">
                  <c:v>T-0</c:v>
                </c:pt>
                <c:pt idx="1">
                  <c:v>T-2.5</c:v>
                </c:pt>
                <c:pt idx="2">
                  <c:v>T-5</c:v>
                </c:pt>
              </c:strCache>
            </c:strRef>
          </c:cat>
          <c:val>
            <c:numRef>
              <c:f>Sheet1!$D$10:$D$12</c:f>
              <c:numCache>
                <c:formatCode>General</c:formatCode>
                <c:ptCount val="3"/>
                <c:pt idx="0">
                  <c:v>-10</c:v>
                </c:pt>
                <c:pt idx="1">
                  <c:v>-5</c:v>
                </c:pt>
                <c:pt idx="2">
                  <c:v>0</c:v>
                </c:pt>
              </c:numCache>
            </c:numRef>
          </c:val>
          <c:smooth val="0"/>
          <c:extLst>
            <c:ext xmlns:c16="http://schemas.microsoft.com/office/drawing/2014/chart" uri="{C3380CC4-5D6E-409C-BE32-E72D297353CC}">
              <c16:uniqueId val="{00000004-A49A-45C6-96ED-578FF0D3C487}"/>
            </c:ext>
          </c:extLst>
        </c:ser>
        <c:ser>
          <c:idx val="3"/>
          <c:order val="3"/>
          <c:tx>
            <c:strRef>
              <c:f>Sheet1!$E$9</c:f>
              <c:strCache>
                <c:ptCount val="1"/>
                <c:pt idx="0">
                  <c:v>Response Gen</c:v>
                </c:pt>
              </c:strCache>
            </c:strRef>
          </c:tx>
          <c:spPr>
            <a:ln w="28575" cap="rnd">
              <a:solidFill>
                <a:schemeClr val="accent4"/>
              </a:solidFill>
              <a:prstDash val="dash"/>
              <a:round/>
            </a:ln>
            <a:effectLst/>
          </c:spPr>
          <c:marker>
            <c:symbol val="circle"/>
            <c:size val="5"/>
            <c:spPr>
              <a:solidFill>
                <a:schemeClr val="accent4"/>
              </a:solidFill>
              <a:ln w="9525">
                <a:solidFill>
                  <a:schemeClr val="accent4"/>
                </a:solidFill>
              </a:ln>
              <a:effectLst/>
            </c:spPr>
          </c:marker>
          <c:cat>
            <c:strRef>
              <c:f>Sheet1!$A$10:$A$12</c:f>
              <c:strCache>
                <c:ptCount val="3"/>
                <c:pt idx="0">
                  <c:v>T-0</c:v>
                </c:pt>
                <c:pt idx="1">
                  <c:v>T-2.5</c:v>
                </c:pt>
                <c:pt idx="2">
                  <c:v>T-5</c:v>
                </c:pt>
              </c:strCache>
            </c:strRef>
          </c:cat>
          <c:val>
            <c:numRef>
              <c:f>Sheet1!$E$10:$E$12</c:f>
              <c:numCache>
                <c:formatCode>General</c:formatCode>
                <c:ptCount val="3"/>
                <c:pt idx="0">
                  <c:v>0</c:v>
                </c:pt>
                <c:pt idx="1">
                  <c:v>0</c:v>
                </c:pt>
                <c:pt idx="2">
                  <c:v>0</c:v>
                </c:pt>
              </c:numCache>
            </c:numRef>
          </c:val>
          <c:smooth val="0"/>
          <c:extLst>
            <c:ext xmlns:c16="http://schemas.microsoft.com/office/drawing/2014/chart" uri="{C3380CC4-5D6E-409C-BE32-E72D297353CC}">
              <c16:uniqueId val="{00000005-A49A-45C6-96ED-578FF0D3C487}"/>
            </c:ext>
          </c:extLst>
        </c:ser>
        <c:dLbls>
          <c:showLegendKey val="0"/>
          <c:showVal val="0"/>
          <c:showCatName val="0"/>
          <c:showSerName val="0"/>
          <c:showPercent val="0"/>
          <c:showBubbleSize val="0"/>
        </c:dLbls>
        <c:marker val="1"/>
        <c:smooth val="0"/>
        <c:axId val="273211167"/>
        <c:axId val="499763376"/>
      </c:lineChart>
      <c:catAx>
        <c:axId val="2732111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99763376"/>
        <c:crosses val="autoZero"/>
        <c:auto val="1"/>
        <c:lblAlgn val="ctr"/>
        <c:lblOffset val="100"/>
        <c:noMultiLvlLbl val="0"/>
      </c:catAx>
      <c:valAx>
        <c:axId val="49976337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MW</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732111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905C86D-C9BB-40E0-B709-B497F84B8CA8}" type="datetimeFigureOut">
              <a:rPr lang="en-US" smtClean="0"/>
              <a:t>7/30/2019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290322-8BC5-4731-B7F3-6B966D4E5D75}" type="slidenum">
              <a:rPr lang="en-US" smtClean="0"/>
              <a:t>‹#›</a:t>
            </a:fld>
            <a:endParaRPr lang="en-US" dirty="0"/>
          </a:p>
        </p:txBody>
      </p:sp>
    </p:spTree>
    <p:extLst>
      <p:ext uri="{BB962C8B-B14F-4D97-AF65-F5344CB8AC3E}">
        <p14:creationId xmlns:p14="http://schemas.microsoft.com/office/powerpoint/2010/main" val="2478659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05C86D-C9BB-40E0-B709-B497F84B8CA8}" type="datetimeFigureOut">
              <a:rPr lang="en-US" smtClean="0"/>
              <a:t>7/30/2019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290322-8BC5-4731-B7F3-6B966D4E5D75}" type="slidenum">
              <a:rPr lang="en-US" smtClean="0"/>
              <a:t>‹#›</a:t>
            </a:fld>
            <a:endParaRPr lang="en-US" dirty="0"/>
          </a:p>
        </p:txBody>
      </p:sp>
    </p:spTree>
    <p:extLst>
      <p:ext uri="{BB962C8B-B14F-4D97-AF65-F5344CB8AC3E}">
        <p14:creationId xmlns:p14="http://schemas.microsoft.com/office/powerpoint/2010/main" val="3173161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05C86D-C9BB-40E0-B709-B497F84B8CA8}" type="datetimeFigureOut">
              <a:rPr lang="en-US" smtClean="0"/>
              <a:t>7/30/2019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290322-8BC5-4731-B7F3-6B966D4E5D75}" type="slidenum">
              <a:rPr lang="en-US" smtClean="0"/>
              <a:t>‹#›</a:t>
            </a:fld>
            <a:endParaRPr lang="en-US" dirty="0"/>
          </a:p>
        </p:txBody>
      </p:sp>
    </p:spTree>
    <p:extLst>
      <p:ext uri="{BB962C8B-B14F-4D97-AF65-F5344CB8AC3E}">
        <p14:creationId xmlns:p14="http://schemas.microsoft.com/office/powerpoint/2010/main" val="2468659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05C86D-C9BB-40E0-B709-B497F84B8CA8}" type="datetimeFigureOut">
              <a:rPr lang="en-US" smtClean="0"/>
              <a:t>7/30/2019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290322-8BC5-4731-B7F3-6B966D4E5D75}" type="slidenum">
              <a:rPr lang="en-US" smtClean="0"/>
              <a:t>‹#›</a:t>
            </a:fld>
            <a:endParaRPr lang="en-US" dirty="0"/>
          </a:p>
        </p:txBody>
      </p:sp>
    </p:spTree>
    <p:extLst>
      <p:ext uri="{BB962C8B-B14F-4D97-AF65-F5344CB8AC3E}">
        <p14:creationId xmlns:p14="http://schemas.microsoft.com/office/powerpoint/2010/main" val="994858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905C86D-C9BB-40E0-B709-B497F84B8CA8}" type="datetimeFigureOut">
              <a:rPr lang="en-US" smtClean="0"/>
              <a:t>7/30/2019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290322-8BC5-4731-B7F3-6B966D4E5D75}" type="slidenum">
              <a:rPr lang="en-US" smtClean="0"/>
              <a:t>‹#›</a:t>
            </a:fld>
            <a:endParaRPr lang="en-US" dirty="0"/>
          </a:p>
        </p:txBody>
      </p:sp>
    </p:spTree>
    <p:extLst>
      <p:ext uri="{BB962C8B-B14F-4D97-AF65-F5344CB8AC3E}">
        <p14:creationId xmlns:p14="http://schemas.microsoft.com/office/powerpoint/2010/main" val="1671283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905C86D-C9BB-40E0-B709-B497F84B8CA8}" type="datetimeFigureOut">
              <a:rPr lang="en-US" smtClean="0"/>
              <a:t>7/30/2019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B290322-8BC5-4731-B7F3-6B966D4E5D75}" type="slidenum">
              <a:rPr lang="en-US" smtClean="0"/>
              <a:t>‹#›</a:t>
            </a:fld>
            <a:endParaRPr lang="en-US" dirty="0"/>
          </a:p>
        </p:txBody>
      </p:sp>
    </p:spTree>
    <p:extLst>
      <p:ext uri="{BB962C8B-B14F-4D97-AF65-F5344CB8AC3E}">
        <p14:creationId xmlns:p14="http://schemas.microsoft.com/office/powerpoint/2010/main" val="4048941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905C86D-C9BB-40E0-B709-B497F84B8CA8}" type="datetimeFigureOut">
              <a:rPr lang="en-US" smtClean="0"/>
              <a:t>7/30/2019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B290322-8BC5-4731-B7F3-6B966D4E5D75}" type="slidenum">
              <a:rPr lang="en-US" smtClean="0"/>
              <a:t>‹#›</a:t>
            </a:fld>
            <a:endParaRPr lang="en-US" dirty="0"/>
          </a:p>
        </p:txBody>
      </p:sp>
    </p:spTree>
    <p:extLst>
      <p:ext uri="{BB962C8B-B14F-4D97-AF65-F5344CB8AC3E}">
        <p14:creationId xmlns:p14="http://schemas.microsoft.com/office/powerpoint/2010/main" val="1677158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905C86D-C9BB-40E0-B709-B497F84B8CA8}" type="datetimeFigureOut">
              <a:rPr lang="en-US" smtClean="0"/>
              <a:t>7/30/2019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B290322-8BC5-4731-B7F3-6B966D4E5D75}" type="slidenum">
              <a:rPr lang="en-US" smtClean="0"/>
              <a:t>‹#›</a:t>
            </a:fld>
            <a:endParaRPr lang="en-US" dirty="0"/>
          </a:p>
        </p:txBody>
      </p:sp>
    </p:spTree>
    <p:extLst>
      <p:ext uri="{BB962C8B-B14F-4D97-AF65-F5344CB8AC3E}">
        <p14:creationId xmlns:p14="http://schemas.microsoft.com/office/powerpoint/2010/main" val="2240196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05C86D-C9BB-40E0-B709-B497F84B8CA8}" type="datetimeFigureOut">
              <a:rPr lang="en-US" smtClean="0"/>
              <a:t>7/30/2019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B290322-8BC5-4731-B7F3-6B966D4E5D75}" type="slidenum">
              <a:rPr lang="en-US" smtClean="0"/>
              <a:t>‹#›</a:t>
            </a:fld>
            <a:endParaRPr lang="en-US" dirty="0"/>
          </a:p>
        </p:txBody>
      </p:sp>
    </p:spTree>
    <p:extLst>
      <p:ext uri="{BB962C8B-B14F-4D97-AF65-F5344CB8AC3E}">
        <p14:creationId xmlns:p14="http://schemas.microsoft.com/office/powerpoint/2010/main" val="4130721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905C86D-C9BB-40E0-B709-B497F84B8CA8}" type="datetimeFigureOut">
              <a:rPr lang="en-US" smtClean="0"/>
              <a:t>7/30/2019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B290322-8BC5-4731-B7F3-6B966D4E5D75}" type="slidenum">
              <a:rPr lang="en-US" smtClean="0"/>
              <a:t>‹#›</a:t>
            </a:fld>
            <a:endParaRPr lang="en-US" dirty="0"/>
          </a:p>
        </p:txBody>
      </p:sp>
    </p:spTree>
    <p:extLst>
      <p:ext uri="{BB962C8B-B14F-4D97-AF65-F5344CB8AC3E}">
        <p14:creationId xmlns:p14="http://schemas.microsoft.com/office/powerpoint/2010/main" val="4169533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905C86D-C9BB-40E0-B709-B497F84B8CA8}" type="datetimeFigureOut">
              <a:rPr lang="en-US" smtClean="0"/>
              <a:t>7/30/2019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B290322-8BC5-4731-B7F3-6B966D4E5D75}" type="slidenum">
              <a:rPr lang="en-US" smtClean="0"/>
              <a:t>‹#›</a:t>
            </a:fld>
            <a:endParaRPr lang="en-US" dirty="0"/>
          </a:p>
        </p:txBody>
      </p:sp>
    </p:spTree>
    <p:extLst>
      <p:ext uri="{BB962C8B-B14F-4D97-AF65-F5344CB8AC3E}">
        <p14:creationId xmlns:p14="http://schemas.microsoft.com/office/powerpoint/2010/main" val="2046111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05C86D-C9BB-40E0-B709-B497F84B8CA8}" type="datetimeFigureOut">
              <a:rPr lang="en-US" smtClean="0"/>
              <a:t>7/30/2019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290322-8BC5-4731-B7F3-6B966D4E5D75}" type="slidenum">
              <a:rPr lang="en-US" smtClean="0"/>
              <a:t>‹#›</a:t>
            </a:fld>
            <a:endParaRPr lang="en-US" dirty="0"/>
          </a:p>
        </p:txBody>
      </p:sp>
    </p:spTree>
    <p:extLst>
      <p:ext uri="{BB962C8B-B14F-4D97-AF65-F5344CB8AC3E}">
        <p14:creationId xmlns:p14="http://schemas.microsoft.com/office/powerpoint/2010/main" val="7674746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6459" y="241214"/>
            <a:ext cx="10715106" cy="1005695"/>
          </a:xfrm>
        </p:spPr>
        <p:txBody>
          <a:bodyPr>
            <a:noAutofit/>
          </a:bodyPr>
          <a:lstStyle/>
          <a:p>
            <a:pPr>
              <a:lnSpc>
                <a:spcPct val="200000"/>
              </a:lnSpc>
            </a:pPr>
            <a:r>
              <a:rPr lang="en-US" sz="4000" b="1" dirty="0"/>
              <a:t>Energy Storage Resource Issue</a:t>
            </a:r>
          </a:p>
        </p:txBody>
      </p:sp>
      <p:graphicFrame>
        <p:nvGraphicFramePr>
          <p:cNvPr id="4" name="Table 3"/>
          <p:cNvGraphicFramePr>
            <a:graphicFrameLocks noGrp="1"/>
          </p:cNvGraphicFramePr>
          <p:nvPr>
            <p:extLst>
              <p:ext uri="{D42A27DB-BD31-4B8C-83A1-F6EECF244321}">
                <p14:modId xmlns:p14="http://schemas.microsoft.com/office/powerpoint/2010/main" val="884334115"/>
              </p:ext>
            </p:extLst>
          </p:nvPr>
        </p:nvGraphicFramePr>
        <p:xfrm>
          <a:off x="939338" y="1246909"/>
          <a:ext cx="10474037" cy="5270269"/>
        </p:xfrm>
        <a:graphic>
          <a:graphicData uri="http://schemas.openxmlformats.org/drawingml/2006/table">
            <a:tbl>
              <a:tblPr>
                <a:tableStyleId>{5C22544A-7EE6-4342-B048-85BDC9FD1C3A}</a:tableStyleId>
              </a:tblPr>
              <a:tblGrid>
                <a:gridCol w="10474037">
                  <a:extLst>
                    <a:ext uri="{9D8B030D-6E8A-4147-A177-3AD203B41FA5}">
                      <a16:colId xmlns:a16="http://schemas.microsoft.com/office/drawing/2014/main" val="2444831268"/>
                    </a:ext>
                  </a:extLst>
                </a:gridCol>
              </a:tblGrid>
              <a:tr h="5270269">
                <a:tc>
                  <a:txBody>
                    <a:bodyPr/>
                    <a:lstStyle/>
                    <a:p>
                      <a:r>
                        <a:rPr lang="en-US" sz="2400" kern="1200" dirty="0">
                          <a:solidFill>
                            <a:schemeClr val="dk1"/>
                          </a:solidFill>
                          <a:effectLst/>
                          <a:latin typeface="+mn-lt"/>
                          <a:ea typeface="+mn-ea"/>
                          <a:cs typeface="+mn-cs"/>
                        </a:rPr>
                        <a:t>Energy storage resources are modeled as two resources in the ERCOT market, a Generation Resource and a Controllable Load Resource (CLR).  Due to being modeled as two separate resources, GREDP and CLREDP will be scored separately and independently and neither resource will receive a passing score.  There is a similar issue with Settlement of Base Point Deviation Charges.</a:t>
                      </a:r>
                    </a:p>
                    <a:p>
                      <a:endParaRPr lang="en-US" sz="140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latin typeface="+mn-lt"/>
                          <a:ea typeface="+mn-ea"/>
                          <a:cs typeface="+mn-cs"/>
                        </a:rPr>
                        <a:t>Because of this ERCOT market design issue, energy storage resources cannot offer products into the market that will or might require a battery to change from a charging state to a discharging state or vice versa, even though a battery with sufficient state of charge is physically fully able to deliver on these “zero crossing” types of obligations and dispatches.  This artificially limits the volumes of Ancillary Services a battery can offer into the market, and also the basepoint a battery can have when providing an Ancillary Service obligation that might cross zero.  This basepoint issue also negatively affects battery state of charge management.</a:t>
                      </a:r>
                    </a:p>
                    <a:p>
                      <a:endParaRPr lang="en-US" sz="1800" kern="1200" dirty="0">
                        <a:solidFill>
                          <a:schemeClr val="dk1"/>
                        </a:solidFill>
                        <a:effectLst/>
                        <a:latin typeface="+mn-lt"/>
                        <a:ea typeface="+mn-ea"/>
                        <a:cs typeface="+mn-cs"/>
                      </a:endParaRPr>
                    </a:p>
                  </a:txBody>
                  <a:tcPr marL="68580" marR="68580" marT="0" marB="0">
                    <a:noFill/>
                  </a:tcPr>
                </a:tc>
                <a:extLst>
                  <a:ext uri="{0D108BD9-81ED-4DB2-BD59-A6C34878D82A}">
                    <a16:rowId xmlns:a16="http://schemas.microsoft.com/office/drawing/2014/main" val="615634197"/>
                  </a:ext>
                </a:extLst>
              </a:tr>
            </a:tbl>
          </a:graphicData>
        </a:graphic>
      </p:graphicFrame>
    </p:spTree>
    <p:extLst>
      <p:ext uri="{BB962C8B-B14F-4D97-AF65-F5344CB8AC3E}">
        <p14:creationId xmlns:p14="http://schemas.microsoft.com/office/powerpoint/2010/main" val="1376713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6459" y="241214"/>
            <a:ext cx="10715106" cy="1005695"/>
          </a:xfrm>
        </p:spPr>
        <p:txBody>
          <a:bodyPr>
            <a:noAutofit/>
          </a:bodyPr>
          <a:lstStyle/>
          <a:p>
            <a:pPr>
              <a:lnSpc>
                <a:spcPct val="200000"/>
              </a:lnSpc>
            </a:pPr>
            <a:r>
              <a:rPr lang="en-US" sz="4000" b="1" dirty="0"/>
              <a:t>Energy Storage Resource Issue</a:t>
            </a:r>
          </a:p>
        </p:txBody>
      </p:sp>
      <p:graphicFrame>
        <p:nvGraphicFramePr>
          <p:cNvPr id="4" name="Table 3"/>
          <p:cNvGraphicFramePr>
            <a:graphicFrameLocks noGrp="1"/>
          </p:cNvGraphicFramePr>
          <p:nvPr>
            <p:extLst>
              <p:ext uri="{D42A27DB-BD31-4B8C-83A1-F6EECF244321}">
                <p14:modId xmlns:p14="http://schemas.microsoft.com/office/powerpoint/2010/main" val="95090719"/>
              </p:ext>
            </p:extLst>
          </p:nvPr>
        </p:nvGraphicFramePr>
        <p:xfrm>
          <a:off x="939338" y="1413163"/>
          <a:ext cx="10474037" cy="5261955"/>
        </p:xfrm>
        <a:graphic>
          <a:graphicData uri="http://schemas.openxmlformats.org/drawingml/2006/table">
            <a:tbl>
              <a:tblPr>
                <a:tableStyleId>{5C22544A-7EE6-4342-B048-85BDC9FD1C3A}</a:tableStyleId>
              </a:tblPr>
              <a:tblGrid>
                <a:gridCol w="10474037">
                  <a:extLst>
                    <a:ext uri="{9D8B030D-6E8A-4147-A177-3AD203B41FA5}">
                      <a16:colId xmlns:a16="http://schemas.microsoft.com/office/drawing/2014/main" val="2444831268"/>
                    </a:ext>
                  </a:extLst>
                </a:gridCol>
              </a:tblGrid>
              <a:tr h="5261955">
                <a:tc>
                  <a:txBody>
                    <a:bodyPr/>
                    <a:lstStyle/>
                    <a:p>
                      <a:pPr marL="0" marR="0">
                        <a:lnSpc>
                          <a:spcPct val="100000"/>
                        </a:lnSpc>
                        <a:spcBef>
                          <a:spcPts val="600"/>
                        </a:spcBef>
                        <a:spcAft>
                          <a:spcPts val="600"/>
                        </a:spcAft>
                      </a:pPr>
                      <a:r>
                        <a:rPr lang="en-US" sz="2600" kern="1200" dirty="0">
                          <a:effectLst/>
                        </a:rPr>
                        <a:t>The GR and the CLR need to be aggregated for performance monitoring and BPD settlement purposes.  If aggregated together for GREDP and CLREDP analysis, they will meet performance targets and they will not incur BPD</a:t>
                      </a:r>
                      <a:r>
                        <a:rPr lang="en-US" sz="2600" kern="1200" baseline="0" dirty="0">
                          <a:effectLst/>
                        </a:rPr>
                        <a:t> charges</a:t>
                      </a:r>
                      <a:r>
                        <a:rPr lang="en-US" sz="2600" kern="1200" dirty="0">
                          <a:effectLst/>
                        </a:rPr>
                        <a:t>.</a:t>
                      </a:r>
                    </a:p>
                    <a:p>
                      <a:pPr marL="0" marR="0">
                        <a:lnSpc>
                          <a:spcPct val="100000"/>
                        </a:lnSpc>
                        <a:spcBef>
                          <a:spcPts val="600"/>
                        </a:spcBef>
                        <a:spcAft>
                          <a:spcPts val="600"/>
                        </a:spcAft>
                      </a:pPr>
                      <a:endParaRPr lang="en-US" sz="2600" kern="1200" dirty="0">
                        <a:effectLst/>
                      </a:endParaRPr>
                    </a:p>
                    <a:p>
                      <a:pPr marL="0" marR="0">
                        <a:lnSpc>
                          <a:spcPct val="100000"/>
                        </a:lnSpc>
                        <a:spcBef>
                          <a:spcPts val="600"/>
                        </a:spcBef>
                        <a:spcAft>
                          <a:spcPts val="600"/>
                        </a:spcAft>
                      </a:pPr>
                      <a:r>
                        <a:rPr lang="en-US" sz="2600" kern="1200" dirty="0">
                          <a:effectLst/>
                        </a:rPr>
                        <a:t>This NPRR is needed as soon as possible because under current Protocols, an energy storage resource is not able to fully participate in the ERCOT market.</a:t>
                      </a:r>
                      <a:endParaRPr lang="en-US" sz="2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615634197"/>
                  </a:ext>
                </a:extLst>
              </a:tr>
            </a:tbl>
          </a:graphicData>
        </a:graphic>
      </p:graphicFrame>
    </p:spTree>
    <p:extLst>
      <p:ext uri="{BB962C8B-B14F-4D97-AF65-F5344CB8AC3E}">
        <p14:creationId xmlns:p14="http://schemas.microsoft.com/office/powerpoint/2010/main" val="1185308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7605" y="365082"/>
            <a:ext cx="9848569" cy="989216"/>
          </a:xfrm>
        </p:spPr>
        <p:txBody>
          <a:bodyPr>
            <a:normAutofit fontScale="90000"/>
          </a:bodyPr>
          <a:lstStyle/>
          <a:p>
            <a:r>
              <a:rPr lang="en-US" sz="4000" b="1" dirty="0"/>
              <a:t>Proposed Generation and Controllable Load</a:t>
            </a:r>
            <a:br>
              <a:rPr lang="en-US" sz="4000" b="1" dirty="0"/>
            </a:br>
            <a:r>
              <a:rPr lang="en-US" sz="4000" b="1" dirty="0"/>
              <a:t>Resource Group (GCLR Group)</a:t>
            </a:r>
          </a:p>
        </p:txBody>
      </p:sp>
      <p:sp>
        <p:nvSpPr>
          <p:cNvPr id="3" name="Subtitle 2"/>
          <p:cNvSpPr>
            <a:spLocks noGrp="1"/>
          </p:cNvSpPr>
          <p:nvPr>
            <p:ph type="subTitle" idx="1"/>
          </p:nvPr>
        </p:nvSpPr>
        <p:spPr>
          <a:xfrm>
            <a:off x="1253837" y="1370926"/>
            <a:ext cx="9556103" cy="1678150"/>
          </a:xfrm>
        </p:spPr>
        <p:txBody>
          <a:bodyPr>
            <a:normAutofit fontScale="85000" lnSpcReduction="20000"/>
          </a:bodyPr>
          <a:lstStyle/>
          <a:p>
            <a:pPr algn="l"/>
            <a:r>
              <a:rPr lang="en-US" sz="2000" dirty="0"/>
              <a:t>Example: Current response, assuming each resource attempts to follow individual signal.</a:t>
            </a:r>
          </a:p>
          <a:p>
            <a:pPr algn="l"/>
            <a:r>
              <a:rPr lang="en-US" sz="2000" dirty="0"/>
              <a:t>10 MW energy storage resource with a 5 MW Responsive Reserve Service (RRS) deployment.  GR and CLR both receive a 5 MW RRS deployment.  ERCOT required response is 10 MW.</a:t>
            </a:r>
          </a:p>
          <a:p>
            <a:pPr lvl="1" algn="l">
              <a:spcBef>
                <a:spcPts val="0"/>
              </a:spcBef>
            </a:pPr>
            <a:endParaRPr lang="en-US" sz="1600" dirty="0"/>
          </a:p>
          <a:p>
            <a:pPr lvl="1" algn="l">
              <a:spcBef>
                <a:spcPts val="0"/>
              </a:spcBef>
            </a:pPr>
            <a:r>
              <a:rPr lang="en-US" sz="1600" dirty="0"/>
              <a:t>At T-0: Instructed GR @ 0 MW, Instructed CLR @ -10 MW</a:t>
            </a:r>
          </a:p>
          <a:p>
            <a:pPr lvl="1" algn="l">
              <a:spcBef>
                <a:spcPts val="0"/>
              </a:spcBef>
            </a:pPr>
            <a:r>
              <a:rPr lang="en-US" sz="1600" dirty="0"/>
              <a:t>At T-5: Instructed GR @ 5 MW, Responsive GR @ 0 MW, GR is deviating -5 MW</a:t>
            </a:r>
          </a:p>
          <a:p>
            <a:pPr lvl="1" algn="l">
              <a:spcBef>
                <a:spcPts val="0"/>
              </a:spcBef>
            </a:pPr>
            <a:r>
              <a:rPr lang="en-US" sz="1600" dirty="0"/>
              <a:t>             Instructed CLR @ -10 MW, Responsive CLR @ -5 MW, CLR is deviating 0 MW</a:t>
            </a:r>
          </a:p>
          <a:p>
            <a:pPr lvl="1" algn="l">
              <a:spcBef>
                <a:spcPts val="0"/>
              </a:spcBef>
            </a:pPr>
            <a:r>
              <a:rPr lang="en-US" sz="1600" dirty="0"/>
              <a:t>ERCOT receives only 5 MW net response.</a:t>
            </a:r>
          </a:p>
          <a:p>
            <a:pPr lvl="1" algn="l">
              <a:spcBef>
                <a:spcPts val="0"/>
              </a:spcBef>
            </a:pPr>
            <a:r>
              <a:rPr lang="en-US" sz="1600" i="1" dirty="0">
                <a:solidFill>
                  <a:srgbClr val="FF0000"/>
                </a:solidFill>
              </a:rPr>
              <a:t>Generation Resource has compliance deviation</a:t>
            </a:r>
          </a:p>
        </p:txBody>
      </p:sp>
      <p:graphicFrame>
        <p:nvGraphicFramePr>
          <p:cNvPr id="7" name="Chart 6">
            <a:extLst>
              <a:ext uri="{FF2B5EF4-FFF2-40B4-BE49-F238E27FC236}">
                <a16:creationId xmlns:a16="http://schemas.microsoft.com/office/drawing/2014/main" id="{D21B9C12-F074-4CF3-A3BA-3E4E4AC19EED}"/>
              </a:ext>
            </a:extLst>
          </p:cNvPr>
          <p:cNvGraphicFramePr>
            <a:graphicFrameLocks/>
          </p:cNvGraphicFramePr>
          <p:nvPr>
            <p:extLst>
              <p:ext uri="{D42A27DB-BD31-4B8C-83A1-F6EECF244321}">
                <p14:modId xmlns:p14="http://schemas.microsoft.com/office/powerpoint/2010/main" val="594407825"/>
              </p:ext>
            </p:extLst>
          </p:nvPr>
        </p:nvGraphicFramePr>
        <p:xfrm>
          <a:off x="2951425" y="3141872"/>
          <a:ext cx="6160925" cy="318039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65169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2668" y="266009"/>
            <a:ext cx="9782067" cy="989216"/>
          </a:xfrm>
        </p:spPr>
        <p:txBody>
          <a:bodyPr>
            <a:normAutofit fontScale="90000"/>
          </a:bodyPr>
          <a:lstStyle/>
          <a:p>
            <a:r>
              <a:rPr lang="en-US" sz="4000" b="1" dirty="0"/>
              <a:t>Proposed Generation and Controllable Load Resource Group (GCLR Group)</a:t>
            </a:r>
          </a:p>
        </p:txBody>
      </p:sp>
      <p:sp>
        <p:nvSpPr>
          <p:cNvPr id="3" name="Subtitle 2"/>
          <p:cNvSpPr>
            <a:spLocks noGrp="1"/>
          </p:cNvSpPr>
          <p:nvPr>
            <p:ph type="subTitle" idx="1"/>
          </p:nvPr>
        </p:nvSpPr>
        <p:spPr>
          <a:xfrm>
            <a:off x="1220150" y="1255225"/>
            <a:ext cx="9756179" cy="1916081"/>
          </a:xfrm>
        </p:spPr>
        <p:txBody>
          <a:bodyPr>
            <a:normAutofit fontScale="85000" lnSpcReduction="20000"/>
          </a:bodyPr>
          <a:lstStyle/>
          <a:p>
            <a:pPr algn="l"/>
            <a:r>
              <a:rPr lang="en-US" sz="2000" dirty="0"/>
              <a:t>Example: Proposed Response with GCLR Group</a:t>
            </a:r>
          </a:p>
          <a:p>
            <a:pPr algn="l"/>
            <a:r>
              <a:rPr lang="en-US" sz="2000" dirty="0"/>
              <a:t>10 MW energy storage resource with a 5 MW Responsive Reserve Service (RRS) deployment. GR and CLR both receive a 5 MW RRS deployment.  ERCOT net required response is 10 MW.</a:t>
            </a:r>
          </a:p>
          <a:p>
            <a:pPr lvl="1" algn="l">
              <a:spcBef>
                <a:spcPts val="0"/>
              </a:spcBef>
            </a:pPr>
            <a:endParaRPr lang="en-US" sz="1600" dirty="0"/>
          </a:p>
          <a:p>
            <a:pPr lvl="1" algn="l">
              <a:spcBef>
                <a:spcPts val="0"/>
              </a:spcBef>
            </a:pPr>
            <a:r>
              <a:rPr lang="en-US" sz="1600" dirty="0"/>
              <a:t>At T-0: Instructed GR @ 0 MW and instructed CLR @ -10 MW</a:t>
            </a:r>
          </a:p>
          <a:p>
            <a:pPr lvl="1" algn="l">
              <a:spcBef>
                <a:spcPts val="0"/>
              </a:spcBef>
            </a:pPr>
            <a:r>
              <a:rPr lang="en-US" sz="1600" dirty="0"/>
              <a:t>At T-5: Instructed GR @ 5 MW, Responsive GR @ 0 MW, GR is deviating -5 MW</a:t>
            </a:r>
          </a:p>
          <a:p>
            <a:pPr lvl="1" algn="l">
              <a:spcBef>
                <a:spcPts val="0"/>
              </a:spcBef>
            </a:pPr>
            <a:r>
              <a:rPr lang="en-US" sz="1600" dirty="0"/>
              <a:t>             With GCLR Group, Responsive CLR @ 0 MW is deviating 5 MW</a:t>
            </a:r>
          </a:p>
          <a:p>
            <a:pPr lvl="1" algn="l">
              <a:spcBef>
                <a:spcPts val="0"/>
              </a:spcBef>
            </a:pPr>
            <a:r>
              <a:rPr lang="en-US" sz="1600" dirty="0"/>
              <a:t>	  With GCLR Group, CLR deviation offsets GR deviation and nets to 0 MW</a:t>
            </a:r>
          </a:p>
          <a:p>
            <a:pPr lvl="1" algn="l">
              <a:spcBef>
                <a:spcPts val="0"/>
              </a:spcBef>
            </a:pPr>
            <a:r>
              <a:rPr lang="en-US" sz="1600" dirty="0"/>
              <a:t>ERCOT receives required 10 MW net response.</a:t>
            </a:r>
          </a:p>
          <a:p>
            <a:pPr lvl="1" algn="l">
              <a:spcBef>
                <a:spcPts val="0"/>
              </a:spcBef>
            </a:pPr>
            <a:r>
              <a:rPr lang="en-US" sz="1600" i="1" dirty="0">
                <a:solidFill>
                  <a:srgbClr val="FF0000"/>
                </a:solidFill>
              </a:rPr>
              <a:t>Without GCLR Group, in this example ERCOT receives 10MW response, but GR and CLR both have compliance deviations.</a:t>
            </a:r>
          </a:p>
        </p:txBody>
      </p:sp>
      <p:graphicFrame>
        <p:nvGraphicFramePr>
          <p:cNvPr id="6" name="Chart 5">
            <a:extLst>
              <a:ext uri="{FF2B5EF4-FFF2-40B4-BE49-F238E27FC236}">
                <a16:creationId xmlns:a16="http://schemas.microsoft.com/office/drawing/2014/main" id="{CF467165-EC0C-453B-93E9-84E07C37A9BA}"/>
              </a:ext>
            </a:extLst>
          </p:cNvPr>
          <p:cNvGraphicFramePr>
            <a:graphicFrameLocks/>
          </p:cNvGraphicFramePr>
          <p:nvPr>
            <p:extLst>
              <p:ext uri="{D42A27DB-BD31-4B8C-83A1-F6EECF244321}">
                <p14:modId xmlns:p14="http://schemas.microsoft.com/office/powerpoint/2010/main" val="3472842378"/>
              </p:ext>
            </p:extLst>
          </p:nvPr>
        </p:nvGraphicFramePr>
        <p:xfrm>
          <a:off x="2856666" y="3117951"/>
          <a:ext cx="6234070" cy="325133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168524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976C0A13C557444952015FD2047F71F" ma:contentTypeVersion="12" ma:contentTypeDescription="Create a new document." ma:contentTypeScope="" ma:versionID="960946ea37f3162a8ec0e8120bbfd17a">
  <xsd:schema xmlns:xsd="http://www.w3.org/2001/XMLSchema" xmlns:xs="http://www.w3.org/2001/XMLSchema" xmlns:p="http://schemas.microsoft.com/office/2006/metadata/properties" xmlns:ns3="8e409082-69c1-49dd-b66e-ed73e3579c36" xmlns:ns4="682aae85-a8c2-47e7-a6ef-c7c964c86792" targetNamespace="http://schemas.microsoft.com/office/2006/metadata/properties" ma:root="true" ma:fieldsID="cb4b95cd0f18537824c26fac09399ee2" ns3:_="" ns4:_="">
    <xsd:import namespace="8e409082-69c1-49dd-b66e-ed73e3579c36"/>
    <xsd:import namespace="682aae85-a8c2-47e7-a6ef-c7c964c8679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e409082-69c1-49dd-b66e-ed73e3579c36"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82aae85-a8c2-47e7-a6ef-c7c964c86792"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DAA9EB0-3E30-4D6E-93A4-84EA877CFD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e409082-69c1-49dd-b66e-ed73e3579c36"/>
    <ds:schemaRef ds:uri="682aae85-a8c2-47e7-a6ef-c7c964c8679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A18850B-25A5-4886-92F3-1150664A441D}">
  <ds:schemaRefs>
    <ds:schemaRef ds:uri="http://schemas.microsoft.com/sharepoint/v3/contenttype/forms"/>
  </ds:schemaRefs>
</ds:datastoreItem>
</file>

<file path=customXml/itemProps3.xml><?xml version="1.0" encoding="utf-8"?>
<ds:datastoreItem xmlns:ds="http://schemas.openxmlformats.org/officeDocument/2006/customXml" ds:itemID="{B96A7E12-C733-490D-BD2B-A7B2E8C61AD6}">
  <ds:schemaRefs>
    <ds:schemaRef ds:uri="http://www.w3.org/XML/1998/namespace"/>
    <ds:schemaRef ds:uri="http://purl.org/dc/dcmitype/"/>
    <ds:schemaRef ds:uri="http://schemas.microsoft.com/office/2006/documentManagement/types"/>
    <ds:schemaRef ds:uri="http://purl.org/dc/elements/1.1/"/>
    <ds:schemaRef ds:uri="8e409082-69c1-49dd-b66e-ed73e3579c36"/>
    <ds:schemaRef ds:uri="http://schemas.microsoft.com/office/infopath/2007/PartnerControls"/>
    <ds:schemaRef ds:uri="682aae85-a8c2-47e7-a6ef-c7c964c86792"/>
    <ds:schemaRef ds:uri="http://schemas.openxmlformats.org/package/2006/metadata/core-properties"/>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273</TotalTime>
  <Words>492</Words>
  <Application>Microsoft Office PowerPoint</Application>
  <PresentationFormat>Widescreen</PresentationFormat>
  <Paragraphs>31</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Energy Storage Resource Issue</vt:lpstr>
      <vt:lpstr>Energy Storage Resource Issue</vt:lpstr>
      <vt:lpstr>Proposed Generation and Controllable Load Resource Group (GCLR Group)</vt:lpstr>
      <vt:lpstr>Proposed Generation and Controllable Load Resource Group (GCLR Group)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Generation and Controllable Load (GCL) Group</dc:title>
  <dc:creator>Tenaska Power Services</dc:creator>
  <cp:lastModifiedBy>Bohan, Michael</cp:lastModifiedBy>
  <cp:revision>22</cp:revision>
  <dcterms:created xsi:type="dcterms:W3CDTF">2019-07-08T15:22:08Z</dcterms:created>
  <dcterms:modified xsi:type="dcterms:W3CDTF">2019-07-30T22:23:28Z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0x0101000976C0A13C557444952015FD2047F71F</vt:lpwstr>
  </property>
</Properties>
</file>