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34"/>
  </p:notesMasterIdLst>
  <p:handoutMasterIdLst>
    <p:handoutMasterId r:id="rId35"/>
  </p:handoutMasterIdLst>
  <p:sldIdLst>
    <p:sldId id="533" r:id="rId8"/>
    <p:sldId id="532" r:id="rId9"/>
    <p:sldId id="606" r:id="rId10"/>
    <p:sldId id="631" r:id="rId11"/>
    <p:sldId id="694" r:id="rId12"/>
    <p:sldId id="695" r:id="rId13"/>
    <p:sldId id="696" r:id="rId14"/>
    <p:sldId id="697" r:id="rId15"/>
    <p:sldId id="709" r:id="rId16"/>
    <p:sldId id="698" r:id="rId17"/>
    <p:sldId id="699" r:id="rId18"/>
    <p:sldId id="711" r:id="rId19"/>
    <p:sldId id="669" r:id="rId20"/>
    <p:sldId id="576" r:id="rId21"/>
    <p:sldId id="702" r:id="rId22"/>
    <p:sldId id="703" r:id="rId23"/>
    <p:sldId id="700" r:id="rId24"/>
    <p:sldId id="668" r:id="rId25"/>
    <p:sldId id="704" r:id="rId26"/>
    <p:sldId id="670" r:id="rId27"/>
    <p:sldId id="706" r:id="rId28"/>
    <p:sldId id="672" r:id="rId29"/>
    <p:sldId id="671" r:id="rId30"/>
    <p:sldId id="705" r:id="rId31"/>
    <p:sldId id="707" r:id="rId32"/>
    <p:sldId id="659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5386"/>
    <a:srgbClr val="92D050"/>
    <a:srgbClr val="72BFC5"/>
    <a:srgbClr val="333399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9" autoAdjust="0"/>
    <p:restoredTop sz="98693" autoAdjust="0"/>
  </p:normalViewPr>
  <p:slideViewPr>
    <p:cSldViewPr snapToGrid="0" snapToObjects="1">
      <p:cViewPr varScale="1">
        <p:scale>
          <a:sx n="99" d="100"/>
          <a:sy n="99" d="100"/>
        </p:scale>
        <p:origin x="198" y="9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ercot.com\users\COpheim\Recovered%202_28_2011\My%20Documents\Planning\Mid%20Term%20Load%20Forecast\MTLF%20MAPE%20Statistics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Ahead MAPE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Active Forecast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Sheet1!$A$14:$A$18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Sheet1!$B$14:$B$18</c:f>
              <c:numCache>
                <c:formatCode>0.0%</c:formatCode>
                <c:ptCount val="5"/>
                <c:pt idx="0">
                  <c:v>2.8597841334055574E-2</c:v>
                </c:pt>
                <c:pt idx="1">
                  <c:v>2.6317597617454863E-2</c:v>
                </c:pt>
                <c:pt idx="2">
                  <c:v>2.56216524576698E-2</c:v>
                </c:pt>
                <c:pt idx="3">
                  <c:v>2.3521122538154873E-2</c:v>
                </c:pt>
                <c:pt idx="4">
                  <c:v>2.5999788240988298E-2</c:v>
                </c:pt>
              </c:numCache>
            </c:numRef>
          </c:val>
        </c:ser>
        <c:ser>
          <c:idx val="0"/>
          <c:order val="1"/>
          <c:tx>
            <c:v>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Sheet1!$I$14:$I$18</c:f>
              <c:numCache>
                <c:formatCode>0.0%</c:formatCode>
                <c:ptCount val="5"/>
                <c:pt idx="2">
                  <c:v>1.9841818050072416E-2</c:v>
                </c:pt>
                <c:pt idx="3">
                  <c:v>2.066185574415786E-2</c:v>
                </c:pt>
                <c:pt idx="4">
                  <c:v>2.4410990085026413E-2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238144"/>
        <c:axId val="616252648"/>
      </c:barChart>
      <c:catAx>
        <c:axId val="6162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52648"/>
        <c:crosses val="autoZero"/>
        <c:auto val="1"/>
        <c:lblAlgn val="ctr"/>
        <c:lblOffset val="100"/>
        <c:noMultiLvlLbl val="0"/>
      </c:catAx>
      <c:valAx>
        <c:axId val="61625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3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peak was in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1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2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7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2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0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MTLF Overview</a:t>
            </a: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Calvin </a:t>
            </a:r>
            <a:r>
              <a:rPr lang="en-US" sz="2400" i="1" kern="0" dirty="0">
                <a:solidFill>
                  <a:prstClr val="black"/>
                </a:solidFill>
              </a:rPr>
              <a:t>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W</a:t>
            </a:r>
            <a:r>
              <a:rPr lang="en-US" sz="2000" kern="0" dirty="0" smtClean="0">
                <a:solidFill>
                  <a:prstClr val="black"/>
                </a:solidFill>
              </a:rPr>
              <a:t>MWG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August</a:t>
            </a:r>
            <a:r>
              <a:rPr lang="en-US" sz="2000" kern="0" dirty="0" smtClean="0">
                <a:solidFill>
                  <a:prstClr val="black"/>
                </a:solidFill>
              </a:rPr>
              <a:t> 19</a:t>
            </a:r>
            <a:r>
              <a:rPr lang="en-US" sz="2000" kern="0" dirty="0" smtClean="0">
                <a:solidFill>
                  <a:prstClr val="black"/>
                </a:solidFill>
              </a:rPr>
              <a:t>, </a:t>
            </a:r>
            <a:r>
              <a:rPr lang="en-US" sz="2000" kern="0" dirty="0" smtClean="0">
                <a:solidFill>
                  <a:prstClr val="black"/>
                </a:solidFill>
              </a:rPr>
              <a:t>2019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E3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Provides more weight on weather for shorter term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Relatively slow to change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Input from additional weather stations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Calibrated </a:t>
            </a:r>
            <a:r>
              <a:rPr lang="en-US" sz="2000" dirty="0"/>
              <a:t>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</a:t>
            </a:r>
            <a:r>
              <a:rPr lang="en-US" sz="2000" dirty="0"/>
              <a:t>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362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 M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average of the 6 other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Historically has shown to be the best Day Ahead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Provides a good benchmark for other models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447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474580"/>
              </p:ext>
            </p:extLst>
          </p:nvPr>
        </p:nvGraphicFramePr>
        <p:xfrm>
          <a:off x="457200" y="1051560"/>
          <a:ext cx="7790688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Input Variables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Weather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3718"/>
            <a:ext cx="8386481" cy="5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Weather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912" y="990600"/>
            <a:ext cx="6430176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587936"/>
              </p:ext>
            </p:extLst>
          </p:nvPr>
        </p:nvGraphicFramePr>
        <p:xfrm>
          <a:off x="304800" y="1313897"/>
          <a:ext cx="8534399" cy="1628049"/>
        </p:xfrm>
        <a:graphic>
          <a:graphicData uri="http://schemas.openxmlformats.org/drawingml/2006/table">
            <a:tbl>
              <a:tblPr/>
              <a:tblGrid>
                <a:gridCol w="615092"/>
                <a:gridCol w="879923"/>
                <a:gridCol w="879923"/>
                <a:gridCol w="879923"/>
                <a:gridCol w="879923"/>
                <a:gridCol w="879923"/>
                <a:gridCol w="879923"/>
                <a:gridCol w="879923"/>
                <a:gridCol w="879923"/>
                <a:gridCol w="879923"/>
              </a:tblGrid>
              <a:tr h="179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Of Week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Daylight Savings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Bulb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 Point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Cover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Speed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Index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48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8569" marR="8569" marT="8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9" marR="8569" marT="8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96026"/>
              </p:ext>
            </p:extLst>
          </p:nvPr>
        </p:nvGraphicFramePr>
        <p:xfrm>
          <a:off x="304800" y="3213967"/>
          <a:ext cx="7886700" cy="1926346"/>
        </p:xfrm>
        <a:graphic>
          <a:graphicData uri="http://schemas.openxmlformats.org/drawingml/2006/table">
            <a:tbl>
              <a:tblPr/>
              <a:tblGrid>
                <a:gridCol w="672533"/>
                <a:gridCol w="850008"/>
                <a:gridCol w="962096"/>
                <a:gridCol w="1021254"/>
                <a:gridCol w="962096"/>
                <a:gridCol w="1036823"/>
                <a:gridCol w="1033709"/>
                <a:gridCol w="647625"/>
                <a:gridCol w="700556"/>
              </a:tblGrid>
              <a:tr h="196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Chill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Wetbulb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Sunshine Minutes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Irradiance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Humidity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Precipitation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HDD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359" marR="9359" marT="9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653454"/>
            <a:ext cx="493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*E indicates used in energy model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Load Values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Use previous observed load values</a:t>
            </a:r>
            <a:endParaRPr lang="en-US" sz="20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Examples: to predict the load at 5 pm, use the actual load from 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4 pm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Referred to as an autoregressive model</a:t>
            </a:r>
            <a:endParaRPr lang="en-US" sz="22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   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682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Forecast Horizons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MTLF Models 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Input Variables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Forecast Horizons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Questions</a:t>
            </a:r>
            <a:endParaRPr lang="en-US" sz="2200" b="1" dirty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Horizons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Mid-Term </a:t>
            </a:r>
            <a:r>
              <a:rPr lang="en-US" sz="2200" b="1" dirty="0">
                <a:solidFill>
                  <a:prstClr val="black"/>
                </a:solidFill>
              </a:rPr>
              <a:t>Load Forecast (</a:t>
            </a:r>
            <a:r>
              <a:rPr lang="en-US" sz="2200" b="1" dirty="0" smtClean="0">
                <a:solidFill>
                  <a:prstClr val="black"/>
                </a:solidFill>
              </a:rPr>
              <a:t>MTLF)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 smtClean="0">
                <a:solidFill>
                  <a:prstClr val="black"/>
                </a:solidFill>
              </a:rPr>
              <a:t>Hourly forecast for the next 7 days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Hour Ahead/Real Time Forecast</a:t>
            </a:r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Day Ahead </a:t>
            </a:r>
            <a:r>
              <a:rPr lang="en-US" sz="2200" b="1" dirty="0"/>
              <a:t>Forecast</a:t>
            </a:r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0764" y="3034577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Blended Forecast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1721" y="4151072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Backcast Adjustment</a:t>
            </a:r>
            <a:endParaRPr lang="en-US" dirty="0"/>
          </a:p>
        </p:txBody>
      </p:sp>
      <p:cxnSp>
        <p:nvCxnSpPr>
          <p:cNvPr id="14" name="Elbow Connector 13"/>
          <p:cNvCxnSpPr>
            <a:stCxn id="8" idx="0"/>
            <a:endCxn id="5" idx="3"/>
          </p:cNvCxnSpPr>
          <p:nvPr/>
        </p:nvCxnSpPr>
        <p:spPr>
          <a:xfrm rot="16200000" flipV="1">
            <a:off x="5660335" y="3387416"/>
            <a:ext cx="768625" cy="7586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7" idx="0"/>
            <a:endCxn id="5" idx="1"/>
          </p:cNvCxnSpPr>
          <p:nvPr/>
        </p:nvCxnSpPr>
        <p:spPr>
          <a:xfrm rot="5400000" flipH="1" flipV="1">
            <a:off x="1759226" y="3965544"/>
            <a:ext cx="1964634" cy="7984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80053" y="5347081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 Ahead Models</a:t>
            </a:r>
          </a:p>
          <a:p>
            <a:pPr algn="ctr"/>
            <a:r>
              <a:rPr lang="en-US" dirty="0" smtClean="0"/>
              <a:t>(autoregressive)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8469" y="5347082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 Ahead Models</a:t>
            </a:r>
            <a:endParaRPr lang="en-US" dirty="0"/>
          </a:p>
          <a:p>
            <a:pPr algn="ctr"/>
            <a:r>
              <a:rPr lang="en-US" dirty="0" smtClean="0"/>
              <a:t>(non autoregressive)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8" idx="0"/>
            <a:endCxn id="8" idx="2"/>
          </p:cNvCxnSpPr>
          <p:nvPr/>
        </p:nvCxnSpPr>
        <p:spPr>
          <a:xfrm flipV="1">
            <a:off x="6410739" y="4846811"/>
            <a:ext cx="13252" cy="50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40764" y="1878325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Tuning </a:t>
            </a:r>
            <a:r>
              <a:rPr lang="en-US" dirty="0" smtClean="0"/>
              <a:t>Adjustment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5" idx="0"/>
            <a:endCxn id="26" idx="2"/>
          </p:cNvCxnSpPr>
          <p:nvPr/>
        </p:nvCxnSpPr>
        <p:spPr>
          <a:xfrm flipV="1">
            <a:off x="4403034" y="2574064"/>
            <a:ext cx="0" cy="4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140763" y="874643"/>
            <a:ext cx="2524539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Forecast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6" idx="0"/>
            <a:endCxn id="34" idx="2"/>
          </p:cNvCxnSpPr>
          <p:nvPr/>
        </p:nvCxnSpPr>
        <p:spPr>
          <a:xfrm flipH="1" flipV="1">
            <a:off x="4403033" y="1570382"/>
            <a:ext cx="1" cy="30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18" grpId="0" animBg="1"/>
      <p:bldP spid="26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/ Hour Ahead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Created every hour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>
                <a:solidFill>
                  <a:prstClr val="black"/>
                </a:solidFill>
              </a:rPr>
              <a:t>Hourly forecast for the next 7 </a:t>
            </a:r>
            <a:r>
              <a:rPr lang="en-US" sz="2200" dirty="0" smtClean="0">
                <a:solidFill>
                  <a:prstClr val="black"/>
                </a:solidFill>
              </a:rPr>
              <a:t>days beginning with the next hour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Hour Ahead models include lagged load values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actual load from the previous hour is the most significant variable to predict the load for the current hour.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Example: </a:t>
            </a:r>
            <a:r>
              <a:rPr lang="en-US" sz="2000" dirty="0"/>
              <a:t>to predict the load at 5 pm, use the actual load from 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4 pm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Referred to as an autoregressive model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Ahead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Created at 2 pm every day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>
                <a:solidFill>
                  <a:prstClr val="black"/>
                </a:solidFill>
              </a:rPr>
              <a:t>Hourly forecast for the next 7 </a:t>
            </a:r>
            <a:r>
              <a:rPr lang="en-US" sz="2200" dirty="0" smtClean="0">
                <a:solidFill>
                  <a:prstClr val="black"/>
                </a:solidFill>
              </a:rPr>
              <a:t>days beginning tomorrow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Day Ahead models do not include any lagged load values</a:t>
            </a:r>
            <a:endParaRPr lang="en-US" sz="2200" b="1" dirty="0">
              <a:solidFill>
                <a:prstClr val="black"/>
              </a:solidFill>
            </a:endParaRP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200" dirty="0" smtClean="0">
                <a:solidFill>
                  <a:prstClr val="black"/>
                </a:solidFill>
              </a:rPr>
              <a:t>The last actual load value would be for 1 pm today.  This is not a significant variable for predict the load for tomorrow</a:t>
            </a:r>
            <a:endParaRPr lang="en-US" sz="18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The E, E2, and E3 models consist of two different forecasting models (hour ahead and day ahead)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E1 only uses day ahead models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A3 and A6 only use a single model.  They do not have a backcast feature.  They recalculate the model coefficients based on recent performance.  This is not the same as the tuning feature mentioned on the previous slide.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200" b="1" dirty="0">
                <a:solidFill>
                  <a:prstClr val="black"/>
                </a:solidFill>
              </a:rPr>
              <a:t>The hour ahead models are used to forecast the next few hours (1 to 4 hours</a:t>
            </a:r>
            <a:r>
              <a:rPr lang="en-US" sz="2200" b="1" dirty="0" smtClean="0">
                <a:solidFill>
                  <a:prstClr val="black"/>
                </a:solidFill>
              </a:rPr>
              <a:t>).  Then the day ahead models are used.</a:t>
            </a:r>
            <a:endParaRPr lang="en-US" sz="2200" b="1" dirty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200" b="1" dirty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Day ahead models can incorporate adjustments based on performance from prior days (backcast)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The hour ahead and day ahead models can be blended together</a:t>
            </a:r>
          </a:p>
          <a:p>
            <a:pPr>
              <a:tabLst>
                <a:tab pos="5888038" algn="dec"/>
              </a:tabLst>
            </a:pPr>
            <a:endParaRPr lang="en-US" sz="2200" b="1" dirty="0" smtClean="0">
              <a:solidFill>
                <a:prstClr val="black"/>
              </a:solidFill>
            </a:endParaRPr>
          </a:p>
          <a:p>
            <a:pPr>
              <a:tabLst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The forecast can be adjusted based on the most recent forecast performance (tuning)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MTLF Models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7 models are currently available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5 are internally developed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Named E, E1, E2, E3, and 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2 are legacy “black box” models from GE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Named A3 and A6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940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A3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Uses recent history to update the model coefficients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summer demands on very hot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winter demands on very cold days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53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A6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Uses recent history to update the model coefficients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Only uses one weather station per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summer demands on very hot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winter demands on very cold days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80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</a:t>
            </a:r>
            <a:r>
              <a:rPr lang="en-US" sz="2200" b="1" dirty="0" smtClean="0"/>
              <a:t>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Considered to be the overall best model for Day Ahead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Slow to change during shorter forecast horizons (1 – 4 hours ahead)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Calibrated 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374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E1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Designed to be the most responsive model to changing conditions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Designed </a:t>
            </a:r>
            <a:r>
              <a:rPr lang="en-US" sz="2000" dirty="0"/>
              <a:t>to perform well on very hot and very cold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do well on mild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Can result in a jagged forecast shape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</a:t>
            </a:r>
            <a:r>
              <a:rPr lang="en-US" sz="2000" dirty="0"/>
              <a:t>based on forecast performance from the last hour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670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E2 Notes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Looks more at rain and cloud cover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More reliant on the weather forecast for the next 14 hours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Best at capturing Winter/Spring/Fall rain type and cloud cover patterns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Tendency to under forecast very hot conditions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</a:t>
            </a:r>
            <a:r>
              <a:rPr lang="en-US" sz="2000" dirty="0" smtClean="0"/>
              <a:t>alibrated </a:t>
            </a:r>
            <a:r>
              <a:rPr lang="en-US" sz="2000" dirty="0"/>
              <a:t>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</a:t>
            </a:r>
            <a:r>
              <a:rPr lang="en-US" sz="2000" dirty="0" smtClean="0"/>
              <a:t>uned </a:t>
            </a:r>
            <a:r>
              <a:rPr lang="en-US" sz="2000" dirty="0"/>
              <a:t>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59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8748</TotalTime>
  <Words>939</Words>
  <Application>Microsoft Office PowerPoint</Application>
  <PresentationFormat>On-screen Show (4:3)</PresentationFormat>
  <Paragraphs>357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3_Office Theme</vt:lpstr>
      <vt:lpstr>2_Custom Design</vt:lpstr>
      <vt:lpstr>1_Office Theme</vt:lpstr>
      <vt:lpstr>4_Office Theme</vt:lpstr>
      <vt:lpstr>PowerPoint Presentation</vt:lpstr>
      <vt:lpstr>Outline of Today’s Presentation</vt:lpstr>
      <vt:lpstr>PowerPoint Presentation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PowerPoint Presentation</vt:lpstr>
      <vt:lpstr>Weather Zones</vt:lpstr>
      <vt:lpstr>Original Weather Stations</vt:lpstr>
      <vt:lpstr>Current Weather Stations</vt:lpstr>
      <vt:lpstr>Variables</vt:lpstr>
      <vt:lpstr>Previous Load Values</vt:lpstr>
      <vt:lpstr>PowerPoint Presentation</vt:lpstr>
      <vt:lpstr>Forecast Horizons</vt:lpstr>
      <vt:lpstr>Flowchart</vt:lpstr>
      <vt:lpstr>Real Time / Hour Ahead Forecast</vt:lpstr>
      <vt:lpstr>Day Ahead Forecast</vt:lpstr>
      <vt:lpstr>Summary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802</cp:revision>
  <cp:lastPrinted>2015-06-01T15:38:52Z</cp:lastPrinted>
  <dcterms:created xsi:type="dcterms:W3CDTF">2010-04-12T23:12:02Z</dcterms:created>
  <dcterms:modified xsi:type="dcterms:W3CDTF">2019-08-15T19:13:56Z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