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/14/2019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fontScale="62500" lnSpcReduction="20000"/>
          </a:bodyPr>
          <a:lstStyle/>
          <a:p>
            <a:pPr algn="l"/>
            <a:endParaRPr lang="en-US" sz="2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NPRR838</a:t>
            </a:r>
            <a:r>
              <a:rPr lang="en-US" sz="2500" dirty="0">
                <a:solidFill>
                  <a:schemeClr val="tx1"/>
                </a:solidFill>
              </a:rPr>
              <a:t>, Updated O&amp;M Cost for RMR Resources (WMS)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NPRR849</a:t>
            </a:r>
            <a:r>
              <a:rPr lang="en-US" sz="2500" dirty="0">
                <a:solidFill>
                  <a:schemeClr val="tx1"/>
                </a:solidFill>
              </a:rPr>
              <a:t>, Clarification of the Range of Voltage Set Points at a Generation Resource’s POI (PRS)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NPRR903</a:t>
            </a:r>
            <a:r>
              <a:rPr lang="en-US" sz="2500" dirty="0">
                <a:solidFill>
                  <a:schemeClr val="tx1"/>
                </a:solidFill>
              </a:rPr>
              <a:t>, Day-Ahead Market Timing Deviations (WMS)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NPRR919</a:t>
            </a:r>
            <a:r>
              <a:rPr lang="en-US" sz="2500" dirty="0">
                <a:solidFill>
                  <a:schemeClr val="tx1"/>
                </a:solidFill>
              </a:rPr>
              <a:t>, Exemption from Governor Primary Frequency Response Control for Certain Resources in Private Use Networks (ROS)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NPRR933</a:t>
            </a:r>
            <a:r>
              <a:rPr lang="en-US" sz="2500" dirty="0">
                <a:solidFill>
                  <a:schemeClr val="tx1"/>
                </a:solidFill>
              </a:rPr>
              <a:t>, Reporting of Demand Response by Retail Electric Providers and Non-Opt-In Entities (RMS/WMS)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NPRR934</a:t>
            </a:r>
            <a:r>
              <a:rPr lang="en-US" sz="2500" dirty="0">
                <a:solidFill>
                  <a:schemeClr val="tx1"/>
                </a:solidFill>
              </a:rPr>
              <a:t>, Advance Action Notice (AAN) and Clarify Process for Resource Outage Approval Withdrawal (PRS)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NPRR937</a:t>
            </a:r>
            <a:r>
              <a:rPr lang="en-US" sz="2500" dirty="0">
                <a:solidFill>
                  <a:schemeClr val="tx1"/>
                </a:solidFill>
              </a:rPr>
              <a:t>, Distribution Voltage Level Block Load Transfer (BLT) Deployment (ROS)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NPRR938</a:t>
            </a:r>
            <a:r>
              <a:rPr lang="en-US" sz="2500" dirty="0">
                <a:solidFill>
                  <a:schemeClr val="tx1"/>
                </a:solidFill>
              </a:rPr>
              <a:t>, Distribution Voltage Level Block Load Transfer (BLT) Compensation (WMS)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NPRR945</a:t>
            </a:r>
            <a:r>
              <a:rPr lang="en-US" sz="2500" dirty="0">
                <a:solidFill>
                  <a:schemeClr val="tx1"/>
                </a:solidFill>
              </a:rPr>
              <a:t>, Net Metering Requirements (PRS)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NPRR946</a:t>
            </a:r>
            <a:r>
              <a:rPr lang="en-US" sz="2500" dirty="0">
                <a:solidFill>
                  <a:schemeClr val="tx1"/>
                </a:solidFill>
              </a:rPr>
              <a:t>, Allow TDSPs to Use 814_28, Complete Un-executable Transactions for 814_03 Switch Transactions Involved In A Mass Transition Event (RMS)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NPRR947</a:t>
            </a:r>
            <a:r>
              <a:rPr lang="en-US" sz="2500" dirty="0">
                <a:solidFill>
                  <a:schemeClr val="tx1"/>
                </a:solidFill>
              </a:rPr>
              <a:t>, Clarification to Ancillary Service Supply Responsibility Definition and Improvements to Determining and Charging for Ancillary Service Failed Quantities (WMS)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NPRR950</a:t>
            </a:r>
            <a:r>
              <a:rPr lang="en-US" sz="2500" dirty="0">
                <a:solidFill>
                  <a:schemeClr val="tx1"/>
                </a:solidFill>
              </a:rPr>
              <a:t>, Switchable Generation Resources Providing Black Start Service (ROS)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NPRR953</a:t>
            </a:r>
            <a:r>
              <a:rPr lang="en-US" sz="2500" dirty="0">
                <a:solidFill>
                  <a:schemeClr val="tx1"/>
                </a:solidFill>
              </a:rPr>
              <a:t>, Addition of Relay </a:t>
            </a:r>
            <a:r>
              <a:rPr lang="en-US" sz="2500" dirty="0" err="1">
                <a:solidFill>
                  <a:schemeClr val="tx1"/>
                </a:solidFill>
              </a:rPr>
              <a:t>Loadability</a:t>
            </a:r>
            <a:r>
              <a:rPr lang="en-US" sz="2500" dirty="0">
                <a:solidFill>
                  <a:schemeClr val="tx1"/>
                </a:solidFill>
              </a:rPr>
              <a:t> Rating Definition (ROS)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NPRR955</a:t>
            </a:r>
            <a:r>
              <a:rPr lang="en-US" sz="2500" dirty="0">
                <a:solidFill>
                  <a:schemeClr val="tx1"/>
                </a:solidFill>
              </a:rPr>
              <a:t>, Define Limited Impact Remedial Action Scheme (RAS) (ROS)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NPRR956</a:t>
            </a:r>
            <a:r>
              <a:rPr lang="en-US" sz="2500" dirty="0">
                <a:solidFill>
                  <a:schemeClr val="tx1"/>
                </a:solidFill>
              </a:rPr>
              <a:t>, Designation of Providers of Transmission Additions (PRS)</a:t>
            </a:r>
          </a:p>
          <a:p>
            <a:pPr algn="l"/>
            <a:r>
              <a:rPr lang="en-US" sz="2500" b="1" dirty="0">
                <a:solidFill>
                  <a:schemeClr val="tx1"/>
                </a:solidFill>
              </a:rPr>
              <a:t>SCR800</a:t>
            </a:r>
            <a:r>
              <a:rPr lang="en-US" sz="2500" dirty="0">
                <a:solidFill>
                  <a:schemeClr val="tx1"/>
                </a:solidFill>
              </a:rPr>
              <a:t>, Addition of DC Tie Ramp to GTBD Calculation (ROS)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239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8/14/2019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128</cp:revision>
  <dcterms:created xsi:type="dcterms:W3CDTF">2012-06-21T12:05:52Z</dcterms:created>
  <dcterms:modified xsi:type="dcterms:W3CDTF">2019-08-14T20:01:41Z</dcterms:modified>
</cp:coreProperties>
</file>