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53" r:id="rId4"/>
    <p:sldMasterId id="2147483648" r:id="rId5"/>
  </p:sldMasterIdLst>
  <p:notesMasterIdLst>
    <p:notesMasterId r:id="rId16"/>
  </p:notesMasterIdLst>
  <p:handoutMasterIdLst>
    <p:handoutMasterId r:id="rId17"/>
  </p:handoutMasterIdLst>
  <p:sldIdLst>
    <p:sldId id="260" r:id="rId6"/>
    <p:sldId id="281" r:id="rId7"/>
    <p:sldId id="279" r:id="rId8"/>
    <p:sldId id="282" r:id="rId9"/>
    <p:sldId id="295" r:id="rId10"/>
    <p:sldId id="296" r:id="rId11"/>
    <p:sldId id="297" r:id="rId12"/>
    <p:sldId id="299" r:id="rId13"/>
    <p:sldId id="284" r:id="rId14"/>
    <p:sldId id="28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1086" y="114"/>
      </p:cViewPr>
      <p:guideLst>
        <p:guide orient="horz" pos="2160"/>
        <p:guide pos="2880"/>
      </p:guideLst>
    </p:cSldViewPr>
  </p:slideViewPr>
  <p:notesTextViewPr>
    <p:cViewPr>
      <p:scale>
        <a:sx n="3" d="2"/>
        <a:sy n="3" d="2"/>
      </p:scale>
      <p:origin x="0" y="0"/>
    </p:cViewPr>
  </p:notesTextViewPr>
  <p:notesViewPr>
    <p:cSldViewPr showGuides="1">
      <p:cViewPr varScale="1">
        <p:scale>
          <a:sx n="100" d="100"/>
          <a:sy n="100" d="100"/>
        </p:scale>
        <p:origin x="34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166963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August 21, 2019 Meter Working Group</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August 21, 2019 Meter Working Group</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August 21, 2019 Meter Working Group</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2"/>
                </a:solidFill>
                <a:latin typeface="TradeGothic LT" panose="020B0506030503020504" pitchFamily="34" charset="0"/>
                <a:ea typeface="TradeGothic LT" panose="020B0506030503020504" pitchFamily="34" charset="0"/>
              </a:defRPr>
            </a:lvl1pPr>
          </a:lstStyle>
          <a:p>
            <a:r>
              <a:rPr lang="en-US" dirty="0" smtClean="0"/>
              <a:t>August 21, 2019 Meter Working Group</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smtClean="0">
                <a:solidFill>
                  <a:schemeClr val="tx2"/>
                </a:solidFill>
              </a:rPr>
              <a:t>PUBLIC – 8/21/19 MWG </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rcot.com/calendar/2019/8/21/186832-MW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646034"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August 21, 2019</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3" name="Rectangle 2"/>
          <p:cNvSpPr/>
          <p:nvPr/>
        </p:nvSpPr>
        <p:spPr>
          <a:xfrm>
            <a:off x="381000" y="914400"/>
            <a:ext cx="8001000" cy="1477328"/>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Thank you for your attendance</a:t>
            </a:r>
          </a:p>
          <a:p>
            <a:pPr marL="285750" lvl="1" indent="-285750">
              <a:buFont typeface="Arial" panose="020B0604020202020204" pitchFamily="34" charset="0"/>
              <a:buChar char="•"/>
            </a:pPr>
            <a:endParaRPr 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kern="0" dirty="0" smtClean="0">
                <a:solidFill>
                  <a:srgbClr val="000000"/>
                </a:solidFill>
                <a:latin typeface="TradeGothic LT" panose="020B0506030503020504" pitchFamily="34" charset="0"/>
                <a:ea typeface="TradeGothic LT" panose="020B0506030503020504" pitchFamily="34" charset="0"/>
              </a:rPr>
              <a:t>Notes from this meeting will be posted to this meeting on the ERCOT website</a:t>
            </a:r>
          </a:p>
          <a:p>
            <a:pPr marL="742950" lvl="2" indent="-285750">
              <a:buFont typeface="Arial" panose="020B0604020202020204" pitchFamily="34" charset="0"/>
              <a:buChar char="•"/>
            </a:pPr>
            <a:r>
              <a:rPr lang="en-US" dirty="0">
                <a:hlinkClick r:id="rId3"/>
              </a:rPr>
              <a:t>http://www.ercot.com/calendar/2019/8/21/186832-MWG</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Anti-Trust Admonition and Disclaimer</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4333494"/>
          </a:xfrm>
          <a:prstGeom prst="rect">
            <a:avLst/>
          </a:prstGeom>
          <a:noFill/>
        </p:spPr>
        <p:txBody>
          <a:bodyPr wrap="square" rtlCol="0">
            <a:spAutoFit/>
          </a:bodyPr>
          <a:lstStyle/>
          <a:p>
            <a:pPr marL="0" lvl="1"/>
            <a:r>
              <a:rPr lang="en-US" altLang="en-US" b="1" u="sng" kern="0" dirty="0">
                <a:solidFill>
                  <a:srgbClr val="000000"/>
                </a:solidFill>
                <a:latin typeface="TradeGothic LT" panose="020B0506030503020504" pitchFamily="34" charset="0"/>
                <a:ea typeface="TradeGothic LT" panose="020B0506030503020504" pitchFamily="34" charset="0"/>
              </a:rPr>
              <a:t>Antitrust Admonition</a:t>
            </a:r>
            <a:endParaRPr lang="en-US" kern="0" dirty="0">
              <a:solidFill>
                <a:srgbClr val="000000"/>
              </a:solidFill>
              <a:latin typeface="TradeGothic LT" panose="020B0506030503020504" pitchFamily="34" charset="0"/>
              <a:ea typeface="TradeGothic LT" panose="020B0506030503020504" pitchFamily="34" charset="0"/>
            </a:endParaRPr>
          </a:p>
          <a:p>
            <a:pPr marL="0" lvl="1"/>
            <a:r>
              <a:rPr lang="en-US" kern="0" dirty="0" smtClean="0">
                <a:solidFill>
                  <a:srgbClr val="000000"/>
                </a:solidFill>
                <a:latin typeface="TradeGothic LT" panose="020B0506030503020504" pitchFamily="34" charset="0"/>
                <a:ea typeface="TradeGothic LT" panose="020B0506030503020504" pitchFamily="34" charset="0"/>
              </a:rPr>
              <a:t>To </a:t>
            </a:r>
            <a:r>
              <a:rPr lang="en-US"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kern="0" dirty="0">
                <a:solidFill>
                  <a:srgbClr val="000000"/>
                </a:solidFill>
                <a:latin typeface="TradeGothic LT" panose="020B0506030503020504" pitchFamily="34" charset="0"/>
                <a:ea typeface="TradeGothic LT" panose="020B0506030503020504" pitchFamily="34" charset="0"/>
              </a:rPr>
            </a:br>
            <a:r>
              <a:rPr lang="en-US" kern="0" dirty="0">
                <a:solidFill>
                  <a:srgbClr val="000000"/>
                </a:solidFill>
                <a:latin typeface="TradeGothic LT" panose="020B0506030503020504" pitchFamily="34" charset="0"/>
                <a:ea typeface="TradeGothic LT" panose="020B0506030503020504" pitchFamily="34" charset="0"/>
                <a:hlinkClick r:id="rId3"/>
              </a:rPr>
              <a:t>http://</a:t>
            </a:r>
            <a:r>
              <a:rPr lang="en-US"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marL="0" lvl="1"/>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0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0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kern="0" dirty="0">
                <a:solidFill>
                  <a:srgbClr val="000000"/>
                </a:solidFill>
                <a:latin typeface="TradeGothic LT" panose="020B0506030503020504" pitchFamily="34" charset="0"/>
                <a:ea typeface="TradeGothic LT" panose="020B0506030503020504" pitchFamily="34" charset="0"/>
              </a:rPr>
              <a:t>that the information </a:t>
            </a:r>
            <a:r>
              <a:rPr lang="en-US" altLang="en-US" kern="0" dirty="0" smtClean="0">
                <a:solidFill>
                  <a:srgbClr val="000000"/>
                </a:solidFill>
                <a:latin typeface="TradeGothic LT" panose="020B0506030503020504" pitchFamily="34" charset="0"/>
                <a:ea typeface="TradeGothic LT" panose="020B0506030503020504" pitchFamily="34" charset="0"/>
              </a:rPr>
              <a:t>will be </a:t>
            </a:r>
            <a:r>
              <a:rPr lang="en-US" altLang="en-US" kern="0" dirty="0">
                <a:solidFill>
                  <a:srgbClr val="000000"/>
                </a:solidFill>
                <a:latin typeface="TradeGothic LT" panose="020B0506030503020504" pitchFamily="34" charset="0"/>
                <a:ea typeface="TradeGothic LT" panose="020B0506030503020504" pitchFamily="34" charset="0"/>
              </a:rPr>
              <a:t>considered public in accordance with the ERCOT Websites Content Management Operating Procedure.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Attendance Roll-call and Introductions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533400" y="990600"/>
            <a:ext cx="8153400" cy="646331"/>
          </a:xfrm>
          <a:prstGeom prst="rect">
            <a:avLst/>
          </a:prstGeom>
          <a:noFill/>
        </p:spPr>
        <p:txBody>
          <a:bodyPr wrap="square" rtlCol="0">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Brief introduction of those participating at the ERCOT Austin office and via WebEx</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atin typeface="TradeGothic LT" panose="020B0506030503020504" pitchFamily="34" charset="0"/>
                <a:ea typeface="TradeGothic LT" panose="020B0506030503020504" pitchFamily="34" charset="0"/>
              </a:rPr>
              <a:t>Discussion on </a:t>
            </a:r>
            <a:r>
              <a:rPr lang="en-US" sz="2400" dirty="0" smtClean="0">
                <a:latin typeface="TradeGothic LT" panose="020B0506030503020504" pitchFamily="34" charset="0"/>
                <a:ea typeface="TradeGothic LT" panose="020B0506030503020504" pitchFamily="34" charset="0"/>
              </a:rPr>
              <a:t>Point of Interconnection</a:t>
            </a:r>
            <a:endParaRPr lang="en-US" sz="2400" dirty="0">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TextBox 4"/>
          <p:cNvSpPr txBox="1"/>
          <p:nvPr/>
        </p:nvSpPr>
        <p:spPr>
          <a:xfrm>
            <a:off x="342900" y="990600"/>
            <a:ext cx="8534400" cy="1477328"/>
          </a:xfrm>
          <a:prstGeom prst="rect">
            <a:avLst/>
          </a:prstGeom>
          <a:noFill/>
        </p:spPr>
        <p:txBody>
          <a:bodyPr wrap="square" rtlCol="0">
            <a:spAutoFit/>
          </a:bodyPr>
          <a:lstStyle/>
          <a:p>
            <a:r>
              <a:rPr lang="en-US" dirty="0" smtClean="0">
                <a:latin typeface="TradeGothic LT" panose="020B0506030503020504" pitchFamily="34" charset="0"/>
                <a:ea typeface="TradeGothic LT" panose="020B0506030503020504" pitchFamily="34" charset="0"/>
              </a:rPr>
              <a:t>Action </a:t>
            </a:r>
            <a:r>
              <a:rPr lang="en-US" dirty="0">
                <a:latin typeface="TradeGothic LT" panose="020B0506030503020504" pitchFamily="34" charset="0"/>
                <a:ea typeface="TradeGothic LT" panose="020B0506030503020504" pitchFamily="34" charset="0"/>
              </a:rPr>
              <a:t>Item from </a:t>
            </a:r>
            <a:r>
              <a:rPr lang="en-US" dirty="0" smtClean="0">
                <a:latin typeface="TradeGothic LT" panose="020B0506030503020504" pitchFamily="34" charset="0"/>
                <a:ea typeface="TradeGothic LT" panose="020B0506030503020504" pitchFamily="34" charset="0"/>
              </a:rPr>
              <a:t>3/13/19 MWG Meeting: </a:t>
            </a:r>
            <a:endParaRPr lang="en-US" dirty="0">
              <a:latin typeface="TradeGothic LT" panose="020B0506030503020504" pitchFamily="34" charset="0"/>
              <a:ea typeface="TradeGothic LT" panose="020B0506030503020504" pitchFamily="34" charset="0"/>
            </a:endParaRPr>
          </a:p>
          <a:p>
            <a:endParaRPr lang="en-US" dirty="0" smtClean="0">
              <a:latin typeface="TradeGothic LT" panose="020B0506030503020504" pitchFamily="34" charset="0"/>
              <a:ea typeface="TradeGothic LT" panose="020B0506030503020504" pitchFamily="34" charset="0"/>
            </a:endParaRPr>
          </a:p>
          <a:p>
            <a:pPr marL="285750"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All </a:t>
            </a:r>
            <a:r>
              <a:rPr lang="en-US" dirty="0">
                <a:latin typeface="TradeGothic LT" panose="020B0506030503020504" pitchFamily="34" charset="0"/>
                <a:ea typeface="TradeGothic LT" panose="020B0506030503020504" pitchFamily="34" charset="0"/>
              </a:rPr>
              <a:t>TDSPs and ERCOT to work within their respective organizations to define POI and how line loss compensation should be applied for various scenarios to be reviewed and discussed at the next MWG meeting.</a:t>
            </a:r>
            <a:endParaRPr lang="en-US"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atin typeface="TradeGothic LT" panose="020B0506030503020504" pitchFamily="34" charset="0"/>
                <a:ea typeface="TradeGothic LT" panose="020B0506030503020504" pitchFamily="34" charset="0"/>
              </a:rPr>
              <a:t>Discussion on </a:t>
            </a:r>
            <a:r>
              <a:rPr lang="en-US" sz="2400" dirty="0" smtClean="0">
                <a:latin typeface="TradeGothic LT" panose="020B0506030503020504" pitchFamily="34" charset="0"/>
                <a:ea typeface="TradeGothic LT" panose="020B0506030503020504" pitchFamily="34" charset="0"/>
              </a:rPr>
              <a:t>Line Loss Compensation</a:t>
            </a:r>
            <a:endParaRPr lang="en-US" sz="2400" dirty="0">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TextBox 2"/>
          <p:cNvSpPr txBox="1"/>
          <p:nvPr/>
        </p:nvSpPr>
        <p:spPr>
          <a:xfrm>
            <a:off x="329360" y="990600"/>
            <a:ext cx="8534400" cy="1477328"/>
          </a:xfrm>
          <a:prstGeom prst="rect">
            <a:avLst/>
          </a:prstGeom>
          <a:noFill/>
        </p:spPr>
        <p:txBody>
          <a:bodyPr wrap="square" rtlCol="0">
            <a:spAutoFit/>
          </a:bodyPr>
          <a:lstStyle/>
          <a:p>
            <a:r>
              <a:rPr lang="en-US" dirty="0" smtClean="0">
                <a:latin typeface="TradeGothic LT" panose="020B0506030503020504" pitchFamily="34" charset="0"/>
                <a:ea typeface="TradeGothic LT" panose="020B0506030503020504" pitchFamily="34" charset="0"/>
              </a:rPr>
              <a:t>Action </a:t>
            </a:r>
            <a:r>
              <a:rPr lang="en-US" dirty="0">
                <a:latin typeface="TradeGothic LT" panose="020B0506030503020504" pitchFamily="34" charset="0"/>
                <a:ea typeface="TradeGothic LT" panose="020B0506030503020504" pitchFamily="34" charset="0"/>
              </a:rPr>
              <a:t>Item from </a:t>
            </a:r>
            <a:r>
              <a:rPr lang="en-US" dirty="0" smtClean="0">
                <a:latin typeface="TradeGothic LT" panose="020B0506030503020504" pitchFamily="34" charset="0"/>
                <a:ea typeface="TradeGothic LT" panose="020B0506030503020504" pitchFamily="34" charset="0"/>
              </a:rPr>
              <a:t>5/8/19 MWG WebEx: </a:t>
            </a:r>
            <a:endParaRPr lang="en-US" dirty="0">
              <a:latin typeface="TradeGothic LT" panose="020B0506030503020504" pitchFamily="34" charset="0"/>
              <a:ea typeface="TradeGothic LT" panose="020B0506030503020504" pitchFamily="34" charset="0"/>
            </a:endParaRPr>
          </a:p>
          <a:p>
            <a:endParaRPr lang="en-US" dirty="0" smtClean="0">
              <a:latin typeface="TradeGothic LT" panose="020B0506030503020504" pitchFamily="34" charset="0"/>
              <a:ea typeface="TradeGothic LT" panose="020B0506030503020504" pitchFamily="34" charset="0"/>
            </a:endParaRPr>
          </a:p>
          <a:p>
            <a:pPr marL="285750"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TDSPs </a:t>
            </a:r>
            <a:r>
              <a:rPr lang="en-US" dirty="0">
                <a:latin typeface="TradeGothic LT" panose="020B0506030503020504" pitchFamily="34" charset="0"/>
                <a:ea typeface="TradeGothic LT" panose="020B0506030503020504" pitchFamily="34" charset="0"/>
              </a:rPr>
              <a:t>to formulate a technical approach to when loss compensation is needed to help frame protocol language.</a:t>
            </a:r>
          </a:p>
          <a:p>
            <a:endParaRPr lang="en-US" dirty="0"/>
          </a:p>
        </p:txBody>
      </p:sp>
    </p:spTree>
    <p:extLst>
      <p:ext uri="{BB962C8B-B14F-4D97-AF65-F5344CB8AC3E}">
        <p14:creationId xmlns:p14="http://schemas.microsoft.com/office/powerpoint/2010/main" val="3862384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latin typeface="TradeGothic LT" panose="020B0506030503020504" pitchFamily="34" charset="0"/>
                <a:ea typeface="TradeGothic LT" panose="020B0506030503020504" pitchFamily="34" charset="0"/>
              </a:rPr>
              <a:t>Discussion on </a:t>
            </a:r>
            <a:r>
              <a:rPr lang="en-US" sz="2400" dirty="0" smtClean="0">
                <a:latin typeface="TradeGothic LT" panose="020B0506030503020504" pitchFamily="34" charset="0"/>
                <a:ea typeface="TradeGothic LT" panose="020B0506030503020504" pitchFamily="34" charset="0"/>
              </a:rPr>
              <a:t>400 yard rule of 10.3.2.3(6)</a:t>
            </a:r>
            <a:endParaRPr lang="en-US" sz="2400" dirty="0">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TextBox 4"/>
          <p:cNvSpPr txBox="1"/>
          <p:nvPr/>
        </p:nvSpPr>
        <p:spPr>
          <a:xfrm>
            <a:off x="342900" y="990600"/>
            <a:ext cx="8534400" cy="3970318"/>
          </a:xfrm>
          <a:prstGeom prst="rect">
            <a:avLst/>
          </a:prstGeom>
          <a:noFill/>
        </p:spPr>
        <p:txBody>
          <a:bodyPr wrap="square" rtlCol="0">
            <a:spAutoFit/>
          </a:bodyPr>
          <a:lstStyle/>
          <a:p>
            <a:r>
              <a:rPr lang="en-US" b="1" dirty="0" smtClean="0">
                <a:latin typeface="TradeGothic LT" panose="020B0506030503020504" pitchFamily="34" charset="0"/>
                <a:ea typeface="TradeGothic LT" panose="020B0506030503020504" pitchFamily="34" charset="0"/>
              </a:rPr>
              <a:t>Current Language:</a:t>
            </a:r>
          </a:p>
          <a:p>
            <a:endParaRPr lang="en-US" b="1" dirty="0" smtClean="0">
              <a:latin typeface="TradeGothic LT" panose="020B0506030503020504" pitchFamily="34" charset="0"/>
              <a:ea typeface="TradeGothic LT" panose="020B0506030503020504" pitchFamily="34" charset="0"/>
            </a:endParaRPr>
          </a:p>
          <a:p>
            <a:r>
              <a:rPr lang="en-US" b="1" dirty="0" smtClean="0">
                <a:latin typeface="TradeGothic LT" panose="020B0506030503020504" pitchFamily="34" charset="0"/>
                <a:ea typeface="TradeGothic LT" panose="020B0506030503020504" pitchFamily="34" charset="0"/>
              </a:rPr>
              <a:t>10.3.2.3</a:t>
            </a:r>
            <a:r>
              <a:rPr lang="en-US" b="1" dirty="0">
                <a:latin typeface="TradeGothic LT" panose="020B0506030503020504" pitchFamily="34" charset="0"/>
                <a:ea typeface="TradeGothic LT" panose="020B0506030503020504" pitchFamily="34" charset="0"/>
              </a:rPr>
              <a:t>	</a:t>
            </a:r>
            <a:r>
              <a:rPr lang="en-US" b="1" dirty="0" smtClean="0">
                <a:latin typeface="TradeGothic LT" panose="020B0506030503020504" pitchFamily="34" charset="0"/>
                <a:ea typeface="TradeGothic LT" panose="020B0506030503020504" pitchFamily="34" charset="0"/>
              </a:rPr>
              <a:t> Generation </a:t>
            </a:r>
            <a:r>
              <a:rPr lang="en-US" b="1" dirty="0">
                <a:latin typeface="TradeGothic LT" panose="020B0506030503020504" pitchFamily="34" charset="0"/>
                <a:ea typeface="TradeGothic LT" panose="020B0506030503020504" pitchFamily="34" charset="0"/>
              </a:rPr>
              <a:t>Netting for ERCOT-Polled Settlement Meters</a:t>
            </a:r>
          </a:p>
          <a:p>
            <a:endParaRPr lang="en-US" dirty="0" smtClean="0">
              <a:latin typeface="TradeGothic LT" panose="020B0506030503020504" pitchFamily="34" charset="0"/>
              <a:ea typeface="TradeGothic LT" panose="020B0506030503020504" pitchFamily="34" charset="0"/>
            </a:endParaRPr>
          </a:p>
          <a:p>
            <a:r>
              <a:rPr lang="en-US" dirty="0" smtClean="0">
                <a:latin typeface="TradeGothic LT" panose="020B0506030503020504" pitchFamily="34" charset="0"/>
                <a:ea typeface="TradeGothic LT" panose="020B0506030503020504" pitchFamily="34" charset="0"/>
              </a:rPr>
              <a:t>(6) For </a:t>
            </a:r>
            <a:r>
              <a:rPr lang="en-US" dirty="0">
                <a:latin typeface="TradeGothic LT" panose="020B0506030503020504" pitchFamily="34" charset="0"/>
                <a:ea typeface="TradeGothic LT" panose="020B0506030503020504" pitchFamily="34" charset="0"/>
              </a:rPr>
              <a:t>purposes of this Section, a common switchyard is defined as an electric substation Facility where the POI for Load and Generation Resources are located at the same Facility but where the interconnection points are physically not greater than 400 yards apart.  The physical connections of the Load to its POI and the Generation Resource to its POI cannot be Facilities that have been placed in a TSP’s or DSP’s rate base.</a:t>
            </a:r>
          </a:p>
          <a:p>
            <a:endParaRPr lang="en-US" dirty="0" smtClean="0"/>
          </a:p>
          <a:p>
            <a:r>
              <a:rPr lang="en-US" b="1" dirty="0" smtClean="0">
                <a:latin typeface="TradeGothic LT" panose="020B0506030503020504" pitchFamily="34" charset="0"/>
                <a:ea typeface="TradeGothic LT" panose="020B0506030503020504" pitchFamily="34" charset="0"/>
              </a:rPr>
              <a:t>ERCOT </a:t>
            </a:r>
            <a:r>
              <a:rPr lang="en-US" b="1" dirty="0" smtClean="0">
                <a:latin typeface="TradeGothic LT" panose="020B0506030503020504" pitchFamily="34" charset="0"/>
                <a:ea typeface="TradeGothic LT" panose="020B0506030503020504" pitchFamily="34" charset="0"/>
              </a:rPr>
              <a:t>Measurement Practices:</a:t>
            </a:r>
          </a:p>
          <a:p>
            <a:r>
              <a:rPr lang="en-US" dirty="0" smtClean="0">
                <a:latin typeface="TradeGothic LT" panose="020B0506030503020504" pitchFamily="34" charset="0"/>
                <a:ea typeface="TradeGothic LT" panose="020B0506030503020504" pitchFamily="34" charset="0"/>
              </a:rPr>
              <a:t>Measure from the center phase of the furthest most interconnection points.</a:t>
            </a:r>
          </a:p>
          <a:p>
            <a:endParaRPr lang="en-US" dirty="0"/>
          </a:p>
        </p:txBody>
      </p:sp>
    </p:spTree>
    <p:extLst>
      <p:ext uri="{BB962C8B-B14F-4D97-AF65-F5344CB8AC3E}">
        <p14:creationId xmlns:p14="http://schemas.microsoft.com/office/powerpoint/2010/main" val="4202164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sz="2400" dirty="0">
                <a:latin typeface="TradeGothic LT" panose="020B0506030503020504" pitchFamily="34" charset="0"/>
                <a:ea typeface="TradeGothic LT" panose="020B0506030503020504" pitchFamily="34" charset="0"/>
              </a:rPr>
              <a:t>Discussion on </a:t>
            </a:r>
            <a:r>
              <a:rPr lang="en-US" sz="2400" dirty="0" smtClean="0">
                <a:latin typeface="TradeGothic LT" panose="020B0506030503020504" pitchFamily="34" charset="0"/>
                <a:ea typeface="TradeGothic LT" panose="020B0506030503020504" pitchFamily="34" charset="0"/>
              </a:rPr>
              <a:t>Instrument Transformer Nameplate Requirements</a:t>
            </a:r>
            <a:endParaRPr lang="en-US" sz="2400" dirty="0">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TextBox 4"/>
          <p:cNvSpPr txBox="1"/>
          <p:nvPr/>
        </p:nvSpPr>
        <p:spPr>
          <a:xfrm>
            <a:off x="342900" y="1143000"/>
            <a:ext cx="8534400" cy="1477328"/>
          </a:xfrm>
          <a:prstGeom prst="rect">
            <a:avLst/>
          </a:prstGeom>
          <a:noFill/>
        </p:spPr>
        <p:txBody>
          <a:bodyPr wrap="square" rtlCol="0">
            <a:spAutoFit/>
          </a:bodyPr>
          <a:lstStyle/>
          <a:p>
            <a:r>
              <a:rPr lang="en-US" dirty="0" smtClean="0">
                <a:latin typeface="TradeGothic LT" panose="020B0506030503020504" pitchFamily="34" charset="0"/>
                <a:ea typeface="TradeGothic LT" panose="020B0506030503020504" pitchFamily="34" charset="0"/>
              </a:rPr>
              <a:t>Discussion on possible modifications to the SMOG related to instrument transformer nameplate requirements.</a:t>
            </a:r>
          </a:p>
          <a:p>
            <a:pPr marL="7429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Nameplate photo requirement of 6.5.4(1)(i)</a:t>
            </a:r>
          </a:p>
          <a:p>
            <a:pPr marL="7429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Nameplate data requirement of 7.5.2(1)</a:t>
            </a:r>
          </a:p>
          <a:p>
            <a:pPr marL="7429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Insulating oil (if present) requirement of 7.5.6(1)</a:t>
            </a:r>
          </a:p>
        </p:txBody>
      </p:sp>
    </p:spTree>
    <p:extLst>
      <p:ext uri="{BB962C8B-B14F-4D97-AF65-F5344CB8AC3E}">
        <p14:creationId xmlns:p14="http://schemas.microsoft.com/office/powerpoint/2010/main" val="2670158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Agenda Items 7 and 8 see other Key Documents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914400"/>
            <a:ext cx="8153400" cy="1477328"/>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Agenda item 7:</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Report of EPS activities</a:t>
            </a:r>
          </a:p>
          <a:p>
            <a:pPr marL="285750" lvl="1"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0" lvl="1"/>
            <a:r>
              <a:rPr lang="en-US" dirty="0" smtClean="0">
                <a:latin typeface="TradeGothic LT" panose="020B0506030503020504" pitchFamily="34" charset="0"/>
                <a:ea typeface="TradeGothic LT" panose="020B0506030503020504" pitchFamily="34" charset="0"/>
              </a:rPr>
              <a:t>Agenda item 8:</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Updates to Site Audit Checklist numbering scheme and question order</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2958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381000" y="914400"/>
            <a:ext cx="5943600" cy="369332"/>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4414</TotalTime>
  <Words>313</Words>
  <Application>Microsoft Office PowerPoint</Application>
  <PresentationFormat>On-screen Show (4:3)</PresentationFormat>
  <Paragraphs>63</Paragraphs>
  <Slides>10</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TradeGothic LT</vt:lpstr>
      <vt:lpstr>1_Custom Design</vt:lpstr>
      <vt:lpstr>Office Theme</vt:lpstr>
      <vt:lpstr>PowerPoint Presentation</vt:lpstr>
      <vt:lpstr>Anti-Trust Admonition and Disclaimer</vt:lpstr>
      <vt:lpstr>Attendance Roll-call and Introductions</vt:lpstr>
      <vt:lpstr>Discussion on Point of Interconnection</vt:lpstr>
      <vt:lpstr>Discussion on Line Loss Compensation</vt:lpstr>
      <vt:lpstr>Discussion on 400 yard rule of 10.3.2.3(6)</vt:lpstr>
      <vt:lpstr>Discussion on Instrument Transformer Nameplate Requirements</vt:lpstr>
      <vt:lpstr>Agenda Items 7 and 8 see other Key Documents</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109</cp:revision>
  <cp:lastPrinted>2016-01-21T20:53:15Z</cp:lastPrinted>
  <dcterms:created xsi:type="dcterms:W3CDTF">2016-01-21T15:20:31Z</dcterms:created>
  <dcterms:modified xsi:type="dcterms:W3CDTF">2019-08-14T19:39:31Z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