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9" r:id="rId7"/>
    <p:sldId id="289" r:id="rId8"/>
    <p:sldId id="278" r:id="rId9"/>
    <p:sldId id="294" r:id="rId10"/>
    <p:sldId id="268" r:id="rId11"/>
    <p:sldId id="287" r:id="rId12"/>
    <p:sldId id="291" r:id="rId13"/>
    <p:sldId id="292" r:id="rId14"/>
    <p:sldId id="290" r:id="rId15"/>
    <p:sldId id="29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Meter%20AcquisitionAggregration\MWG\2019\Aug%2021%202019\Data%20for%20statistics\Overdue_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'Overdue 2019'!$J$1</c:f>
              <c:strCache>
                <c:ptCount val="1"/>
                <c:pt idx="0">
                  <c:v>Issued</c:v>
                </c:pt>
              </c:strCache>
            </c:strRef>
          </c:tx>
          <c:spPr>
            <a:solidFill>
              <a:srgbClr val="00AEC7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2018 Monthly Average</c:v>
                  </c:pt>
                  <c:pt idx="4">
                    <c:v>2019 Monthly Average</c:v>
                  </c:pt>
                </c:lvl>
              </c:multiLvlStrCache>
            </c:multiLvlStrRef>
          </c:cat>
          <c:val>
            <c:numRef>
              <c:f>'Overdue 2019'!$J$7:$J$14</c:f>
              <c:numCache>
                <c:formatCode>General</c:formatCode>
                <c:ptCount val="8"/>
                <c:pt idx="0">
                  <c:v>77</c:v>
                </c:pt>
                <c:pt idx="1">
                  <c:v>140</c:v>
                </c:pt>
                <c:pt idx="2">
                  <c:v>130</c:v>
                </c:pt>
                <c:pt idx="3">
                  <c:v>346</c:v>
                </c:pt>
                <c:pt idx="4" formatCode="0">
                  <c:v>66.285714285714292</c:v>
                </c:pt>
                <c:pt idx="5" formatCode="0">
                  <c:v>120.42857142857143</c:v>
                </c:pt>
                <c:pt idx="6" formatCode="0">
                  <c:v>108.42857142857143</c:v>
                </c:pt>
                <c:pt idx="7" formatCode="0">
                  <c:v>295.14285714285717</c:v>
                </c:pt>
              </c:numCache>
            </c:numRef>
          </c:val>
        </c:ser>
        <c:ser>
          <c:idx val="1"/>
          <c:order val="1"/>
          <c:tx>
            <c:strRef>
              <c:f>'Overdue 2019'!$K$1</c:f>
              <c:strCache>
                <c:ptCount val="1"/>
                <c:pt idx="0">
                  <c:v>Overdue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2018 Monthly Average</c:v>
                  </c:pt>
                  <c:pt idx="4">
                    <c:v>2019 Monthly Average</c:v>
                  </c:pt>
                </c:lvl>
              </c:multiLvlStrCache>
            </c:multiLvlStrRef>
          </c:cat>
          <c:val>
            <c:numRef>
              <c:f>'Overdue 2019'!$K$7:$K$14</c:f>
              <c:numCache>
                <c:formatCode>General</c:formatCode>
                <c:ptCount val="8"/>
                <c:pt idx="0">
                  <c:v>57</c:v>
                </c:pt>
                <c:pt idx="1">
                  <c:v>46</c:v>
                </c:pt>
                <c:pt idx="2">
                  <c:v>9</c:v>
                </c:pt>
                <c:pt idx="3">
                  <c:v>112</c:v>
                </c:pt>
                <c:pt idx="4" formatCode="0">
                  <c:v>50.857142857142854</c:v>
                </c:pt>
                <c:pt idx="5" formatCode="0">
                  <c:v>38.571428571428569</c:v>
                </c:pt>
                <c:pt idx="6" formatCode="0">
                  <c:v>12.142857142857142</c:v>
                </c:pt>
                <c:pt idx="7" formatCode="0">
                  <c:v>101.57142857142857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664280"/>
        <c:axId val="497665064"/>
      </c:barChart>
      <c:catAx>
        <c:axId val="49766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665064"/>
        <c:crosses val="autoZero"/>
        <c:auto val="1"/>
        <c:lblAlgn val="ctr"/>
        <c:lblOffset val="100"/>
        <c:noMultiLvlLbl val="0"/>
      </c:catAx>
      <c:valAx>
        <c:axId val="497665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664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rgbClr val="00AEC7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5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 – 8/21/19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  <a:endParaRPr lang="en-US" sz="2000" b="1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Aug 21, 2019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33011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96.9%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85.5%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69.4%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30.6%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5.6%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84.1%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6.7%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65.2%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34.8%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63.2%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Resubmittals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66642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67.2%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96.9%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59.1%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79.3%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80.6%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67.2%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5.6%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74.3%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26.3%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6.7%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64.7%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March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through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May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2019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52081"/>
              </p:ext>
            </p:extLst>
          </p:nvPr>
        </p:nvGraphicFramePr>
        <p:xfrm>
          <a:off x="381000" y="762000"/>
          <a:ext cx="7848599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25504"/>
                <a:gridCol w="1674365"/>
                <a:gridCol w="1674365"/>
                <a:gridCol w="1674365"/>
              </a:tblGrid>
              <a:tr h="15757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March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April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16575"/>
              </p:ext>
            </p:extLst>
          </p:nvPr>
        </p:nvGraphicFramePr>
        <p:xfrm>
          <a:off x="380998" y="1901091"/>
          <a:ext cx="7882467" cy="43473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1133687"/>
                <a:gridCol w="994156"/>
                <a:gridCol w="1674368"/>
                <a:gridCol w="1674368"/>
                <a:gridCol w="1674368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%OF 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%OF TOTAL NOTICES ISSUED FOR APRIL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%OF TOTAL NOTICES ISSUED FOR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 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1.31%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1.57%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2.87%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3.80%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3.92%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4.44%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5.22%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8.88%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25.85%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29.24%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June t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hrough July 2019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80548"/>
              </p:ext>
            </p:extLst>
          </p:nvPr>
        </p:nvGraphicFramePr>
        <p:xfrm>
          <a:off x="381000" y="762000"/>
          <a:ext cx="7017375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11341"/>
                <a:gridCol w="1894059"/>
                <a:gridCol w="1911975"/>
              </a:tblGrid>
              <a:tr h="15757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</a:tr>
              <a:tr h="436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54947"/>
              </p:ext>
            </p:extLst>
          </p:nvPr>
        </p:nvGraphicFramePr>
        <p:xfrm>
          <a:off x="381000" y="1901091"/>
          <a:ext cx="7017375" cy="416570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1301212"/>
                <a:gridCol w="1141063"/>
                <a:gridCol w="1921790"/>
                <a:gridCol w="1921790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%OF 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%OF TOTAL NOTICES ISSUED FOR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 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2.01%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4.26%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5.26%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20.30%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21.55%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37.34%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6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2019 Year to Date Notices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22514" y="762000"/>
            <a:ext cx="4640486" cy="1124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</a:t>
            </a: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timeframes: </a:t>
            </a:r>
            <a:endParaRPr lang="en-US" sz="1100" b="1" dirty="0" smtClean="0"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12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12-hour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48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5-day </a:t>
            </a:r>
            <a:r>
              <a:rPr lang="en-US" sz="110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10 </a:t>
            </a:r>
            <a:r>
              <a:rPr lang="en-US" sz="11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days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64052"/>
              </p:ext>
            </p:extLst>
          </p:nvPr>
        </p:nvGraphicFramePr>
        <p:xfrm>
          <a:off x="381000" y="762000"/>
          <a:ext cx="3657601" cy="55797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8"/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84.09%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51.01%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17.20%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45.10%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67.50%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17.44%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11.90%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27.98%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67.47%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32.98%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37.97%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88.31%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2.60%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41.22%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60.76%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23.08%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13.66%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26.89%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84.06%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12.16%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36.94%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86.11%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20.13%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10.67%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27.82%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912501"/>
              </p:ext>
            </p:extLst>
          </p:nvPr>
        </p:nvGraphicFramePr>
        <p:xfrm>
          <a:off x="4725815" y="2261593"/>
          <a:ext cx="3654770" cy="9620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6978"/>
                <a:gridCol w="672942"/>
                <a:gridCol w="672942"/>
                <a:gridCol w="672942"/>
                <a:gridCol w="788966"/>
              </a:tblGrid>
              <a:tr h="190195">
                <a:tc gridSpan="2">
                  <a:txBody>
                    <a:bodyPr/>
                    <a:lstStyle/>
                    <a:p>
                      <a:pPr algn="ctr" rtl="0" fontAlgn="ctr"/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9019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2019 Totals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76.72%</a:t>
                      </a:r>
                    </a:p>
                  </a:txBody>
                  <a:tcPr marL="9525" marR="9525" marT="9525" marB="0" anchor="b"/>
                </a:tc>
              </a:tr>
              <a:tr h="1901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32.03%</a:t>
                      </a:r>
                    </a:p>
                  </a:txBody>
                  <a:tcPr marL="9525" marR="9525" marT="9525" marB="0" anchor="b"/>
                </a:tc>
              </a:tr>
              <a:tr h="1901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11.20%</a:t>
                      </a:r>
                    </a:p>
                  </a:txBody>
                  <a:tcPr marL="9525" marR="9525" marT="9525" marB="0" anchor="b"/>
                </a:tc>
              </a:tr>
              <a:tr h="1901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34.41%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190430"/>
              </p:ext>
            </p:extLst>
          </p:nvPr>
        </p:nvGraphicFramePr>
        <p:xfrm>
          <a:off x="4267200" y="359854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July 20</a:t>
            </a:r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19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80831"/>
              </p:ext>
            </p:extLst>
          </p:nvPr>
        </p:nvGraphicFramePr>
        <p:xfrm>
          <a:off x="381000" y="914400"/>
          <a:ext cx="7132320" cy="467521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1280160"/>
                <a:gridCol w="1280160"/>
                <a:gridCol w="1280160"/>
                <a:gridCol w="1280160"/>
                <a:gridCol w="1280160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TOTAL NOTICES ISSUED FOR JULY*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FOR JULY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CANCELED WITHIN NOTICE TIMEFRAME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2 OR 3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4 OR MORE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37.34%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Received 2015 through 2019 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337593"/>
              </p:ext>
            </p:extLst>
          </p:nvPr>
        </p:nvGraphicFramePr>
        <p:xfrm>
          <a:off x="381000" y="762000"/>
          <a:ext cx="6270525" cy="55280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  <a:gridCol w="369267"/>
              </a:tblGrid>
              <a:tr h="381000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Exemption Duration from problem identified through resolution (months)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(Does not include exemptions for delayed cutovers)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87414" y="1161330"/>
            <a:ext cx="169938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Table indicates when a temporary exemption was received and the length of time it was open. Duration was as of 8/1/2019 therefore counts can move to the right in future tables.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 Currently Open as of 8/1/2019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988344"/>
              </p:ext>
            </p:extLst>
          </p:nvPr>
        </p:nvGraphicFramePr>
        <p:xfrm>
          <a:off x="381000" y="762000"/>
          <a:ext cx="4286952" cy="532219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592572"/>
                <a:gridCol w="592572"/>
                <a:gridCol w="592572"/>
                <a:gridCol w="592572"/>
                <a:gridCol w="592572"/>
                <a:gridCol w="592572"/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Duration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count of currently open Temporary Exemptions </a:t>
                      </a:r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24-36*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81379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79.6%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2.2%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3.8%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64.0%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45.3%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54.7%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55.6%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11640"/>
              </p:ext>
            </p:extLst>
          </p:nvPr>
        </p:nvGraphicFramePr>
        <p:xfrm>
          <a:off x="381000" y="762000"/>
          <a:ext cx="7315200" cy="53844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4092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</a:t>
                      </a:r>
                      <a:r>
                        <a:rPr lang="en-US" sz="900" b="1" u="sng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resubmittals</a:t>
                      </a:r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within a 14 day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1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2015-2017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94.7%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64.7%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204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93.8%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5799</TotalTime>
  <Words>3524</Words>
  <Application>Microsoft Office PowerPoint</Application>
  <PresentationFormat>On-screen Show (4:3)</PresentationFormat>
  <Paragraphs>2156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TradeGothic LT</vt:lpstr>
      <vt:lpstr>1_Custom Design</vt:lpstr>
      <vt:lpstr>Office Theme</vt:lpstr>
      <vt:lpstr>PowerPoint Presentation</vt:lpstr>
      <vt:lpstr>Notices issued March through May 2019</vt:lpstr>
      <vt:lpstr>Notices issued June through July 2019</vt:lpstr>
      <vt:lpstr>2019 Year to Date Notices – Total and Overdue</vt:lpstr>
      <vt:lpstr>Notices issued July 2019</vt:lpstr>
      <vt:lpstr>Temporary Exemptions Received 2015 through 2019 </vt:lpstr>
      <vt:lpstr>Temporary Exemption Currently Open as of 8/1/2019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Maul, Donald</cp:lastModifiedBy>
  <cp:revision>131</cp:revision>
  <cp:lastPrinted>2016-01-21T20:53:15Z</cp:lastPrinted>
  <dcterms:created xsi:type="dcterms:W3CDTF">2016-01-21T15:20:31Z</dcterms:created>
  <dcterms:modified xsi:type="dcterms:W3CDTF">2019-08-14T13:30:17Z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