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17"/>
  </p:notesMasterIdLst>
  <p:handoutMasterIdLst>
    <p:handoutMasterId r:id="rId18"/>
  </p:handoutMasterIdLst>
  <p:sldIdLst>
    <p:sldId id="260" r:id="rId6"/>
    <p:sldId id="279" r:id="rId7"/>
    <p:sldId id="289" r:id="rId8"/>
    <p:sldId id="278" r:id="rId9"/>
    <p:sldId id="294" r:id="rId10"/>
    <p:sldId id="268" r:id="rId11"/>
    <p:sldId id="287" r:id="rId12"/>
    <p:sldId id="291" r:id="rId13"/>
    <p:sldId id="292" r:id="rId14"/>
    <p:sldId id="290" r:id="rId15"/>
    <p:sldId id="293" r:id="rId1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27" d="100"/>
          <a:sy n="127" d="100"/>
        </p:scale>
        <p:origin x="786" y="11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ercot.com\Departments\Meter%20AcquisitionAggregration\MWG\2019\Aug%2021%202019\Data%20for%20statistics\Overdue_2019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'Overdue 2019'!$J$1</c:f>
              <c:strCache>
                <c:ptCount val="1"/>
                <c:pt idx="0">
                  <c:v>Issued</c:v>
                </c:pt>
              </c:strCache>
            </c:strRef>
          </c:tx>
          <c:spPr>
            <a:solidFill>
              <a:srgbClr val="00AEC7"/>
            </a:solidFill>
            <a:ln>
              <a:solidFill>
                <a:schemeClr val="accent1"/>
              </a:solidFill>
            </a:ln>
            <a:effectLst/>
          </c:spPr>
          <c:invertIfNegative val="0"/>
          <c:cat>
            <c:multiLvlStrRef>
              <c:f>'Overdue 2019'!$H$7:$I$14</c:f>
              <c:multiLvlStrCache>
                <c:ptCount val="8"/>
                <c:lvl>
                  <c:pt idx="0">
                    <c:v>6-hour</c:v>
                  </c:pt>
                  <c:pt idx="1">
                    <c:v>12-hour</c:v>
                  </c:pt>
                  <c:pt idx="2">
                    <c:v>5-day</c:v>
                  </c:pt>
                  <c:pt idx="3">
                    <c:v>Total</c:v>
                  </c:pt>
                  <c:pt idx="4">
                    <c:v>6-hour</c:v>
                  </c:pt>
                  <c:pt idx="5">
                    <c:v>12-hour</c:v>
                  </c:pt>
                  <c:pt idx="6">
                    <c:v>5-day</c:v>
                  </c:pt>
                  <c:pt idx="7">
                    <c:v>Total</c:v>
                  </c:pt>
                </c:lvl>
                <c:lvl>
                  <c:pt idx="0">
                    <c:v>2018 Monthly Average</c:v>
                  </c:pt>
                  <c:pt idx="4">
                    <c:v>2019 Monthly Average</c:v>
                  </c:pt>
                </c:lvl>
              </c:multiLvlStrCache>
            </c:multiLvlStrRef>
          </c:cat>
          <c:val>
            <c:numRef>
              <c:f>'Overdue 2019'!$J$7:$J$14</c:f>
              <c:numCache>
                <c:formatCode>General</c:formatCode>
                <c:ptCount val="8"/>
                <c:pt idx="0">
                  <c:v>77</c:v>
                </c:pt>
                <c:pt idx="1">
                  <c:v>140</c:v>
                </c:pt>
                <c:pt idx="2">
                  <c:v>130</c:v>
                </c:pt>
                <c:pt idx="3">
                  <c:v>346</c:v>
                </c:pt>
                <c:pt idx="4" formatCode="0">
                  <c:v>66.285714285714292</c:v>
                </c:pt>
                <c:pt idx="5" formatCode="0">
                  <c:v>120.42857142857143</c:v>
                </c:pt>
                <c:pt idx="6" formatCode="0">
                  <c:v>108.42857142857143</c:v>
                </c:pt>
                <c:pt idx="7" formatCode="0">
                  <c:v>295.14285714285717</c:v>
                </c:pt>
              </c:numCache>
            </c:numRef>
          </c:val>
        </c:ser>
        <c:ser>
          <c:idx val="1"/>
          <c:order val="1"/>
          <c:tx>
            <c:strRef>
              <c:f>'Overdue 2019'!$K$1</c:f>
              <c:strCache>
                <c:ptCount val="1"/>
                <c:pt idx="0">
                  <c:v>Overdue</c:v>
                </c:pt>
              </c:strCache>
            </c:strRef>
          </c:tx>
          <c:spPr>
            <a:solidFill>
              <a:srgbClr val="5B6770"/>
            </a:solidFill>
            <a:ln>
              <a:noFill/>
            </a:ln>
            <a:effectLst/>
          </c:spPr>
          <c:invertIfNegative val="0"/>
          <c:cat>
            <c:multiLvlStrRef>
              <c:f>'Overdue 2019'!$H$7:$I$14</c:f>
              <c:multiLvlStrCache>
                <c:ptCount val="8"/>
                <c:lvl>
                  <c:pt idx="0">
                    <c:v>6-hour</c:v>
                  </c:pt>
                  <c:pt idx="1">
                    <c:v>12-hour</c:v>
                  </c:pt>
                  <c:pt idx="2">
                    <c:v>5-day</c:v>
                  </c:pt>
                  <c:pt idx="3">
                    <c:v>Total</c:v>
                  </c:pt>
                  <c:pt idx="4">
                    <c:v>6-hour</c:v>
                  </c:pt>
                  <c:pt idx="5">
                    <c:v>12-hour</c:v>
                  </c:pt>
                  <c:pt idx="6">
                    <c:v>5-day</c:v>
                  </c:pt>
                  <c:pt idx="7">
                    <c:v>Total</c:v>
                  </c:pt>
                </c:lvl>
                <c:lvl>
                  <c:pt idx="0">
                    <c:v>2018 Monthly Average</c:v>
                  </c:pt>
                  <c:pt idx="4">
                    <c:v>2019 Monthly Average</c:v>
                  </c:pt>
                </c:lvl>
              </c:multiLvlStrCache>
            </c:multiLvlStrRef>
          </c:cat>
          <c:val>
            <c:numRef>
              <c:f>'Overdue 2019'!$K$7:$K$14</c:f>
              <c:numCache>
                <c:formatCode>General</c:formatCode>
                <c:ptCount val="8"/>
                <c:pt idx="0">
                  <c:v>57</c:v>
                </c:pt>
                <c:pt idx="1">
                  <c:v>46</c:v>
                </c:pt>
                <c:pt idx="2">
                  <c:v>9</c:v>
                </c:pt>
                <c:pt idx="3">
                  <c:v>112</c:v>
                </c:pt>
                <c:pt idx="4" formatCode="0">
                  <c:v>50.857142857142854</c:v>
                </c:pt>
                <c:pt idx="5" formatCode="0">
                  <c:v>38.571428571428569</c:v>
                </c:pt>
                <c:pt idx="6" formatCode="0">
                  <c:v>12.142857142857142</c:v>
                </c:pt>
                <c:pt idx="7" formatCode="0">
                  <c:v>101.57142857142857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97664280"/>
        <c:axId val="497665064"/>
      </c:barChart>
      <c:catAx>
        <c:axId val="4976642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97665064"/>
        <c:crosses val="autoZero"/>
        <c:auto val="1"/>
        <c:lblAlgn val="ctr"/>
        <c:lblOffset val="100"/>
        <c:noMultiLvlLbl val="0"/>
      </c:catAx>
      <c:valAx>
        <c:axId val="4976650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976642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12700" cap="flat" cmpd="sng" algn="ctr">
      <a:solidFill>
        <a:srgbClr val="00AEC7"/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8/14/2019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8/14/2019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39760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8353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38830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162172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 – 8/21/19 MWG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105561"/>
            <a:ext cx="5646034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tx2"/>
                </a:solidFill>
                <a:latin typeface="TradeGothic LT" panose="020B0506030503020504" pitchFamily="34" charset="0"/>
                <a:ea typeface="TradeGothic LT" panose="020B0506030503020504" pitchFamily="34" charset="0"/>
              </a:rPr>
              <a:t>Reporting on Statistics for </a:t>
            </a:r>
          </a:p>
          <a:p>
            <a:r>
              <a:rPr lang="en-US" sz="2000" b="1" dirty="0" smtClean="0">
                <a:solidFill>
                  <a:schemeClr val="tx2"/>
                </a:solidFill>
                <a:latin typeface="TradeGothic LT" panose="020B0506030503020504" pitchFamily="34" charset="0"/>
                <a:ea typeface="TradeGothic LT" panose="020B0506030503020504" pitchFamily="34" charset="0"/>
              </a:rPr>
              <a:t>EPS Meter Activity</a:t>
            </a:r>
            <a:endParaRPr lang="en-US" sz="2000" b="1" dirty="0">
              <a:solidFill>
                <a:schemeClr val="tx2"/>
              </a:solidFill>
              <a:latin typeface="TradeGothic LT" panose="020B0506030503020504" pitchFamily="34" charset="0"/>
              <a:ea typeface="TradeGothic LT" panose="020B0506030503020504" pitchFamily="34" charset="0"/>
            </a:endParaRPr>
          </a:p>
          <a:p>
            <a:endParaRPr lang="en-US" dirty="0" smtClean="0">
              <a:solidFill>
                <a:schemeClr val="tx2"/>
              </a:solidFill>
            </a:endParaRPr>
          </a:p>
          <a:p>
            <a:endParaRPr lang="en-US" dirty="0" smtClean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  <a:latin typeface="TradeGothic LT" panose="020B0506030503020504" pitchFamily="34" charset="0"/>
                <a:ea typeface="TradeGothic LT" panose="020B0506030503020504" pitchFamily="34" charset="0"/>
              </a:rPr>
              <a:t>Aug 21, 2019</a:t>
            </a:r>
            <a:endParaRPr lang="en-US" dirty="0">
              <a:solidFill>
                <a:schemeClr val="tx2"/>
              </a:solidFill>
              <a:latin typeface="TradeGothic LT" panose="020B0506030503020504" pitchFamily="34" charset="0"/>
              <a:ea typeface="TradeGothic LT" panose="020B05060305030205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>
                <a:latin typeface="TradeGothic LT" panose="020B0506030503020504" pitchFamily="34" charset="0"/>
                <a:ea typeface="TradeGothic LT" panose="020B0506030503020504" pitchFamily="34" charset="0"/>
              </a:rPr>
              <a:t>Site Certifications – Initial Submittals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10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2933011"/>
              </p:ext>
            </p:extLst>
          </p:nvPr>
        </p:nvGraphicFramePr>
        <p:xfrm>
          <a:off x="381000" y="762000"/>
          <a:ext cx="7315200" cy="5384404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731520"/>
                <a:gridCol w="731520"/>
                <a:gridCol w="731520"/>
                <a:gridCol w="731520"/>
                <a:gridCol w="731520"/>
                <a:gridCol w="731520"/>
                <a:gridCol w="731520"/>
                <a:gridCol w="731520"/>
                <a:gridCol w="731520"/>
                <a:gridCol w="731520"/>
              </a:tblGrid>
              <a:tr h="204092">
                <a:tc rowSpan="2" gridSpan="4">
                  <a:txBody>
                    <a:bodyPr/>
                    <a:lstStyle/>
                    <a:p>
                      <a:pPr algn="ctr" fontAlgn="b"/>
                      <a:r>
                        <a:rPr lang="en-US" sz="900" b="1" i="0" u="sng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Average Days to Receive</a:t>
                      </a:r>
                      <a:endParaRPr lang="en-US" sz="90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pPr algn="ctr" fontAlgn="b"/>
                      <a:endParaRPr lang="en-US" sz="90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 rowSpan="2" hMerge="1">
                  <a:txBody>
                    <a:bodyPr/>
                    <a:lstStyle/>
                    <a:p>
                      <a:pPr algn="ctr" fontAlgn="b"/>
                      <a:endParaRPr lang="en-US" sz="90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US" sz="900" b="1" i="0" u="sng" strike="noStrike" dirty="0" smtClean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Percentage of documents submitted within protocol timeline</a:t>
                      </a:r>
                      <a:endParaRPr lang="en-US" sz="90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</a:tr>
              <a:tr h="204092">
                <a:tc gridSpan="4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900" b="1" i="0" u="sng" strike="noStrike" dirty="0" smtClean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2015-2017 Average</a:t>
                      </a:r>
                      <a:endParaRPr lang="en-US" sz="90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900" b="1" i="0" u="sng" strike="noStrike" dirty="0" smtClean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2018</a:t>
                      </a:r>
                      <a:endParaRPr lang="en-US" sz="90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900" b="1" i="0" u="sng" strike="noStrike" dirty="0" smtClean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2019</a:t>
                      </a:r>
                      <a:endParaRPr lang="en-US" sz="90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</a:tr>
              <a:tr h="201416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TDSP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 smtClean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2015-2017 Average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u="none" strike="noStrike" dirty="0" smtClean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2018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2019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 smtClean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≤ 60 </a:t>
                      </a:r>
                      <a:r>
                        <a:rPr lang="en-US" sz="9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Days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 smtClean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&gt; 60 </a:t>
                      </a:r>
                      <a:r>
                        <a:rPr lang="en-US" sz="9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Days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 smtClean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≤ 60 </a:t>
                      </a:r>
                      <a:r>
                        <a:rPr lang="en-US" sz="9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Days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 smtClean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&gt; 60 </a:t>
                      </a:r>
                      <a:r>
                        <a:rPr lang="en-US" sz="9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Days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 smtClean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≤ 60 </a:t>
                      </a:r>
                      <a:r>
                        <a:rPr lang="en-US" sz="9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Days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 smtClean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&gt; 60 Days*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TDSP T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49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N/A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0.0%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0.0%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N/A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N/A</a:t>
                      </a:r>
                    </a:p>
                  </a:txBody>
                  <a:tcPr marL="0" marR="0" marT="0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TDSP U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N/A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N/A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N/A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N/A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N/A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N/A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N/A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N/A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N/A</a:t>
                      </a:r>
                    </a:p>
                  </a:txBody>
                  <a:tcPr marL="0" marR="0" marT="0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TDSP S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N/A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N/A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0.0%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N/A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N/A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N/A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N/A</a:t>
                      </a:r>
                    </a:p>
                  </a:txBody>
                  <a:tcPr marL="0" marR="0" marT="0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TDSP B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N/A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0.0%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0.0%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N/A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N/A</a:t>
                      </a:r>
                    </a:p>
                  </a:txBody>
                  <a:tcPr marL="0" marR="0" marT="0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TDSP F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34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N/A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N/A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75.0%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25.0%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N/A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N/A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N/A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N/A</a:t>
                      </a:r>
                    </a:p>
                  </a:txBody>
                  <a:tcPr marL="0" marR="0" marT="0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TDSP J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105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N/A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N/A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0.0%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N/A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N/A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N/A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N/A</a:t>
                      </a:r>
                    </a:p>
                  </a:txBody>
                  <a:tcPr marL="0" marR="0" marT="0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TDSP 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111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N/A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0.0%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0.0%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N/A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N/A</a:t>
                      </a:r>
                    </a:p>
                  </a:txBody>
                  <a:tcPr marL="0" marR="0" marT="0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TDSP D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39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72.6%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27.4%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0.0%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0.0%</a:t>
                      </a:r>
                    </a:p>
                  </a:txBody>
                  <a:tcPr marL="0" marR="0" marT="0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TDSP Q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77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46.7%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53.3%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0.0%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0.0%</a:t>
                      </a:r>
                    </a:p>
                  </a:txBody>
                  <a:tcPr marL="0" marR="0" marT="0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TDSP P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51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25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72.6%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27.4%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96.9%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3.1%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0.0%</a:t>
                      </a:r>
                    </a:p>
                  </a:txBody>
                  <a:tcPr marL="0" marR="0" marT="0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TDSP E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41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36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25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85.5%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14.5%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86.5%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13.5%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0.0%</a:t>
                      </a:r>
                    </a:p>
                  </a:txBody>
                  <a:tcPr marL="0" marR="0" marT="0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TDSP C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22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0.0%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83.3%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16.7%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0.0%</a:t>
                      </a:r>
                    </a:p>
                  </a:txBody>
                  <a:tcPr marL="0" marR="0" marT="0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TDSP O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35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0.0%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80.0%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20.0%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0.0%</a:t>
                      </a:r>
                    </a:p>
                  </a:txBody>
                  <a:tcPr marL="0" marR="0" marT="0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TDSP G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27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0.0%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66.7%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33.3%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0.0%</a:t>
                      </a:r>
                    </a:p>
                  </a:txBody>
                  <a:tcPr marL="0" marR="0" marT="0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TDSP H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93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47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31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45.0%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55.0%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66.7%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33.3%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0.0%</a:t>
                      </a:r>
                    </a:p>
                  </a:txBody>
                  <a:tcPr marL="0" marR="0" marT="0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TDSP L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46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0.0%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50.0%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50.0%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0.0%</a:t>
                      </a:r>
                    </a:p>
                  </a:txBody>
                  <a:tcPr marL="0" marR="0" marT="0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TDSP I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56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41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70.0%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30.0%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50.0%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50.0%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0.0%</a:t>
                      </a:r>
                    </a:p>
                  </a:txBody>
                  <a:tcPr marL="0" marR="0" marT="0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TDSP K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120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125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N/A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69.4%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30.6%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0.0%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N/A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N/A</a:t>
                      </a:r>
                    </a:p>
                  </a:txBody>
                  <a:tcPr marL="0" marR="0" marT="0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Average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47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36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78.9%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21.1%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83.5%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16.5%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94.4%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5.6%</a:t>
                      </a:r>
                    </a:p>
                  </a:txBody>
                  <a:tcPr marL="0" marR="0" marT="0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TDSP R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54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85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26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84.1%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15.9%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73.7%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26.3%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93.3%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6.7%</a:t>
                      </a:r>
                    </a:p>
                  </a:txBody>
                  <a:tcPr marL="0" marR="0" marT="0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TDSP M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40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33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22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91.9%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8.1%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66.7%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33.3%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88.9%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11.1%</a:t>
                      </a:r>
                    </a:p>
                  </a:txBody>
                  <a:tcPr marL="0" marR="0" marT="0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TDSP V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47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34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65.2%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34.8%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87.5%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12.5%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75.0%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25.0%</a:t>
                      </a:r>
                    </a:p>
                  </a:txBody>
                  <a:tcPr marL="0" marR="0" marT="0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TDSP N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57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33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63.2%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36.8%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93.3%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6.7%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66.7%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33.3%</a:t>
                      </a:r>
                    </a:p>
                  </a:txBody>
                  <a:tcPr marL="0" marR="0" marT="0" marB="0" anchor="b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882783" y="6248400"/>
            <a:ext cx="410881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TradeGothic LT" panose="020B0506030503020504" pitchFamily="34" charset="0"/>
                <a:ea typeface="TradeGothic LT" panose="020B0506030503020504" pitchFamily="34" charset="0"/>
              </a:rPr>
              <a:t>*Indicates sorted by this column in lowest to highest order</a:t>
            </a:r>
            <a:endParaRPr lang="en-US" sz="1200" dirty="0">
              <a:latin typeface="TradeGothic LT" panose="020B0506030503020504" pitchFamily="34" charset="0"/>
              <a:ea typeface="TradeGothic LT" panose="020B05060305030205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4832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>
                <a:latin typeface="TradeGothic LT" panose="020B0506030503020504" pitchFamily="34" charset="0"/>
                <a:ea typeface="TradeGothic LT" panose="020B0506030503020504" pitchFamily="34" charset="0"/>
              </a:rPr>
              <a:t>Site Certifications – </a:t>
            </a:r>
            <a:r>
              <a:rPr lang="en-US" sz="2400" dirty="0" smtClean="0">
                <a:latin typeface="TradeGothic LT" panose="020B0506030503020504" pitchFamily="34" charset="0"/>
                <a:ea typeface="TradeGothic LT" panose="020B0506030503020504" pitchFamily="34" charset="0"/>
              </a:rPr>
              <a:t>Resubmittals</a:t>
            </a:r>
            <a:endParaRPr lang="en-US" sz="2400" dirty="0">
              <a:latin typeface="TradeGothic LT" panose="020B0506030503020504" pitchFamily="34" charset="0"/>
              <a:ea typeface="TradeGothic LT" panose="020B05060305030205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11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2866642"/>
              </p:ext>
            </p:extLst>
          </p:nvPr>
        </p:nvGraphicFramePr>
        <p:xfrm>
          <a:off x="381000" y="762000"/>
          <a:ext cx="7315200" cy="5384404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731520"/>
                <a:gridCol w="731520"/>
                <a:gridCol w="731520"/>
                <a:gridCol w="731520"/>
                <a:gridCol w="731520"/>
                <a:gridCol w="731520"/>
                <a:gridCol w="731520"/>
                <a:gridCol w="731520"/>
                <a:gridCol w="731520"/>
                <a:gridCol w="731520"/>
              </a:tblGrid>
              <a:tr h="204092">
                <a:tc rowSpan="2" gridSpan="4">
                  <a:txBody>
                    <a:bodyPr/>
                    <a:lstStyle/>
                    <a:p>
                      <a:pPr algn="ctr" fontAlgn="b"/>
                      <a:r>
                        <a:rPr lang="en-US" sz="900" b="1" i="0" u="sng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Average Days to Receive</a:t>
                      </a:r>
                      <a:endParaRPr lang="en-US" sz="90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pPr algn="ctr" fontAlgn="b"/>
                      <a:endParaRPr lang="en-US" sz="90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 rowSpan="2" hMerge="1">
                  <a:txBody>
                    <a:bodyPr/>
                    <a:lstStyle/>
                    <a:p>
                      <a:pPr algn="ctr" fontAlgn="b"/>
                      <a:endParaRPr lang="en-US" sz="90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US" sz="900" b="1" i="0" u="sng" strike="noStrike" dirty="0" smtClean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Percentage of documents submitted within protocol timeline</a:t>
                      </a:r>
                      <a:endParaRPr lang="en-US" sz="90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</a:tr>
              <a:tr h="204092">
                <a:tc gridSpan="4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900" b="1" i="0" u="sng" strike="noStrike" dirty="0" smtClean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2015-2017 Average</a:t>
                      </a:r>
                      <a:endParaRPr lang="en-US" sz="90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900" b="1" i="0" u="sng" strike="noStrike" dirty="0" smtClean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2018</a:t>
                      </a:r>
                      <a:endParaRPr lang="en-US" sz="90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900" b="1" i="0" u="sng" strike="noStrike" dirty="0" smtClean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2019</a:t>
                      </a:r>
                      <a:endParaRPr lang="en-US" sz="90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</a:tr>
              <a:tr h="201416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TDSP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 smtClean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2015-2017 Average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u="none" strike="noStrike" dirty="0" smtClean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2018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2019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 smtClean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≤ 60 </a:t>
                      </a:r>
                      <a:r>
                        <a:rPr lang="en-US" sz="9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Days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 smtClean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&gt; 60 </a:t>
                      </a:r>
                      <a:r>
                        <a:rPr lang="en-US" sz="9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Days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 smtClean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≤ 60 </a:t>
                      </a:r>
                      <a:r>
                        <a:rPr lang="en-US" sz="9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Days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 smtClean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&gt; 60 </a:t>
                      </a:r>
                      <a:r>
                        <a:rPr lang="en-US" sz="9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Days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 smtClean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≤ 60 </a:t>
                      </a:r>
                      <a:r>
                        <a:rPr lang="en-US" sz="9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Days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 smtClean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&gt; 60 Days*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TDSP T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N/A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N/A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0.0%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0.0%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N/A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N/A</a:t>
                      </a:r>
                    </a:p>
                  </a:txBody>
                  <a:tcPr marL="0" marR="0" marT="0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TDSP U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N/A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N/A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N/A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N/A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N/A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N/A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N/A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N/A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N/A</a:t>
                      </a:r>
                    </a:p>
                  </a:txBody>
                  <a:tcPr marL="0" marR="0" marT="0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TDSP S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N/A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N/A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N/A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N/A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N/A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N/A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N/A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N/A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N/A</a:t>
                      </a:r>
                    </a:p>
                  </a:txBody>
                  <a:tcPr marL="0" marR="0" marT="0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TDSP 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40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N/A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0.0%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0.0%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N/A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N/A</a:t>
                      </a:r>
                    </a:p>
                  </a:txBody>
                  <a:tcPr marL="0" marR="0" marT="0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TDSP J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40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N/A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N/A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0.0%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N/A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N/A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N/A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N/A</a:t>
                      </a:r>
                    </a:p>
                  </a:txBody>
                  <a:tcPr marL="0" marR="0" marT="0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TDSP F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86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N/A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N/A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50.0%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50.0%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N/A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N/A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N/A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N/A</a:t>
                      </a:r>
                    </a:p>
                  </a:txBody>
                  <a:tcPr marL="0" marR="0" marT="0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TDSP M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51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39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75.0%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25.0%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0.0%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N/A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N/A</a:t>
                      </a:r>
                    </a:p>
                  </a:txBody>
                  <a:tcPr marL="0" marR="0" marT="0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TDSP C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N/A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0.0%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0.0%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0.0%</a:t>
                      </a:r>
                    </a:p>
                  </a:txBody>
                  <a:tcPr marL="0" marR="0" marT="0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TDSP D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33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23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N/A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67.2%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32.8%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0.0%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0.0%</a:t>
                      </a:r>
                    </a:p>
                  </a:txBody>
                  <a:tcPr marL="0" marR="0" marT="0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TDSP O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25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86.7%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13.3%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96.9%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3.1%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0.0%</a:t>
                      </a:r>
                    </a:p>
                  </a:txBody>
                  <a:tcPr marL="0" marR="0" marT="0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TDSP N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29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75.0%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25.0%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86.5%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13.5%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0.0%</a:t>
                      </a:r>
                    </a:p>
                  </a:txBody>
                  <a:tcPr marL="0" marR="0" marT="0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TDSP I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131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23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N/A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59.1%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40.9%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83.3%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16.7%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0.0%</a:t>
                      </a:r>
                    </a:p>
                  </a:txBody>
                  <a:tcPr marL="0" marR="0" marT="0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TDSP R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21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31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78.9%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21.1%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80.0%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20.0%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0.0%</a:t>
                      </a:r>
                    </a:p>
                  </a:txBody>
                  <a:tcPr marL="0" marR="0" marT="0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TDSP P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45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32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79.3%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20.7%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66.7%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33.3%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0.0%</a:t>
                      </a:r>
                    </a:p>
                  </a:txBody>
                  <a:tcPr marL="0" marR="0" marT="0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TDSP K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25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20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N/A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88.9%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11.1%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66.7%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33.3%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0.0%</a:t>
                      </a:r>
                    </a:p>
                  </a:txBody>
                  <a:tcPr marL="0" marR="0" marT="0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TDSP L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30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88.9%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11.1%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50.0%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50.0%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0.0%</a:t>
                      </a:r>
                    </a:p>
                  </a:txBody>
                  <a:tcPr marL="0" marR="0" marT="0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TDSP B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32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25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N/A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80.6%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19.4%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50.0%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50.0%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0.0%</a:t>
                      </a:r>
                    </a:p>
                  </a:txBody>
                  <a:tcPr marL="0" marR="0" marT="0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TDSP H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40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72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67.2%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32.8%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0.0%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N/A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N/A</a:t>
                      </a:r>
                    </a:p>
                  </a:txBody>
                  <a:tcPr marL="0" marR="0" marT="0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TDSP V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34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37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81.6%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18.4%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83.5%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16.5%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94.4%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5.6%</a:t>
                      </a:r>
                    </a:p>
                  </a:txBody>
                  <a:tcPr marL="0" marR="0" marT="0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Average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36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26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74.3%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25.7%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73.7%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26.3%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93.3%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6.7%</a:t>
                      </a:r>
                    </a:p>
                  </a:txBody>
                  <a:tcPr marL="0" marR="0" marT="0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TDSP Q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32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61.9%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38.1%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66.7%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33.3%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88.9%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11.1%</a:t>
                      </a:r>
                    </a:p>
                  </a:txBody>
                  <a:tcPr marL="0" marR="0" marT="0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TDSP E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54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49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44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64.7%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35.3%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87.5%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12.5%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75.0%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25.0%</a:t>
                      </a:r>
                    </a:p>
                  </a:txBody>
                  <a:tcPr marL="0" marR="0" marT="0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TDSP G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39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51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0.0%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93.3%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6.7%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66.7%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33.3%</a:t>
                      </a:r>
                    </a:p>
                  </a:txBody>
                  <a:tcPr marL="0" marR="0" marT="0" marB="0" anchor="b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882783" y="6248400"/>
            <a:ext cx="410881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TradeGothic LT" panose="020B0506030503020504" pitchFamily="34" charset="0"/>
                <a:ea typeface="TradeGothic LT" panose="020B0506030503020504" pitchFamily="34" charset="0"/>
              </a:rPr>
              <a:t>*Indicates sorted by this column in lowest to highest order</a:t>
            </a:r>
            <a:endParaRPr lang="en-US" sz="1200" dirty="0">
              <a:latin typeface="TradeGothic LT" panose="020B0506030503020504" pitchFamily="34" charset="0"/>
              <a:ea typeface="TradeGothic LT" panose="020B05060305030205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4368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sz="2400" b="1" dirty="0" smtClean="0">
                <a:solidFill>
                  <a:schemeClr val="accent1"/>
                </a:solidFill>
                <a:latin typeface="TradeGothic LT" panose="020B0506030503020504" pitchFamily="34" charset="0"/>
                <a:ea typeface="TradeGothic LT" panose="020B0506030503020504" pitchFamily="34" charset="0"/>
              </a:rPr>
              <a:t>Notices issued </a:t>
            </a:r>
            <a:r>
              <a:rPr lang="en-US" sz="2400" dirty="0" smtClean="0">
                <a:latin typeface="TradeGothic LT" panose="020B0506030503020504" pitchFamily="34" charset="0"/>
                <a:ea typeface="TradeGothic LT" panose="020B0506030503020504" pitchFamily="34" charset="0"/>
              </a:rPr>
              <a:t>March</a:t>
            </a:r>
            <a:r>
              <a:rPr lang="en-US" sz="2400" b="1" dirty="0" smtClean="0">
                <a:solidFill>
                  <a:schemeClr val="accent1"/>
                </a:solidFill>
                <a:latin typeface="TradeGothic LT" panose="020B0506030503020504" pitchFamily="34" charset="0"/>
                <a:ea typeface="TradeGothic LT" panose="020B0506030503020504" pitchFamily="34" charset="0"/>
              </a:rPr>
              <a:t> through </a:t>
            </a:r>
            <a:r>
              <a:rPr lang="en-US" sz="2400" dirty="0" smtClean="0">
                <a:latin typeface="TradeGothic LT" panose="020B0506030503020504" pitchFamily="34" charset="0"/>
                <a:ea typeface="TradeGothic LT" panose="020B0506030503020504" pitchFamily="34" charset="0"/>
              </a:rPr>
              <a:t>May</a:t>
            </a:r>
            <a:r>
              <a:rPr lang="en-US" sz="2400" b="1" dirty="0" smtClean="0">
                <a:solidFill>
                  <a:schemeClr val="accent1"/>
                </a:solidFill>
                <a:latin typeface="TradeGothic LT" panose="020B0506030503020504" pitchFamily="34" charset="0"/>
                <a:ea typeface="TradeGothic LT" panose="020B0506030503020504" pitchFamily="34" charset="0"/>
              </a:rPr>
              <a:t> 2019</a:t>
            </a:r>
            <a:endParaRPr lang="en-US" sz="2400" b="1" dirty="0">
              <a:solidFill>
                <a:schemeClr val="accent1"/>
              </a:solidFill>
              <a:latin typeface="TradeGothic LT" panose="020B0506030503020504" pitchFamily="34" charset="0"/>
              <a:ea typeface="TradeGothic LT" panose="020B05060305030205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5552081"/>
              </p:ext>
            </p:extLst>
          </p:nvPr>
        </p:nvGraphicFramePr>
        <p:xfrm>
          <a:off x="381000" y="762000"/>
          <a:ext cx="7848599" cy="1112328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2825504"/>
                <a:gridCol w="1674365"/>
                <a:gridCol w="1674365"/>
                <a:gridCol w="1674365"/>
              </a:tblGrid>
              <a:tr h="157577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504" marR="6504" marT="650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1" i="0" u="sng" strike="noStrike" dirty="0" smtClean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March</a:t>
                      </a:r>
                      <a:endParaRPr lang="en-US" sz="90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1" i="0" u="sng" strike="noStrike" dirty="0" smtClean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April</a:t>
                      </a:r>
                      <a:endParaRPr lang="en-US" sz="90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1" i="0" u="sng" strike="noStrike" dirty="0" smtClean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May</a:t>
                      </a:r>
                      <a:endParaRPr lang="en-US" sz="90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5757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Total Notices </a:t>
                      </a:r>
                      <a:r>
                        <a:rPr lang="en-US" sz="1000" b="1" u="none" strike="noStrike" dirty="0" smtClean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Issued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504" marR="6504" marT="6504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237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279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383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5757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Total 6 Hours issued 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504" marR="6504" marT="6504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83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77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79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5757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Total 12 Hours </a:t>
                      </a:r>
                      <a:r>
                        <a:rPr lang="en-US" sz="1000" b="1" u="none" strike="noStrike" dirty="0" smtClean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issued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504" marR="6504" marT="6504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94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125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143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5757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Total 5 days issued 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504" marR="6504" marT="6504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60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77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161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368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Total Notices Issued for </a:t>
                      </a:r>
                      <a:r>
                        <a:rPr lang="en-US" sz="1000" b="1" u="none" strike="noStrike" dirty="0" smtClean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IP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504" marR="6504" marT="6504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11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8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5757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Total Notices Issued for Phone Line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504" marR="6504" marT="6504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227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268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375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282583" y="6248395"/>
            <a:ext cx="410881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TradeGothic LT" panose="020B0506030503020504" pitchFamily="34" charset="0"/>
                <a:ea typeface="TradeGothic LT" panose="020B0506030503020504" pitchFamily="34" charset="0"/>
              </a:rPr>
              <a:t>*Indicates sorted by this column in lowest to highest order</a:t>
            </a:r>
            <a:endParaRPr lang="en-US" sz="1200" dirty="0">
              <a:latin typeface="TradeGothic LT" panose="020B0506030503020504" pitchFamily="34" charset="0"/>
              <a:ea typeface="TradeGothic LT" panose="020B0506030503020504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316575"/>
              </p:ext>
            </p:extLst>
          </p:nvPr>
        </p:nvGraphicFramePr>
        <p:xfrm>
          <a:off x="380998" y="1901091"/>
          <a:ext cx="7882467" cy="4347304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731520"/>
                <a:gridCol w="1133687"/>
                <a:gridCol w="994156"/>
                <a:gridCol w="1674368"/>
                <a:gridCol w="1674368"/>
                <a:gridCol w="1674368"/>
              </a:tblGrid>
              <a:tr h="35217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% OF METERS ON PHONE LINE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%OF METERS ON TCP/IP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% OF TOTAL NOTICES ISSUED FOR MARCH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%OF TOTAL NOTICES ISSUED FOR APRIL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%OF TOTAL NOTICES ISSUED FOR </a:t>
                      </a:r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MAY *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8159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</a:tr>
              <a:tr h="18159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B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0.36%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</a:tr>
              <a:tr h="18159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F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</a:tr>
              <a:tr h="18159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J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0.84%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</a:tr>
              <a:tr h="18159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K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73%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2.15%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</a:tr>
              <a:tr h="18159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</a:tr>
              <a:tr h="18159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</a:tr>
              <a:tr h="18159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U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</a:tr>
              <a:tr h="18159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V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</a:tr>
              <a:tr h="18159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C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0.26%</a:t>
                      </a:r>
                    </a:p>
                  </a:txBody>
                  <a:tcPr marL="9525" marR="9525" marT="9525" marB="0" anchor="b"/>
                </a:tc>
              </a:tr>
              <a:tr h="18159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G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0.42%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0.26%</a:t>
                      </a:r>
                    </a:p>
                  </a:txBody>
                  <a:tcPr marL="9525" marR="9525" marT="9525" marB="0" anchor="b"/>
                </a:tc>
              </a:tr>
              <a:tr h="18159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0.52%</a:t>
                      </a:r>
                    </a:p>
                  </a:txBody>
                  <a:tcPr marL="9525" marR="9525" marT="9525" marB="0" anchor="b"/>
                </a:tc>
              </a:tr>
              <a:tr h="18159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61%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39%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4.64%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1.08%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1.31%</a:t>
                      </a:r>
                    </a:p>
                  </a:txBody>
                  <a:tcPr marL="9525" marR="9525" marT="9525" marB="0" anchor="b"/>
                </a:tc>
              </a:tr>
              <a:tr h="18159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D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1.57%</a:t>
                      </a:r>
                    </a:p>
                  </a:txBody>
                  <a:tcPr marL="9525" marR="9525" marT="9525" marB="0" anchor="b"/>
                </a:tc>
              </a:tr>
              <a:tr h="18159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2.87%</a:t>
                      </a:r>
                    </a:p>
                  </a:txBody>
                  <a:tcPr marL="9525" marR="9525" marT="9525" marB="0" anchor="b"/>
                </a:tc>
              </a:tr>
              <a:tr h="18159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3.80%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4.30%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3.92%</a:t>
                      </a:r>
                    </a:p>
                  </a:txBody>
                  <a:tcPr marL="9525" marR="9525" marT="9525" marB="0" anchor="b"/>
                </a:tc>
              </a:tr>
              <a:tr h="18159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Q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2.53%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5.73%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4.44%</a:t>
                      </a:r>
                    </a:p>
                  </a:txBody>
                  <a:tcPr marL="9525" marR="9525" marT="9525" marB="0" anchor="b"/>
                </a:tc>
              </a:tr>
              <a:tr h="18159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H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8.44%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4.66%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5.22%</a:t>
                      </a:r>
                    </a:p>
                  </a:txBody>
                  <a:tcPr marL="9525" marR="9525" marT="9525" marB="0" anchor="b"/>
                </a:tc>
              </a:tr>
              <a:tr h="18159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88%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12%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21.10%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8.24%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8.88%</a:t>
                      </a:r>
                    </a:p>
                  </a:txBody>
                  <a:tcPr marL="9525" marR="9525" marT="9525" marB="0" anchor="b"/>
                </a:tc>
              </a:tr>
              <a:tr h="18159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75%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25%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4.22%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17.20%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15.40%</a:t>
                      </a:r>
                    </a:p>
                  </a:txBody>
                  <a:tcPr marL="9525" marR="9525" marT="9525" marB="0" anchor="b"/>
                </a:tc>
              </a:tr>
              <a:tr h="18159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P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76%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24%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21.10%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42.29%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25.85%</a:t>
                      </a:r>
                    </a:p>
                  </a:txBody>
                  <a:tcPr marL="9525" marR="9525" marT="9525" marB="0" anchor="b"/>
                </a:tc>
              </a:tr>
              <a:tr h="18159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32.91%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13.98%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29.24%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5055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sz="2400" b="1" dirty="0" smtClean="0">
                <a:solidFill>
                  <a:schemeClr val="accent1"/>
                </a:solidFill>
                <a:latin typeface="TradeGothic LT" panose="020B0506030503020504" pitchFamily="34" charset="0"/>
                <a:ea typeface="TradeGothic LT" panose="020B0506030503020504" pitchFamily="34" charset="0"/>
              </a:rPr>
              <a:t>Notices issued </a:t>
            </a:r>
            <a:r>
              <a:rPr lang="en-US" sz="2400" dirty="0" smtClean="0">
                <a:latin typeface="TradeGothic LT" panose="020B0506030503020504" pitchFamily="34" charset="0"/>
                <a:ea typeface="TradeGothic LT" panose="020B0506030503020504" pitchFamily="34" charset="0"/>
              </a:rPr>
              <a:t>June t</a:t>
            </a:r>
            <a:r>
              <a:rPr lang="en-US" sz="2400" b="1" dirty="0" smtClean="0">
                <a:solidFill>
                  <a:schemeClr val="accent1"/>
                </a:solidFill>
                <a:latin typeface="TradeGothic LT" panose="020B0506030503020504" pitchFamily="34" charset="0"/>
                <a:ea typeface="TradeGothic LT" panose="020B0506030503020504" pitchFamily="34" charset="0"/>
              </a:rPr>
              <a:t>hrough July 2019</a:t>
            </a:r>
            <a:endParaRPr lang="en-US" sz="2400" b="1" dirty="0">
              <a:solidFill>
                <a:schemeClr val="accent1"/>
              </a:solidFill>
              <a:latin typeface="TradeGothic LT" panose="020B0506030503020504" pitchFamily="34" charset="0"/>
              <a:ea typeface="TradeGothic LT" panose="020B05060305030205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4280548"/>
              </p:ext>
            </p:extLst>
          </p:nvPr>
        </p:nvGraphicFramePr>
        <p:xfrm>
          <a:off x="381000" y="762000"/>
          <a:ext cx="7017375" cy="1112328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3211341"/>
                <a:gridCol w="1894059"/>
                <a:gridCol w="1911975"/>
              </a:tblGrid>
              <a:tr h="157577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504" marR="6504" marT="650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1" i="0" u="sng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June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1" i="0" u="sng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July</a:t>
                      </a:r>
                    </a:p>
                  </a:txBody>
                  <a:tcPr marL="9525" marR="9525" marT="9525" marB="0" anchor="b"/>
                </a:tc>
              </a:tr>
              <a:tr h="15757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Total Notices </a:t>
                      </a:r>
                      <a:r>
                        <a:rPr lang="en-US" sz="1000" b="1" u="none" strike="noStrike" dirty="0" smtClean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Issued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504" marR="6504" marT="6504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399</a:t>
                      </a:r>
                    </a:p>
                  </a:txBody>
                  <a:tcPr marL="9525" marR="9525" marT="9525" marB="0" anchor="b"/>
                </a:tc>
              </a:tr>
              <a:tr h="15757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Total 6 Hours issued 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504" marR="6504" marT="6504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69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72</a:t>
                      </a:r>
                    </a:p>
                  </a:txBody>
                  <a:tcPr marL="9525" marR="9525" marT="9525" marB="0" anchor="b"/>
                </a:tc>
              </a:tr>
              <a:tr h="15757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Total 12 Hours </a:t>
                      </a:r>
                      <a:r>
                        <a:rPr lang="en-US" sz="1000" b="1" u="none" strike="noStrike" dirty="0" smtClean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issued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504" marR="6504" marT="6504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97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149</a:t>
                      </a:r>
                    </a:p>
                  </a:txBody>
                  <a:tcPr marL="9525" marR="9525" marT="9525" marB="0" anchor="b"/>
                </a:tc>
              </a:tr>
              <a:tr h="15757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Total 5 days issued 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504" marR="6504" marT="6504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148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178</a:t>
                      </a:r>
                    </a:p>
                  </a:txBody>
                  <a:tcPr marL="9525" marR="9525" marT="9525" marB="0" anchor="b"/>
                </a:tc>
              </a:tr>
              <a:tr h="4368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Total Notices Issued for </a:t>
                      </a:r>
                      <a:r>
                        <a:rPr lang="en-US" sz="1000" b="1" u="none" strike="noStrike" dirty="0" smtClean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IP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504" marR="6504" marT="6504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</a:tr>
              <a:tr h="15757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Total Notices Issued for Phone Line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504" marR="6504" marT="6504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293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389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282583" y="6248395"/>
            <a:ext cx="410881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TradeGothic LT" panose="020B0506030503020504" pitchFamily="34" charset="0"/>
                <a:ea typeface="TradeGothic LT" panose="020B0506030503020504" pitchFamily="34" charset="0"/>
              </a:rPr>
              <a:t>*Indicates sorted by this column in lowest to highest order</a:t>
            </a:r>
            <a:endParaRPr lang="en-US" sz="1200" dirty="0">
              <a:latin typeface="TradeGothic LT" panose="020B0506030503020504" pitchFamily="34" charset="0"/>
              <a:ea typeface="TradeGothic LT" panose="020B0506030503020504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5254947"/>
              </p:ext>
            </p:extLst>
          </p:nvPr>
        </p:nvGraphicFramePr>
        <p:xfrm>
          <a:off x="381000" y="1901091"/>
          <a:ext cx="7017375" cy="4165707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731520"/>
                <a:gridCol w="1301212"/>
                <a:gridCol w="1141063"/>
                <a:gridCol w="1921790"/>
                <a:gridCol w="1921790"/>
              </a:tblGrid>
              <a:tr h="35217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% OF METERS ON PHONE LINE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%OF METERS ON TCP/IP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% OF TOTAL NOTICES ISSUED FOR JUNE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%OF TOTAL NOTICES ISSUED FOR </a:t>
                      </a:r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JULY *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8159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</a:tr>
              <a:tr h="18159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B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</a:tr>
              <a:tr h="18159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C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</a:tr>
              <a:tr h="18159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F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</a:tr>
              <a:tr h="18159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J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</a:tr>
              <a:tr h="18159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1.91%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</a:tr>
              <a:tr h="18159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0.32%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</a:tr>
              <a:tr h="18159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</a:tr>
              <a:tr h="18159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</a:tr>
              <a:tr h="18159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U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</a:tr>
              <a:tr h="18159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V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</a:tr>
              <a:tr h="18159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D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2.23%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0.25%</a:t>
                      </a:r>
                    </a:p>
                  </a:txBody>
                  <a:tcPr marL="9525" marR="9525" marT="9525" marB="0" anchor="b"/>
                </a:tc>
              </a:tr>
              <a:tr h="18159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0.64%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1.00%</a:t>
                      </a:r>
                    </a:p>
                  </a:txBody>
                  <a:tcPr marL="9525" marR="9525" marT="9525" marB="0" anchor="b"/>
                </a:tc>
              </a:tr>
              <a:tr h="18159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14.97%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2.01%</a:t>
                      </a:r>
                    </a:p>
                  </a:txBody>
                  <a:tcPr marL="9525" marR="9525" marT="9525" marB="0" anchor="b"/>
                </a:tc>
              </a:tr>
              <a:tr h="18159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85%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15%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5.41%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3.26%</a:t>
                      </a:r>
                    </a:p>
                  </a:txBody>
                  <a:tcPr marL="9525" marR="9525" marT="9525" marB="0" anchor="b"/>
                </a:tc>
              </a:tr>
              <a:tr h="18159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K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64%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36%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4.26%</a:t>
                      </a:r>
                    </a:p>
                  </a:txBody>
                  <a:tcPr marL="9525" marR="9525" marT="9525" marB="0" anchor="b"/>
                </a:tc>
              </a:tr>
              <a:tr h="18159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H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7.01%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4.76%</a:t>
                      </a:r>
                    </a:p>
                  </a:txBody>
                  <a:tcPr marL="9525" marR="9525" marT="9525" marB="0" anchor="b"/>
                </a:tc>
              </a:tr>
              <a:tr h="18159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59%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41%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3.50%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5.26%</a:t>
                      </a:r>
                    </a:p>
                  </a:txBody>
                  <a:tcPr marL="9525" marR="9525" marT="9525" marB="0" anchor="b"/>
                </a:tc>
              </a:tr>
              <a:tr h="18159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P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67%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48.73%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20.30%</a:t>
                      </a:r>
                    </a:p>
                  </a:txBody>
                  <a:tcPr marL="9525" marR="9525" marT="9525" marB="0" anchor="b"/>
                </a:tc>
              </a:tr>
              <a:tr h="18159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Q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96%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8%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4.78%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21.55%</a:t>
                      </a:r>
                    </a:p>
                  </a:txBody>
                  <a:tcPr marL="9525" marR="9525" marT="9525" marB="0" anchor="b"/>
                </a:tc>
              </a:tr>
              <a:tr h="18159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10.51%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37.34%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0658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>
                <a:latin typeface="TradeGothic LT" panose="020B0506030503020504" pitchFamily="34" charset="0"/>
                <a:ea typeface="TradeGothic LT" panose="020B0506030503020504" pitchFamily="34" charset="0"/>
              </a:rPr>
              <a:t>2019 Year to Date Notices – </a:t>
            </a:r>
            <a:r>
              <a:rPr lang="en-US" sz="2400" dirty="0">
                <a:latin typeface="TradeGothic LT" panose="020B0506030503020504" pitchFamily="34" charset="0"/>
                <a:ea typeface="TradeGothic LT" panose="020B0506030503020504" pitchFamily="34" charset="0"/>
              </a:rPr>
              <a:t>Total and Overdue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122514" y="762000"/>
            <a:ext cx="4640486" cy="11246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100" b="1" dirty="0" smtClean="0">
                <a:latin typeface="TradeGothic LT" panose="020B0506030503020504" pitchFamily="34" charset="0"/>
                <a:ea typeface="TradeGothic LT" panose="020B0506030503020504" pitchFamily="34" charset="0"/>
                <a:cs typeface="Times New Roman" panose="02020603050405020304" pitchFamily="18" charset="0"/>
              </a:rPr>
              <a:t>Overdue </a:t>
            </a:r>
            <a:r>
              <a:rPr lang="en-US" sz="1100" b="1" dirty="0">
                <a:latin typeface="TradeGothic LT" panose="020B0506030503020504" pitchFamily="34" charset="0"/>
                <a:ea typeface="TradeGothic LT" panose="020B0506030503020504" pitchFamily="34" charset="0"/>
                <a:cs typeface="Times New Roman" panose="02020603050405020304" pitchFamily="18" charset="0"/>
              </a:rPr>
              <a:t>timeframes: </a:t>
            </a:r>
            <a:endParaRPr lang="en-US" sz="1100" b="1" dirty="0" smtClean="0">
              <a:latin typeface="TradeGothic LT" panose="020B0506030503020504" pitchFamily="34" charset="0"/>
              <a:ea typeface="TradeGothic LT" panose="020B05060305030205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100" dirty="0" smtClean="0">
                <a:latin typeface="TradeGothic LT" panose="020B0506030503020504" pitchFamily="34" charset="0"/>
                <a:ea typeface="TradeGothic LT" panose="020B0506030503020504" pitchFamily="34" charset="0"/>
                <a:cs typeface="Times New Roman" panose="02020603050405020304" pitchFamily="18" charset="0"/>
              </a:rPr>
              <a:t>6-hour </a:t>
            </a:r>
            <a:r>
              <a:rPr lang="en-US" sz="1100" dirty="0">
                <a:latin typeface="TradeGothic LT" panose="020B0506030503020504" pitchFamily="34" charset="0"/>
                <a:ea typeface="TradeGothic LT" panose="020B0506030503020504" pitchFamily="34" charset="0"/>
                <a:cs typeface="Times New Roman" panose="02020603050405020304" pitchFamily="18" charset="0"/>
              </a:rPr>
              <a:t>= Open over 12 </a:t>
            </a:r>
            <a:r>
              <a:rPr lang="en-US" sz="1100" dirty="0" smtClean="0">
                <a:latin typeface="TradeGothic LT" panose="020B0506030503020504" pitchFamily="34" charset="0"/>
                <a:ea typeface="TradeGothic LT" panose="020B0506030503020504" pitchFamily="34" charset="0"/>
                <a:cs typeface="Times New Roman" panose="02020603050405020304" pitchFamily="18" charset="0"/>
              </a:rPr>
              <a:t>hours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100" dirty="0" smtClean="0">
                <a:latin typeface="TradeGothic LT" panose="020B0506030503020504" pitchFamily="34" charset="0"/>
                <a:ea typeface="TradeGothic LT" panose="020B0506030503020504" pitchFamily="34" charset="0"/>
                <a:cs typeface="Times New Roman" panose="02020603050405020304" pitchFamily="18" charset="0"/>
              </a:rPr>
              <a:t>12-hour </a:t>
            </a:r>
            <a:r>
              <a:rPr lang="en-US" sz="1100" dirty="0">
                <a:latin typeface="TradeGothic LT" panose="020B0506030503020504" pitchFamily="34" charset="0"/>
                <a:ea typeface="TradeGothic LT" panose="020B0506030503020504" pitchFamily="34" charset="0"/>
                <a:cs typeface="Times New Roman" panose="02020603050405020304" pitchFamily="18" charset="0"/>
              </a:rPr>
              <a:t>= Open over 48 </a:t>
            </a:r>
            <a:r>
              <a:rPr lang="en-US" sz="1100" dirty="0" smtClean="0">
                <a:latin typeface="TradeGothic LT" panose="020B0506030503020504" pitchFamily="34" charset="0"/>
                <a:ea typeface="TradeGothic LT" panose="020B0506030503020504" pitchFamily="34" charset="0"/>
                <a:cs typeface="Times New Roman" panose="02020603050405020304" pitchFamily="18" charset="0"/>
              </a:rPr>
              <a:t>hours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100" dirty="0" smtClean="0">
                <a:latin typeface="TradeGothic LT" panose="020B0506030503020504" pitchFamily="34" charset="0"/>
                <a:ea typeface="TradeGothic LT" panose="020B0506030503020504" pitchFamily="34" charset="0"/>
                <a:cs typeface="Times New Roman" panose="02020603050405020304" pitchFamily="18" charset="0"/>
              </a:rPr>
              <a:t>5-day </a:t>
            </a:r>
            <a:r>
              <a:rPr lang="en-US" sz="1100" dirty="0">
                <a:latin typeface="TradeGothic LT" panose="020B0506030503020504" pitchFamily="34" charset="0"/>
                <a:ea typeface="TradeGothic LT" panose="020B0506030503020504" pitchFamily="34" charset="0"/>
                <a:cs typeface="Times New Roman" panose="02020603050405020304" pitchFamily="18" charset="0"/>
              </a:rPr>
              <a:t>= Open over 10 </a:t>
            </a:r>
            <a:r>
              <a:rPr lang="en-US" sz="1100" dirty="0" smtClean="0">
                <a:latin typeface="TradeGothic LT" panose="020B0506030503020504" pitchFamily="34" charset="0"/>
                <a:ea typeface="TradeGothic LT" panose="020B0506030503020504" pitchFamily="34" charset="0"/>
                <a:cs typeface="Times New Roman" panose="02020603050405020304" pitchFamily="18" charset="0"/>
              </a:rPr>
              <a:t>days</a:t>
            </a:r>
            <a:endParaRPr lang="en-US" sz="1100" dirty="0">
              <a:effectLst/>
              <a:latin typeface="TradeGothic LT" panose="020B0506030503020504" pitchFamily="34" charset="0"/>
              <a:ea typeface="TradeGothic LT" panose="020B05060305030205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2264052"/>
              </p:ext>
            </p:extLst>
          </p:nvPr>
        </p:nvGraphicFramePr>
        <p:xfrm>
          <a:off x="381000" y="762000"/>
          <a:ext cx="3657601" cy="5579745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847634"/>
                <a:gridCol w="673463"/>
                <a:gridCol w="673463"/>
                <a:gridCol w="673463"/>
                <a:gridCol w="789578"/>
              </a:tblGrid>
              <a:tr h="186700">
                <a:tc gridSpan="2">
                  <a:txBody>
                    <a:bodyPr/>
                    <a:lstStyle/>
                    <a:p>
                      <a:pPr algn="ctr" fontAlgn="ctr"/>
                      <a:endParaRPr lang="en-US" sz="120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907" marR="6907" marT="6907" marB="0" anchor="ctr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907" marR="6907" marT="6907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Issued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Overdue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% Overdue</a:t>
                      </a:r>
                    </a:p>
                  </a:txBody>
                  <a:tcPr marL="9525" marR="9525" marT="9525" marB="0" anchor="b"/>
                </a:tc>
              </a:tr>
              <a:tr h="189275">
                <a:tc rowSpan="4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u="sng" strike="noStrike" dirty="0" smtClean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January</a:t>
                      </a:r>
                      <a:endParaRPr lang="en-US" sz="1200" b="1" i="0" u="sng" strike="noStrike" dirty="0" smtClean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907" marR="6907" marT="690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6-hour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907" marR="6907" marT="6907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84.09%</a:t>
                      </a:r>
                    </a:p>
                  </a:txBody>
                  <a:tcPr marL="9525" marR="9525" marT="9525" marB="0" anchor="b"/>
                </a:tc>
              </a:tr>
              <a:tr h="1892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12-hour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907" marR="6907" marT="6907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149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76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51.01%</a:t>
                      </a:r>
                    </a:p>
                  </a:txBody>
                  <a:tcPr marL="9525" marR="9525" marT="9525" marB="0" anchor="b"/>
                </a:tc>
              </a:tr>
              <a:tr h="1892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5-day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907" marR="6907" marT="6907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93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17.20%</a:t>
                      </a:r>
                    </a:p>
                  </a:txBody>
                  <a:tcPr marL="9525" marR="9525" marT="9525" marB="0" anchor="b"/>
                </a:tc>
              </a:tr>
              <a:tr h="1892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Total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907" marR="6907" marT="6907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286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129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45.10%</a:t>
                      </a:r>
                    </a:p>
                  </a:txBody>
                  <a:tcPr marL="9525" marR="9525" marT="9525" marB="0" anchor="b"/>
                </a:tc>
              </a:tr>
              <a:tr h="189275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1200" b="1" u="sng" strike="noStrike" dirty="0" smtClean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February</a:t>
                      </a:r>
                      <a:endParaRPr lang="en-US" sz="120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907" marR="6907" marT="690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6-hour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907" marR="6907" marT="6907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67.50%</a:t>
                      </a:r>
                    </a:p>
                  </a:txBody>
                  <a:tcPr marL="9525" marR="9525" marT="9525" marB="0" anchor="b"/>
                </a:tc>
              </a:tr>
              <a:tr h="1892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12-hour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907" marR="6907" marT="6907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86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17.44%</a:t>
                      </a:r>
                    </a:p>
                  </a:txBody>
                  <a:tcPr marL="9525" marR="9525" marT="9525" marB="0" anchor="b"/>
                </a:tc>
              </a:tr>
              <a:tr h="1892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5-day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907" marR="6907" marT="6907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11.90%</a:t>
                      </a:r>
                    </a:p>
                  </a:txBody>
                  <a:tcPr marL="9525" marR="9525" marT="9525" marB="0" anchor="b"/>
                </a:tc>
              </a:tr>
              <a:tr h="1892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Total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907" marR="6907" marT="6907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168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27.98%</a:t>
                      </a:r>
                    </a:p>
                  </a:txBody>
                  <a:tcPr marL="9525" marR="9525" marT="9525" marB="0" anchor="b"/>
                </a:tc>
              </a:tr>
              <a:tr h="189275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1200" b="1" u="sng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March</a:t>
                      </a:r>
                      <a:endParaRPr lang="en-US" sz="120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907" marR="6907" marT="690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6-hour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907" marR="6907" marT="6907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83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67.47%</a:t>
                      </a:r>
                    </a:p>
                  </a:txBody>
                  <a:tcPr marL="9525" marR="9525" marT="9525" marB="0" anchor="b"/>
                </a:tc>
              </a:tr>
              <a:tr h="1892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12-hour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907" marR="6907" marT="6907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94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32.98%</a:t>
                      </a:r>
                    </a:p>
                  </a:txBody>
                  <a:tcPr marL="9525" marR="9525" marT="9525" marB="0" anchor="b"/>
                </a:tc>
              </a:tr>
              <a:tr h="1892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5-day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907" marR="6907" marT="6907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60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5.00%</a:t>
                      </a:r>
                    </a:p>
                  </a:txBody>
                  <a:tcPr marL="9525" marR="9525" marT="9525" marB="0" anchor="b"/>
                </a:tc>
              </a:tr>
              <a:tr h="1892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Total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907" marR="6907" marT="6907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237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90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37.97%</a:t>
                      </a:r>
                    </a:p>
                  </a:txBody>
                  <a:tcPr marL="9525" marR="9525" marT="9525" marB="0" anchor="b"/>
                </a:tc>
              </a:tr>
              <a:tr h="189275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1200" b="1" u="sng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April</a:t>
                      </a:r>
                      <a:endParaRPr lang="en-US" sz="120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907" marR="6907" marT="690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6-hour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907" marR="6907" marT="6907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77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68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88.31%</a:t>
                      </a:r>
                    </a:p>
                  </a:txBody>
                  <a:tcPr marL="9525" marR="9525" marT="9525" marB="0" anchor="b"/>
                </a:tc>
              </a:tr>
              <a:tr h="1892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12-hour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907" marR="6907" marT="6907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36.00%</a:t>
                      </a:r>
                    </a:p>
                  </a:txBody>
                  <a:tcPr marL="9525" marR="9525" marT="9525" marB="0" anchor="b"/>
                </a:tc>
              </a:tr>
              <a:tr h="1892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5-day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907" marR="6907" marT="6907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77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2.60%</a:t>
                      </a:r>
                    </a:p>
                  </a:txBody>
                  <a:tcPr marL="9525" marR="9525" marT="9525" marB="0" anchor="b"/>
                </a:tc>
              </a:tr>
              <a:tr h="1892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Total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6907" marR="6907" marT="6907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279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41.22%</a:t>
                      </a:r>
                    </a:p>
                  </a:txBody>
                  <a:tcPr marL="9525" marR="9525" marT="9525" marB="0" anchor="b"/>
                </a:tc>
              </a:tr>
              <a:tr h="189275">
                <a:tc rowSpan="4"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sng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May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6-hour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79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60.76%</a:t>
                      </a:r>
                    </a:p>
                  </a:txBody>
                  <a:tcPr marL="9525" marR="9525" marT="9525" marB="0" anchor="b"/>
                </a:tc>
              </a:tr>
              <a:tr h="1892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12-hour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143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23.08%</a:t>
                      </a:r>
                    </a:p>
                  </a:txBody>
                  <a:tcPr marL="9525" marR="9525" marT="9525" marB="0" anchor="b"/>
                </a:tc>
              </a:tr>
              <a:tr h="1892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5-day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161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13.66%</a:t>
                      </a:r>
                    </a:p>
                  </a:txBody>
                  <a:tcPr marL="9525" marR="9525" marT="9525" marB="0" anchor="b"/>
                </a:tc>
              </a:tr>
              <a:tr h="1892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Total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383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26.89%</a:t>
                      </a:r>
                    </a:p>
                  </a:txBody>
                  <a:tcPr marL="9525" marR="9525" marT="9525" marB="0" anchor="b"/>
                </a:tc>
              </a:tr>
              <a:tr h="189275">
                <a:tc rowSpan="4"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sng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June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6-hour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69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84.06%</a:t>
                      </a:r>
                    </a:p>
                  </a:txBody>
                  <a:tcPr marL="9525" marR="9525" marT="9525" marB="0" anchor="b"/>
                </a:tc>
              </a:tr>
              <a:tr h="1892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12-hour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97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41.24%</a:t>
                      </a:r>
                    </a:p>
                  </a:txBody>
                  <a:tcPr marL="9525" marR="9525" marT="9525" marB="0" anchor="b"/>
                </a:tc>
              </a:tr>
              <a:tr h="1892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5-day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148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12.16%</a:t>
                      </a:r>
                    </a:p>
                  </a:txBody>
                  <a:tcPr marL="9525" marR="9525" marT="9525" marB="0" anchor="b"/>
                </a:tc>
              </a:tr>
              <a:tr h="1892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Total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36.94%</a:t>
                      </a:r>
                    </a:p>
                  </a:txBody>
                  <a:tcPr marL="9525" marR="9525" marT="9525" marB="0" anchor="b"/>
                </a:tc>
              </a:tr>
              <a:tr h="189275">
                <a:tc rowSpan="4"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sng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July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6-hour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72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62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86.11%</a:t>
                      </a:r>
                    </a:p>
                  </a:txBody>
                  <a:tcPr marL="9525" marR="9525" marT="9525" marB="0" anchor="b"/>
                </a:tc>
              </a:tr>
              <a:tr h="1892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12-hour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149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20.13%</a:t>
                      </a:r>
                    </a:p>
                  </a:txBody>
                  <a:tcPr marL="9525" marR="9525" marT="9525" marB="0" anchor="b"/>
                </a:tc>
              </a:tr>
              <a:tr h="1892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5-day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178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10.67%</a:t>
                      </a:r>
                    </a:p>
                  </a:txBody>
                  <a:tcPr marL="9525" marR="9525" marT="9525" marB="0" anchor="b"/>
                </a:tc>
              </a:tr>
              <a:tr h="1892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Total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399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27.82%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9912501"/>
              </p:ext>
            </p:extLst>
          </p:nvPr>
        </p:nvGraphicFramePr>
        <p:xfrm>
          <a:off x="4725815" y="2261593"/>
          <a:ext cx="3654770" cy="962025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846978"/>
                <a:gridCol w="672942"/>
                <a:gridCol w="672942"/>
                <a:gridCol w="672942"/>
                <a:gridCol w="788966"/>
              </a:tblGrid>
              <a:tr h="190195">
                <a:tc gridSpan="2">
                  <a:txBody>
                    <a:bodyPr/>
                    <a:lstStyle/>
                    <a:p>
                      <a:pPr algn="ctr" rtl="0" fontAlgn="ctr"/>
                      <a:endParaRPr lang="en-US" sz="120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rtl="0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Issued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Overdue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% Overdue</a:t>
                      </a:r>
                    </a:p>
                  </a:txBody>
                  <a:tcPr marL="9525" marR="9525" marT="9525" marB="0" anchor="b"/>
                </a:tc>
              </a:tr>
              <a:tr h="190195">
                <a:tc rowSpan="4"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sng" strike="noStrike" dirty="0" smtClean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2019 Totals</a:t>
                      </a:r>
                      <a:endParaRPr lang="en-US" sz="120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6-hour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464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356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76.72%</a:t>
                      </a:r>
                    </a:p>
                  </a:txBody>
                  <a:tcPr marL="9525" marR="9525" marT="9525" marB="0" anchor="b"/>
                </a:tc>
              </a:tr>
              <a:tr h="19019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12-hour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843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270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32.03%</a:t>
                      </a:r>
                    </a:p>
                  </a:txBody>
                  <a:tcPr marL="9525" marR="9525" marT="9525" marB="0" anchor="b"/>
                </a:tc>
              </a:tr>
              <a:tr h="19019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5-day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759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85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11.20%</a:t>
                      </a:r>
                    </a:p>
                  </a:txBody>
                  <a:tcPr marL="9525" marR="9525" marT="9525" marB="0" anchor="b"/>
                </a:tc>
              </a:tr>
              <a:tr h="19019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Total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2066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711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34.41%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32190430"/>
              </p:ext>
            </p:extLst>
          </p:nvPr>
        </p:nvGraphicFramePr>
        <p:xfrm>
          <a:off x="4267200" y="3598545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35300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sz="2400" b="1" dirty="0" smtClean="0">
                <a:solidFill>
                  <a:schemeClr val="accent1"/>
                </a:solidFill>
                <a:latin typeface="TradeGothic LT" panose="020B0506030503020504" pitchFamily="34" charset="0"/>
                <a:ea typeface="TradeGothic LT" panose="020B0506030503020504" pitchFamily="34" charset="0"/>
              </a:rPr>
              <a:t>Notices issued </a:t>
            </a:r>
            <a:r>
              <a:rPr lang="en-US" sz="2400" dirty="0" smtClean="0">
                <a:latin typeface="TradeGothic LT" panose="020B0506030503020504" pitchFamily="34" charset="0"/>
                <a:ea typeface="TradeGothic LT" panose="020B0506030503020504" pitchFamily="34" charset="0"/>
              </a:rPr>
              <a:t>July 20</a:t>
            </a:r>
            <a:r>
              <a:rPr lang="en-US" sz="2400" b="1" dirty="0" smtClean="0">
                <a:solidFill>
                  <a:schemeClr val="accent1"/>
                </a:solidFill>
                <a:latin typeface="TradeGothic LT" panose="020B0506030503020504" pitchFamily="34" charset="0"/>
                <a:ea typeface="TradeGothic LT" panose="020B0506030503020504" pitchFamily="34" charset="0"/>
              </a:rPr>
              <a:t>19</a:t>
            </a:r>
            <a:endParaRPr lang="en-US" sz="2400" b="1" dirty="0">
              <a:solidFill>
                <a:schemeClr val="accent1"/>
              </a:solidFill>
              <a:latin typeface="TradeGothic LT" panose="020B0506030503020504" pitchFamily="34" charset="0"/>
              <a:ea typeface="TradeGothic LT" panose="020B05060305030205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282583" y="6248395"/>
            <a:ext cx="410881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TradeGothic LT" panose="020B0506030503020504" pitchFamily="34" charset="0"/>
                <a:ea typeface="TradeGothic LT" panose="020B0506030503020504" pitchFamily="34" charset="0"/>
              </a:rPr>
              <a:t>*Indicates sorted by this column in lowest to highest order</a:t>
            </a:r>
            <a:endParaRPr lang="en-US" sz="1200" dirty="0">
              <a:latin typeface="TradeGothic LT" panose="020B0506030503020504" pitchFamily="34" charset="0"/>
              <a:ea typeface="TradeGothic LT" panose="020B0506030503020504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3480831"/>
              </p:ext>
            </p:extLst>
          </p:nvPr>
        </p:nvGraphicFramePr>
        <p:xfrm>
          <a:off x="381000" y="914400"/>
          <a:ext cx="7132320" cy="4675219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731520"/>
                <a:gridCol w="1280160"/>
                <a:gridCol w="1280160"/>
                <a:gridCol w="1280160"/>
                <a:gridCol w="1280160"/>
                <a:gridCol w="1280160"/>
              </a:tblGrid>
              <a:tr h="35217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TDSP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% OF TOTAL NOTICES ISSUED FOR JULY*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# OF NOTICES ISSUED FOR JULY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# OF NOTICES CANCELED WITHIN NOTICE TIMEFRAME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# OF NOTICES ISSUED 2 OR 3 TIMES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# OF NOTICES ISSUED 4 OR MORE TIMES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9525" marR="9525" marT="9525" marB="0"/>
                </a:tc>
              </a:tr>
              <a:tr h="18159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TDSP 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</a:tr>
              <a:tr h="18159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TDSP B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</a:tr>
              <a:tr h="18159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TDSP C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</a:tr>
              <a:tr h="18159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TDSP F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</a:tr>
              <a:tr h="18159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TDSP J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</a:tr>
              <a:tr h="18159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TDSP 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</a:tr>
              <a:tr h="18159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TDSP 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</a:tr>
              <a:tr h="18159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TDSP 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</a:tr>
              <a:tr h="18159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TDSP 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</a:tr>
              <a:tr h="18159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TDSP U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</a:tr>
              <a:tr h="18159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TDSP V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</a:tr>
              <a:tr h="18159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TDSP D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0.25%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</a:tr>
              <a:tr h="18159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TDSP 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</a:tr>
              <a:tr h="18159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TDSP 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2.01%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</a:tr>
              <a:tr h="18159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TDSP 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3.26%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</a:tr>
              <a:tr h="18159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TDSP K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4.26%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</a:tr>
              <a:tr h="18159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TDSP H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4.76%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</a:tr>
              <a:tr h="18159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TDSP 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5.26%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</a:tr>
              <a:tr h="18159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TDSP P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20.30%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81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63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</a:tr>
              <a:tr h="18159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TDSP Q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21.55%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86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79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</a:tr>
              <a:tr h="18159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TDSP 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37.34%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149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</a:tr>
              <a:tr h="18159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Total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399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277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23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16075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>
                <a:latin typeface="TradeGothic LT" panose="020B0506030503020504" pitchFamily="34" charset="0"/>
                <a:ea typeface="TradeGothic LT" panose="020B0506030503020504" pitchFamily="34" charset="0"/>
              </a:rPr>
              <a:t>Temporary Exemptions Received 2015 through 2019 </a:t>
            </a:r>
            <a:endParaRPr lang="en-US" sz="2400" dirty="0">
              <a:latin typeface="TradeGothic LT" panose="020B0506030503020504" pitchFamily="34" charset="0"/>
              <a:ea typeface="TradeGothic LT" panose="020B05060305030205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6337593"/>
              </p:ext>
            </p:extLst>
          </p:nvPr>
        </p:nvGraphicFramePr>
        <p:xfrm>
          <a:off x="381000" y="762000"/>
          <a:ext cx="6270525" cy="5528075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731520"/>
                <a:gridCol w="369267"/>
                <a:gridCol w="369267"/>
                <a:gridCol w="369267"/>
                <a:gridCol w="369267"/>
                <a:gridCol w="369267"/>
                <a:gridCol w="369267"/>
                <a:gridCol w="369267"/>
                <a:gridCol w="369267"/>
                <a:gridCol w="369267"/>
                <a:gridCol w="369267"/>
                <a:gridCol w="369267"/>
                <a:gridCol w="369267"/>
                <a:gridCol w="369267"/>
                <a:gridCol w="369267"/>
                <a:gridCol w="369267"/>
              </a:tblGrid>
              <a:tr h="381000">
                <a:tc gridSpan="16"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 smtClean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Count of Average Exemption Duration from problem identified through resolution (months)</a:t>
                      </a:r>
                    </a:p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(Does not include exemptions for delayed cutovers)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8727" marR="8727" marT="8727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8727" marR="8727" marT="8727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8727" marR="8727" marT="8727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8727" marR="8727" marT="8727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8727" marR="8727" marT="8727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8727" marR="8727" marT="8727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8727" marR="8727" marT="8727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8727" marR="8727" marT="8727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8727" marR="8727" marT="8727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8727" marR="8727" marT="8727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8727" marR="8727" marT="8727" marB="0" anchor="ctr"/>
                </a:tc>
              </a:tr>
              <a:tr h="205883"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8727" marR="8727" marT="8727" marB="0" anchor="b"/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2015-2017 Average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8727" marR="8727" marT="8727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8727" marR="8727" marT="8727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8727" marR="8727" marT="8727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8727" marR="8727" marT="8727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8727" marR="8727" marT="8727" marB="0" anchor="b"/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2018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8727" marR="8727" marT="8727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8727" marR="8727" marT="8727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8727" marR="8727" marT="8727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8727" marR="8727" marT="8727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8727" marR="8727" marT="8727" marB="0" anchor="b"/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2019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8727" marR="8727" marT="8727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8727" marR="8727" marT="8727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8727" marR="8727" marT="8727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8727" marR="8727" marT="8727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8727" marR="8727" marT="8727" marB="0" anchor="b"/>
                </a:tc>
              </a:tr>
              <a:tr h="20588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TDSP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8727" marR="8727" marT="87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 smtClean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0-3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8727" marR="8727" marT="8727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 smtClean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3-6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8727" marR="8727" marT="8727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 smtClean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6-9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8727" marR="8727" marT="8727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 smtClean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9-12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8727" marR="8727" marT="8727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&gt;</a:t>
                      </a:r>
                      <a:r>
                        <a:rPr lang="en-US" sz="1100" b="1" u="none" strike="noStrike" dirty="0" smtClean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12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8727" marR="8727" marT="872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 smtClean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0-3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8727" marR="8727" marT="8727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 smtClean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3-6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8727" marR="8727" marT="8727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 smtClean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6-9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8727" marR="8727" marT="8727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 smtClean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9-12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8727" marR="8727" marT="8727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&gt;</a:t>
                      </a:r>
                      <a:r>
                        <a:rPr lang="en-US" sz="1100" b="1" u="none" strike="noStrike" dirty="0" smtClean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12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8727" marR="8727" marT="87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 smtClean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0-3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8727" marR="8727" marT="8727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 smtClean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3-6*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8727" marR="8727" marT="8727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 smtClean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6-9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8727" marR="8727" marT="8727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 smtClean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9-12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8727" marR="8727" marT="8727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&gt;</a:t>
                      </a:r>
                      <a:r>
                        <a:rPr lang="en-US" sz="1100" b="1" u="none" strike="noStrike" dirty="0" smtClean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12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8727" marR="8727" marT="8727" marB="0" anchor="b"/>
                </a:tc>
              </a:tr>
              <a:tr h="20588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</a:tr>
              <a:tr h="20588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</a:tr>
              <a:tr h="20588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J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0.3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</a:tr>
              <a:tr h="20588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K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0.7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</a:tr>
              <a:tr h="20588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U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</a:tr>
              <a:tr h="20588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C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0.3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0.3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</a:tr>
              <a:tr h="20588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2.3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15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</a:tr>
              <a:tr h="20588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Q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4.7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24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</a:tr>
              <a:tr h="20588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G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</a:tr>
              <a:tr h="20588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B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0.7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0.7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</a:tr>
              <a:tr h="20588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V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47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</a:tr>
              <a:tr h="20588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</a:tr>
              <a:tr h="20588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</a:tr>
              <a:tr h="20588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0.3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0.3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24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</a:tr>
              <a:tr h="20588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1.3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0.3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</a:tr>
              <a:tr h="20588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P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0.3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1.3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0.7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13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</a:tr>
              <a:tr h="20588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F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</a:tr>
              <a:tr h="20588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</a:tr>
              <a:tr h="20588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2.3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0.3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9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</a:tr>
              <a:tr h="20588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H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1.3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0.7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</a:tr>
              <a:tr h="20588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7.3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2.3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0.3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11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9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22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</a:tr>
              <a:tr h="20588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D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10.3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5.3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1.3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9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</a:tr>
              <a:tr h="20588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Totals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84.7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19.7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3</a:t>
                      </a:r>
                      <a:endParaRPr lang="en-US" sz="1100" b="0" i="1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1.3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5.7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176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55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24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17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87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64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895600" y="6422638"/>
            <a:ext cx="410881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TradeGothic LT" panose="020B0506030503020504" pitchFamily="34" charset="0"/>
                <a:ea typeface="TradeGothic LT" panose="020B0506030503020504" pitchFamily="34" charset="0"/>
              </a:rPr>
              <a:t>*Indicates sorted by this column in lowest to highest order</a:t>
            </a:r>
            <a:endParaRPr lang="en-US" sz="1200" dirty="0">
              <a:latin typeface="TradeGothic LT" panose="020B0506030503020504" pitchFamily="34" charset="0"/>
              <a:ea typeface="TradeGothic LT" panose="020B05060305030205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987414" y="1161330"/>
            <a:ext cx="1699386" cy="15414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100" b="1" dirty="0" smtClean="0">
                <a:latin typeface="TradeGothic LT" panose="020B0506030503020504" pitchFamily="34" charset="0"/>
                <a:ea typeface="TradeGothic LT" panose="020B0506030503020504" pitchFamily="34" charset="0"/>
                <a:cs typeface="Times New Roman" panose="02020603050405020304" pitchFamily="18" charset="0"/>
              </a:rPr>
              <a:t>Table indicates when a temporary exemption was received and the length of time it was open. Duration was as of 8/1/2019 therefore counts can move to the right in future tables.</a:t>
            </a:r>
            <a:endParaRPr lang="en-US" sz="1100" dirty="0">
              <a:effectLst/>
              <a:latin typeface="TradeGothic LT" panose="020B0506030503020504" pitchFamily="34" charset="0"/>
              <a:ea typeface="TradeGothic LT" panose="020B05060305030205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4099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>
                <a:latin typeface="TradeGothic LT" panose="020B0506030503020504" pitchFamily="34" charset="0"/>
                <a:ea typeface="TradeGothic LT" panose="020B0506030503020504" pitchFamily="34" charset="0"/>
              </a:rPr>
              <a:t>Temporary Exemption Currently Open as of 8/1/2019</a:t>
            </a:r>
            <a:endParaRPr lang="en-US" sz="2400" dirty="0">
              <a:latin typeface="TradeGothic LT" panose="020B0506030503020504" pitchFamily="34" charset="0"/>
              <a:ea typeface="TradeGothic LT" panose="020B05060305030205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7988344"/>
              </p:ext>
            </p:extLst>
          </p:nvPr>
        </p:nvGraphicFramePr>
        <p:xfrm>
          <a:off x="381000" y="762000"/>
          <a:ext cx="4286952" cy="5322192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731520"/>
                <a:gridCol w="592572"/>
                <a:gridCol w="592572"/>
                <a:gridCol w="592572"/>
                <a:gridCol w="592572"/>
                <a:gridCol w="592572"/>
                <a:gridCol w="592572"/>
              </a:tblGrid>
              <a:tr h="381000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 smtClean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Duration</a:t>
                      </a:r>
                      <a:r>
                        <a:rPr lang="en-US" sz="1200" b="1" u="none" strike="noStrike" baseline="0" dirty="0" smtClean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 count of currently open Temporary Exemptions </a:t>
                      </a:r>
                      <a:r>
                        <a:rPr lang="en-US" sz="1200" b="1" u="none" strike="noStrike" dirty="0" smtClean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(months)</a:t>
                      </a:r>
                    </a:p>
                  </a:txBody>
                  <a:tcPr marL="8727" marR="8727" marT="8727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8727" marR="8727" marT="8727" marB="0" anchor="ctr"/>
                </a:tc>
              </a:tr>
              <a:tr h="20588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TDSP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8727" marR="8727" marT="87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 smtClean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0-3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8727" marR="8727" marT="872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 smtClean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3-6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8727" marR="8727" marT="872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 smtClean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6-9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8727" marR="8727" marT="872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 smtClean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9-12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8727" marR="8727" marT="872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 smtClean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12-24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8727" marR="8727" marT="872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 smtClean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24-36*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8727" marR="8727" marT="8727" marB="0" anchor="b">
                    <a:noFill/>
                  </a:tcPr>
                </a:tc>
              </a:tr>
              <a:tr h="20588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noFill/>
                  </a:tcPr>
                </a:tc>
              </a:tr>
              <a:tr h="20588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V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noFill/>
                  </a:tcPr>
                </a:tc>
              </a:tr>
              <a:tr h="20588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noFill/>
                  </a:tcPr>
                </a:tc>
              </a:tr>
              <a:tr h="20588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U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noFill/>
                  </a:tcPr>
                </a:tc>
              </a:tr>
              <a:tr h="20588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noFill/>
                  </a:tcPr>
                </a:tc>
              </a:tr>
              <a:tr h="20588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C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noFill/>
                  </a:tcPr>
                </a:tc>
              </a:tr>
              <a:tr h="20588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noFill/>
                  </a:tcPr>
                </a:tc>
              </a:tr>
              <a:tr h="20588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F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noFill/>
                  </a:tcPr>
                </a:tc>
              </a:tr>
              <a:tr h="20588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G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noFill/>
                  </a:tcPr>
                </a:tc>
              </a:tr>
              <a:tr h="20588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K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noFill/>
                  </a:tcPr>
                </a:tc>
              </a:tr>
              <a:tr h="20588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Q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noFill/>
                  </a:tcPr>
                </a:tc>
              </a:tr>
              <a:tr h="20588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noFill/>
                  </a:tcPr>
                </a:tc>
              </a:tr>
              <a:tr h="20588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noFill/>
                  </a:tcPr>
                </a:tc>
              </a:tr>
              <a:tr h="20588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B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noFill/>
                  </a:tcPr>
                </a:tc>
              </a:tr>
              <a:tr h="20588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J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noFill/>
                  </a:tcPr>
                </a:tc>
              </a:tr>
              <a:tr h="20588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H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noFill/>
                  </a:tcPr>
                </a:tc>
              </a:tr>
              <a:tr h="20588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noFill/>
                  </a:tcPr>
                </a:tc>
              </a:tr>
              <a:tr h="20588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P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noFill/>
                  </a:tcPr>
                </a:tc>
              </a:tr>
              <a:tr h="20588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noFill/>
                  </a:tcPr>
                </a:tc>
              </a:tr>
              <a:tr h="20588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17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noFill/>
                  </a:tcPr>
                </a:tc>
              </a:tr>
              <a:tr h="20588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noFill/>
                  </a:tcPr>
                </a:tc>
              </a:tr>
              <a:tr h="20588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 M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noFill/>
                  </a:tcPr>
                </a:tc>
              </a:tr>
              <a:tr h="20588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Totals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43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noFill/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895600" y="6422638"/>
            <a:ext cx="410881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TradeGothic LT" panose="020B0506030503020504" pitchFamily="34" charset="0"/>
                <a:ea typeface="TradeGothic LT" panose="020B0506030503020504" pitchFamily="34" charset="0"/>
              </a:rPr>
              <a:t>*Indicates sorted by this column in lowest to highest order</a:t>
            </a:r>
            <a:endParaRPr lang="en-US" sz="1200" dirty="0">
              <a:latin typeface="TradeGothic LT" panose="020B0506030503020504" pitchFamily="34" charset="0"/>
              <a:ea typeface="TradeGothic LT" panose="020B05060305030205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823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>
                <a:latin typeface="TradeGothic LT" panose="020B0506030503020504" pitchFamily="34" charset="0"/>
                <a:ea typeface="TradeGothic LT" panose="020B0506030503020504" pitchFamily="34" charset="0"/>
              </a:rPr>
              <a:t>Annual Meter Test/Meter Reprogram – Initial Submittals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0981379"/>
              </p:ext>
            </p:extLst>
          </p:nvPr>
        </p:nvGraphicFramePr>
        <p:xfrm>
          <a:off x="381000" y="762000"/>
          <a:ext cx="7315200" cy="5384404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731520"/>
                <a:gridCol w="731520"/>
                <a:gridCol w="731520"/>
                <a:gridCol w="731520"/>
                <a:gridCol w="731520"/>
                <a:gridCol w="731520"/>
                <a:gridCol w="731520"/>
                <a:gridCol w="731520"/>
                <a:gridCol w="731520"/>
                <a:gridCol w="731520"/>
              </a:tblGrid>
              <a:tr h="204092">
                <a:tc rowSpan="2" gridSpan="4">
                  <a:txBody>
                    <a:bodyPr/>
                    <a:lstStyle/>
                    <a:p>
                      <a:pPr algn="ctr" fontAlgn="b"/>
                      <a:r>
                        <a:rPr lang="en-US" sz="900" b="1" i="0" u="sng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Average Days to Receive</a:t>
                      </a:r>
                      <a:endParaRPr lang="en-US" sz="90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pPr algn="ctr" fontAlgn="b"/>
                      <a:endParaRPr lang="en-US" sz="90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 rowSpan="2" hMerge="1">
                  <a:txBody>
                    <a:bodyPr/>
                    <a:lstStyle/>
                    <a:p>
                      <a:pPr algn="ctr" fontAlgn="b"/>
                      <a:endParaRPr lang="en-US" sz="90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US" sz="900" b="1" i="0" u="sng" strike="noStrike" dirty="0" smtClean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Percentage of documents submitted within protocol timeline</a:t>
                      </a:r>
                      <a:endParaRPr lang="en-US" sz="90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</a:tr>
              <a:tr h="204092">
                <a:tc gridSpan="4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900" b="1" i="0" u="sng" strike="noStrike" dirty="0" smtClean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2015-2017 Average</a:t>
                      </a:r>
                      <a:endParaRPr lang="en-US" sz="90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900" b="1" i="0" u="sng" strike="noStrike" dirty="0" smtClean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2018</a:t>
                      </a:r>
                      <a:endParaRPr lang="en-US" sz="90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900" b="1" i="0" u="sng" strike="noStrike" dirty="0" smtClean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2019</a:t>
                      </a:r>
                      <a:endParaRPr lang="en-US" sz="90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</a:tr>
              <a:tr h="201416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TDSP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 smtClean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2015-2017 Average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u="none" strike="noStrike" dirty="0" smtClean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2018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2019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 smtClean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≤ 14 </a:t>
                      </a:r>
                      <a:r>
                        <a:rPr lang="en-US" sz="9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Days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 smtClean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&gt; 14 </a:t>
                      </a:r>
                      <a:r>
                        <a:rPr lang="en-US" sz="9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Days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 smtClean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≤ 14 </a:t>
                      </a:r>
                      <a:r>
                        <a:rPr lang="en-US" sz="9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Days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 smtClean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&gt; 14 </a:t>
                      </a:r>
                      <a:r>
                        <a:rPr lang="en-US" sz="9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Days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 smtClean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≤ 14 </a:t>
                      </a:r>
                      <a:r>
                        <a:rPr lang="en-US" sz="9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Days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 smtClean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&gt; 14 Days*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TDSP C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TDSP 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TDSP B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TDSP J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TDSP V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80.3%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19.7%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TDSP Q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68.8%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31.2%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TDSP U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38.9%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61.1%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TDSP 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28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66.7%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33.3%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TDSP 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92.6%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7.4%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TDSP H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31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11.8%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88.2%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TDSP P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52.0%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48.0%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96.7%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3.3%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TDSP 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98.4%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1.6%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96.3%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3.8%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TDSP 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98.8%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1.2%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95.7%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4.3%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TDSP 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88.8%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11.2%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93.8%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6.3%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TDSP 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79.6%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20.4%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83.3%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16.7%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97.8%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2.2%</a:t>
                      </a:r>
                    </a:p>
                  </a:txBody>
                  <a:tcPr marL="9525" marR="9525" marT="9525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TDSP 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94.6%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5.4%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93.4%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6.6%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96.2%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3.8%</a:t>
                      </a:r>
                    </a:p>
                  </a:txBody>
                  <a:tcPr marL="9525" marR="9525" marT="9525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Average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67.4%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32.6%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88.4%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11.6%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88.3%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11.7%</a:t>
                      </a:r>
                    </a:p>
                  </a:txBody>
                  <a:tcPr marL="9525" marR="9525" marT="9525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TDSP 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64.9%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35.1%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64.0%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36.0%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85.7%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14.3%</a:t>
                      </a:r>
                    </a:p>
                  </a:txBody>
                  <a:tcPr marL="9525" marR="9525" marT="9525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TDSP G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59.5%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40.5%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75.0%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25.0%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83.3%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16.7%</a:t>
                      </a:r>
                    </a:p>
                  </a:txBody>
                  <a:tcPr marL="9525" marR="9525" marT="9525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TDSP F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33.3%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66.7%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77.8%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22.2%</a:t>
                      </a:r>
                    </a:p>
                  </a:txBody>
                  <a:tcPr marL="9525" marR="9525" marT="9525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TDSP 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28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29.3%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70.7%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17.1%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82.9%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45.3%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54.7%</a:t>
                      </a:r>
                    </a:p>
                  </a:txBody>
                  <a:tcPr marL="9525" marR="9525" marT="9525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TDSP D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35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20.2%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79.8%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68.8%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31.3%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44.4%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55.6%</a:t>
                      </a:r>
                    </a:p>
                  </a:txBody>
                  <a:tcPr marL="9525" marR="9525" marT="9525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TDSP K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32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14.1%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85.9%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61.1%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38.9%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882783" y="6248400"/>
            <a:ext cx="410881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TradeGothic LT" panose="020B0506030503020504" pitchFamily="34" charset="0"/>
                <a:ea typeface="TradeGothic LT" panose="020B0506030503020504" pitchFamily="34" charset="0"/>
              </a:rPr>
              <a:t>*Indicates sorted by this column in lowest to highest order</a:t>
            </a:r>
            <a:endParaRPr lang="en-US" sz="1200" dirty="0">
              <a:latin typeface="TradeGothic LT" panose="020B0506030503020504" pitchFamily="34" charset="0"/>
              <a:ea typeface="TradeGothic LT" panose="020B05060305030205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5834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>
                <a:latin typeface="TradeGothic LT" panose="020B0506030503020504" pitchFamily="34" charset="0"/>
                <a:ea typeface="TradeGothic LT" panose="020B0506030503020504" pitchFamily="34" charset="0"/>
              </a:rPr>
              <a:t>Annual Meter Test/Meter Reprogram – Resubmittals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9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8611640"/>
              </p:ext>
            </p:extLst>
          </p:nvPr>
        </p:nvGraphicFramePr>
        <p:xfrm>
          <a:off x="381000" y="762000"/>
          <a:ext cx="7315200" cy="5384404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731520"/>
                <a:gridCol w="731520"/>
                <a:gridCol w="731520"/>
                <a:gridCol w="731520"/>
                <a:gridCol w="731520"/>
                <a:gridCol w="731520"/>
                <a:gridCol w="731520"/>
                <a:gridCol w="731520"/>
                <a:gridCol w="731520"/>
                <a:gridCol w="731520"/>
              </a:tblGrid>
              <a:tr h="204092">
                <a:tc rowSpan="2" gridSpan="4">
                  <a:txBody>
                    <a:bodyPr/>
                    <a:lstStyle/>
                    <a:p>
                      <a:pPr algn="ctr" fontAlgn="b"/>
                      <a:r>
                        <a:rPr lang="en-US" sz="900" b="1" i="0" u="sng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Average Days to Receive</a:t>
                      </a:r>
                      <a:endParaRPr lang="en-US" sz="90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pPr algn="ctr" fontAlgn="b"/>
                      <a:endParaRPr lang="en-US" sz="90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 rowSpan="2" hMerge="1">
                  <a:txBody>
                    <a:bodyPr/>
                    <a:lstStyle/>
                    <a:p>
                      <a:pPr algn="ctr" fontAlgn="b"/>
                      <a:endParaRPr lang="en-US" sz="90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US" sz="900" b="1" u="sng" strike="noStrike" dirty="0" smtClean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Percentage of document</a:t>
                      </a:r>
                      <a:r>
                        <a:rPr lang="en-US" sz="900" b="1" u="sng" strike="noStrike" baseline="0" dirty="0" smtClean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 resubmittals</a:t>
                      </a:r>
                      <a:r>
                        <a:rPr lang="en-US" sz="900" b="1" u="sng" strike="noStrike" dirty="0" smtClean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 within a 14 day timeline</a:t>
                      </a:r>
                      <a:endParaRPr lang="en-US" sz="90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</a:tr>
              <a:tr h="204092">
                <a:tc gridSpan="4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900" b="1" i="0" u="sng" strike="noStrike" dirty="0" smtClean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2015-2017 Average</a:t>
                      </a:r>
                      <a:endParaRPr lang="en-US" sz="90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900" b="1" i="0" u="sng" strike="noStrike" dirty="0" smtClean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2018</a:t>
                      </a:r>
                      <a:endParaRPr lang="en-US" sz="90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900" b="1" i="0" u="sng" strike="noStrike" dirty="0" smtClean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2019</a:t>
                      </a:r>
                      <a:endParaRPr lang="en-US" sz="90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1" i="0" u="sng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</a:tr>
              <a:tr h="201416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TDSP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 smtClean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2015-2017 Average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u="none" strike="noStrike" dirty="0" smtClean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2018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2019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 smtClean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≤ 14 </a:t>
                      </a:r>
                      <a:r>
                        <a:rPr lang="en-US" sz="9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Days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 smtClean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&gt; 14 </a:t>
                      </a:r>
                      <a:r>
                        <a:rPr lang="en-US" sz="9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Days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 smtClean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≤ 14 </a:t>
                      </a:r>
                      <a:r>
                        <a:rPr lang="en-US" sz="9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Days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 smtClean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&gt; 14 </a:t>
                      </a:r>
                      <a:r>
                        <a:rPr lang="en-US" sz="9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Days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 smtClean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≤ 14 </a:t>
                      </a:r>
                      <a:r>
                        <a:rPr lang="en-US" sz="900" b="1" u="none" strike="noStrike" dirty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Days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 smtClean="0"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&gt; 14 Days*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radeGothic LT" panose="020B0506030503020504" pitchFamily="34" charset="0"/>
                        <a:ea typeface="TradeGothic LT" panose="020B0506030503020504" pitchFamily="34" charset="0"/>
                      </a:endParaRPr>
                    </a:p>
                  </a:txBody>
                  <a:tcPr marL="7784" marR="7784" marT="7784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TDSP J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TDSP 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TDSP K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TDSP 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TDSP U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TDSP G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TDSP 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75.0%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25.0%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TDSP 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90.5%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9.5%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TDSP C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84.1%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15.9%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TDSP H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55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16.7%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83.3%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TDSP V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22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38.6%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61.4%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94.7%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5.3%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TDSP P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75.0%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25.0%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80.0%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20.0%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TDSP D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40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23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41.8%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58.2%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66.7%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33.3%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TDSP 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32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84.4%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15.6%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50.0%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50.0%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TDSP B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TDSP 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N/A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TDSP F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89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73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Average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66.4%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33.6%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66.7%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33.3%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85.7%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14.3%</a:t>
                      </a:r>
                    </a:p>
                  </a:txBody>
                  <a:tcPr marL="9525" marR="9525" marT="9525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TDSP 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28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64.7%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35.3%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83.3%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16.7%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80.0%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20.0%</a:t>
                      </a:r>
                    </a:p>
                  </a:txBody>
                  <a:tcPr marL="9525" marR="9525" marT="9525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TDSP 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47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88.9%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11.1%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25.0%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75.0%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71.4%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28.6%</a:t>
                      </a:r>
                    </a:p>
                  </a:txBody>
                  <a:tcPr marL="9525" marR="9525" marT="9525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TDSP Q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31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29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64.3%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35.7%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100.0%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50.0%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50.0%</a:t>
                      </a:r>
                    </a:p>
                  </a:txBody>
                  <a:tcPr marL="9525" marR="9525" marT="9525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TDSP 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66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36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21.4%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78.6%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55.6%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44.4%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50.0%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50.0%</a:t>
                      </a:r>
                    </a:p>
                  </a:txBody>
                  <a:tcPr marL="9525" marR="9525" marT="9525" marB="0" anchor="b"/>
                </a:tc>
              </a:tr>
              <a:tr h="2040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TDSP 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41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40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59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28.6%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71.4%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12.5%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87.5%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6.3%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  <a:ea typeface="TradeGothic LT" panose="020B0506030503020504" pitchFamily="34" charset="0"/>
                        </a:rPr>
                        <a:t>93.8%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882783" y="6248400"/>
            <a:ext cx="410881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TradeGothic LT" panose="020B0506030503020504" pitchFamily="34" charset="0"/>
                <a:ea typeface="TradeGothic LT" panose="020B0506030503020504" pitchFamily="34" charset="0"/>
              </a:rPr>
              <a:t>*Indicates sorted by this column in lowest to highest order</a:t>
            </a:r>
            <a:endParaRPr lang="en-US" sz="1200" dirty="0">
              <a:latin typeface="TradeGothic LT" panose="020B0506030503020504" pitchFamily="34" charset="0"/>
              <a:ea typeface="TradeGothic LT" panose="020B05060305030205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2127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9D3683894B5264EB8E83338F6BA777E" ma:contentTypeVersion="0" ma:contentTypeDescription="Create a new document." ma:contentTypeScope="" ma:versionID="6d9fae79e75f4a0e2854e81853c40662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0E9AA12-8AF9-4AA6-90FE-24669859CDF3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c34af464-7aa1-4edd-9be4-83dffc1cb926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3B813C5-B896-4665-8CDA-23C23DD459F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5799</TotalTime>
  <Words>3524</Words>
  <Application>Microsoft Office PowerPoint</Application>
  <PresentationFormat>On-screen Show (4:3)</PresentationFormat>
  <Paragraphs>2156</Paragraphs>
  <Slides>11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Times New Roman</vt:lpstr>
      <vt:lpstr>TradeGothic LT</vt:lpstr>
      <vt:lpstr>1_Custom Design</vt:lpstr>
      <vt:lpstr>Office Theme</vt:lpstr>
      <vt:lpstr>PowerPoint Presentation</vt:lpstr>
      <vt:lpstr>Notices issued March through May 2019</vt:lpstr>
      <vt:lpstr>Notices issued June through July 2019</vt:lpstr>
      <vt:lpstr>2019 Year to Date Notices – Total and Overdue</vt:lpstr>
      <vt:lpstr>Notices issued July 2019</vt:lpstr>
      <vt:lpstr>Temporary Exemptions Received 2015 through 2019 </vt:lpstr>
      <vt:lpstr>Temporary Exemption Currently Open as of 8/1/2019</vt:lpstr>
      <vt:lpstr>Annual Meter Test/Meter Reprogram – Initial Submittals</vt:lpstr>
      <vt:lpstr>Annual Meter Test/Meter Reprogram – Resubmittals</vt:lpstr>
      <vt:lpstr>Site Certifications – Initial Submittals</vt:lpstr>
      <vt:lpstr>Site Certifications – Resubmittals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Maul, Donald</cp:lastModifiedBy>
  <cp:revision>131</cp:revision>
  <cp:lastPrinted>2016-01-21T20:53:15Z</cp:lastPrinted>
  <dcterms:created xsi:type="dcterms:W3CDTF">2016-01-21T15:20:31Z</dcterms:created>
  <dcterms:modified xsi:type="dcterms:W3CDTF">2019-08-14T13:30:17Z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0x010100D9D3683894B5264EB8E83338F6BA777E</vt:lpwstr>
  </property>
</Properties>
</file>