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Layouts/slideLayout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700" r:id="rId2"/>
    <p:sldMasterId id="2147483702" r:id="rId3"/>
  </p:sldMasterIdLst>
  <p:notesMasterIdLst>
    <p:notesMasterId r:id="rId11"/>
  </p:notesMasterIdLst>
  <p:handoutMasterIdLst>
    <p:handoutMasterId r:id="rId12"/>
  </p:handoutMasterIdLst>
  <p:sldIdLst>
    <p:sldId id="270" r:id="rId4"/>
    <p:sldId id="571" r:id="rId5"/>
    <p:sldId id="577" r:id="rId6"/>
    <p:sldId id="574" r:id="rId7"/>
    <p:sldId id="575" r:id="rId8"/>
    <p:sldId id="576" r:id="rId9"/>
    <p:sldId id="578"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uthor" initials="A" lastIdx="2" clrIdx="0"/>
  <p:cmAuthor id="1" name="Du, Pengwei" initials="DP" lastIdx="3" clrIdx="1">
    <p:extLst>
      <p:ext uri="{19B8F6BF-5375-455C-9EA6-DF929625EA0E}">
        <p15:presenceInfo xmlns:p15="http://schemas.microsoft.com/office/powerpoint/2012/main" userId="S-1-5-21-639947351-343809578-3807592339-42176" providerId="AD"/>
      </p:ext>
    </p:extLst>
  </p:cmAuthor>
  <p:cmAuthor id="2" name="Mago, Nitika" initials="NVM" lastIdx="25" clrIdx="2">
    <p:extLst>
      <p:ext uri="{19B8F6BF-5375-455C-9EA6-DF929625EA0E}">
        <p15:presenceInfo xmlns:p15="http://schemas.microsoft.com/office/powerpoint/2012/main" userId="Mago, Nitika" providerId="None"/>
      </p:ext>
    </p:extLst>
  </p:cmAuthor>
  <p:cmAuthor id="3" name="Steffan, Nick" initials="SN" lastIdx="3" clrIdx="3">
    <p:extLst>
      <p:ext uri="{19B8F6BF-5375-455C-9EA6-DF929625EA0E}">
        <p15:presenceInfo xmlns:p15="http://schemas.microsoft.com/office/powerpoint/2012/main" userId="S-1-5-21-639947351-343809578-3807592339-42285" providerId="AD"/>
      </p:ext>
    </p:extLst>
  </p:cmAuthor>
  <p:cmAuthor id="4" name="Littlefield, Jennifer" initials="LJ" lastIdx="2" clrIdx="4">
    <p:extLst>
      <p:ext uri="{19B8F6BF-5375-455C-9EA6-DF929625EA0E}">
        <p15:presenceInfo xmlns:p15="http://schemas.microsoft.com/office/powerpoint/2012/main" userId="S-1-5-21-639947351-343809578-3807592339-51623" providerId="AD"/>
      </p:ext>
    </p:extLst>
  </p:cmAuthor>
  <p:cmAuthor id="5" name="Li, Weifeng" initials="LW" lastIdx="10" clrIdx="5">
    <p:extLst>
      <p:ext uri="{19B8F6BF-5375-455C-9EA6-DF929625EA0E}">
        <p15:presenceInfo xmlns:p15="http://schemas.microsoft.com/office/powerpoint/2012/main" userId="S-1-5-21-639947351-343809578-3807592339-55239" providerId="AD"/>
      </p:ext>
    </p:extLst>
  </p:cmAuthor>
  <p:cmAuthor id="6" name="Hinojosa, Jose Luis" initials="HJL" lastIdx="1" clrIdx="6">
    <p:extLst>
      <p:ext uri="{19B8F6BF-5375-455C-9EA6-DF929625EA0E}">
        <p15:presenceInfo xmlns:p15="http://schemas.microsoft.com/office/powerpoint/2012/main" userId="S-1-5-21-639947351-343809578-3807592339-3795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89F"/>
    <a:srgbClr val="73C8FD"/>
    <a:srgbClr val="50BC3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71907" autoAdjust="0"/>
  </p:normalViewPr>
  <p:slideViewPr>
    <p:cSldViewPr snapToGrid="0">
      <p:cViewPr varScale="1">
        <p:scale>
          <a:sx n="129" d="100"/>
          <a:sy n="129" d="100"/>
        </p:scale>
        <p:origin x="888" y="120"/>
      </p:cViewPr>
      <p:guideLst>
        <p:guide orient="horz" pos="2160"/>
        <p:guide pos="2880"/>
      </p:guideLst>
    </p:cSldViewPr>
  </p:slideViewPr>
  <p:notesTextViewPr>
    <p:cViewPr>
      <p:scale>
        <a:sx n="3" d="2"/>
        <a:sy n="3" d="2"/>
      </p:scale>
      <p:origin x="0" y="0"/>
    </p:cViewPr>
  </p:notesTextViewPr>
  <p:sorterViewPr>
    <p:cViewPr>
      <p:scale>
        <a:sx n="60" d="100"/>
        <a:sy n="60" d="100"/>
      </p:scale>
      <p:origin x="0" y="0"/>
    </p:cViewPr>
  </p:sorterViewPr>
  <p:notesViewPr>
    <p:cSldViewPr snapToGrid="0" showGuides="1">
      <p:cViewPr varScale="1">
        <p:scale>
          <a:sx n="98" d="100"/>
          <a:sy n="98" d="100"/>
        </p:scale>
        <p:origin x="3516"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commentAuthors" Target="commentAuthor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FADBA4A-CF1B-46AC-9045-2B6612C0624C}" type="datetimeFigureOut">
              <a:rPr lang="en-US" smtClean="0"/>
              <a:t>8/12/2019</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46EE2B4-D30B-4D65-BC1C-DE57E4765049}" type="slidenum">
              <a:rPr lang="en-US" smtClean="0"/>
              <a:t>‹#›</a:t>
            </a:fld>
            <a:endParaRPr lang="en-US"/>
          </a:p>
        </p:txBody>
      </p:sp>
    </p:spTree>
    <p:extLst>
      <p:ext uri="{BB962C8B-B14F-4D97-AF65-F5344CB8AC3E}">
        <p14:creationId xmlns:p14="http://schemas.microsoft.com/office/powerpoint/2010/main" val="20791212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3C6F44-CB68-48CB-8188-A47D4423899A}" type="datetimeFigureOut">
              <a:rPr lang="en-US" smtClean="0"/>
              <a:t>8/12/2019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772613F-3576-4EE9-945C-25503B987A39}" type="slidenum">
              <a:rPr lang="en-US" smtClean="0"/>
              <a:t>‹#›</a:t>
            </a:fld>
            <a:endParaRPr lang="en-US"/>
          </a:p>
        </p:txBody>
      </p:sp>
    </p:spTree>
    <p:extLst>
      <p:ext uri="{BB962C8B-B14F-4D97-AF65-F5344CB8AC3E}">
        <p14:creationId xmlns:p14="http://schemas.microsoft.com/office/powerpoint/2010/main" val="17399486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72613F-3576-4EE9-945C-25503B987A39}" type="slidenum">
              <a:rPr lang="en-US" smtClean="0"/>
              <a:t>1</a:t>
            </a:fld>
            <a:endParaRPr lang="en-US"/>
          </a:p>
        </p:txBody>
      </p:sp>
    </p:spTree>
    <p:extLst>
      <p:ext uri="{BB962C8B-B14F-4D97-AF65-F5344CB8AC3E}">
        <p14:creationId xmlns:p14="http://schemas.microsoft.com/office/powerpoint/2010/main" val="30871059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Title Slide">
    <p:bg>
      <p:bgPr>
        <a:solidFill>
          <a:schemeClr val="bg1"/>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sp>
        <p:nvSpPr>
          <p:cNvPr id="7" name="Slide Number Placeholder 5"/>
          <p:cNvSpPr>
            <a:spLocks noGrp="1"/>
          </p:cNvSpPr>
          <p:nvPr>
            <p:ph type="sldNum" sz="quarter" idx="4"/>
          </p:nvPr>
        </p:nvSpPr>
        <p:spPr>
          <a:xfrm>
            <a:off x="8229600" y="6569075"/>
            <a:ext cx="457200" cy="212725"/>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8" name="Straight Connector 7"/>
          <p:cNvCxnSpPr/>
          <p:nvPr userDrawn="1"/>
        </p:nvCxnSpPr>
        <p:spPr>
          <a:xfrm>
            <a:off x="1428750" y="2625326"/>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userDrawn="1"/>
        </p:nvCxnSpPr>
        <p:spPr>
          <a:xfrm>
            <a:off x="1428750" y="4232673"/>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10" name="Content Placeholder 2"/>
          <p:cNvSpPr>
            <a:spLocks noGrp="1"/>
          </p:cNvSpPr>
          <p:nvPr>
            <p:ph idx="16"/>
          </p:nvPr>
        </p:nvSpPr>
        <p:spPr>
          <a:xfrm>
            <a:off x="1428750" y="2895600"/>
            <a:ext cx="6286500" cy="990600"/>
          </a:xfrm>
          <a:prstGeom prst="rect">
            <a:avLst/>
          </a:prstGeom>
        </p:spPr>
        <p:txBody>
          <a:bodyPr/>
          <a:lstStyle>
            <a:lvl1pPr marL="0" indent="0" algn="ctr">
              <a:buNone/>
              <a:defRPr sz="3200" b="1" cap="small"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p:txBody>
      </p:sp>
    </p:spTree>
    <p:extLst>
      <p:ext uri="{BB962C8B-B14F-4D97-AF65-F5344CB8AC3E}">
        <p14:creationId xmlns:p14="http://schemas.microsoft.com/office/powerpoint/2010/main" val="256481477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855406"/>
            <a:ext cx="853440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219768" y="6553200"/>
            <a:ext cx="457200" cy="212725"/>
          </a:xfrm>
          <a:prstGeom prst="rect">
            <a:avLst/>
          </a:prstGeom>
        </p:spPr>
        <p:txBody>
          <a:bodyPr vert="horz" lIns="91440" tIns="45720" rIns="91440" bIns="45720" rtlCol="0" anchor="ctr"/>
          <a:lstStyle>
            <a:lvl1pPr algn="ctr">
              <a:defRPr sz="900">
                <a:solidFill>
                  <a:schemeClr val="bg1"/>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34269508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solidFill>
                  <a:schemeClr val="bg1"/>
                </a:solidFill>
              </a:defRPr>
            </a:lvl1pPr>
          </a:lstStyle>
          <a:p>
            <a:fld id="{CDB75BAC-74D7-43DA-9DE7-3912ED22B407}" type="slidenum">
              <a:rPr lang="en-US" smtClean="0"/>
              <a:pPr/>
              <a:t>‹#›</a:t>
            </a:fld>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Content Placeholder 2"/>
          <p:cNvSpPr>
            <a:spLocks noGrp="1"/>
          </p:cNvSpPr>
          <p:nvPr>
            <p:ph idx="13"/>
          </p:nvPr>
        </p:nvSpPr>
        <p:spPr>
          <a:xfrm>
            <a:off x="4636008" y="86334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Content Placeholder 2"/>
          <p:cNvSpPr>
            <a:spLocks noGrp="1"/>
          </p:cNvSpPr>
          <p:nvPr>
            <p:ph idx="1"/>
          </p:nvPr>
        </p:nvSpPr>
        <p:spPr>
          <a:xfrm>
            <a:off x="304800" y="85540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smtClean="0"/>
              <a:t>Click to edit Master title style</a:t>
            </a:r>
            <a:endParaRPr lang="en-US" dirty="0"/>
          </a:p>
        </p:txBody>
      </p:sp>
      <p:sp>
        <p:nvSpPr>
          <p:cNvPr id="13" name="Footer Placeholder 4"/>
          <p:cNvSpPr>
            <a:spLocks noGrp="1"/>
          </p:cNvSpPr>
          <p:nvPr>
            <p:ph type="ftr" sz="quarter" idx="11"/>
          </p:nvPr>
        </p:nvSpPr>
        <p:spPr>
          <a:xfrm>
            <a:off x="2743200" y="6553200"/>
            <a:ext cx="4038600" cy="228600"/>
          </a:xfrm>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spTree>
    <p:extLst>
      <p:ext uri="{BB962C8B-B14F-4D97-AF65-F5344CB8AC3E}">
        <p14:creationId xmlns:p14="http://schemas.microsoft.com/office/powerpoint/2010/main" val="237483361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lvl1pPr>
              <a:defRPr>
                <a:solidFill>
                  <a:schemeClr val="bg1"/>
                </a:solidFill>
              </a:defRPr>
            </a:lvl1pPr>
          </a:lstStyle>
          <a:p>
            <a:fld id="{0E7085C4-D6A8-46D9-A1BA-F87C2DEFFCDB}" type="slidenum">
              <a:rPr lang="en-US" smtClean="0"/>
              <a:pPr/>
              <a:t>‹#›</a:t>
            </a:fld>
            <a:endParaRPr lang="en-US" dirty="0"/>
          </a:p>
        </p:txBody>
      </p:sp>
      <p:sp>
        <p:nvSpPr>
          <p:cNvPr id="10" name="Rectangle 9"/>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11" name="Straight Connector 10"/>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Content Placeholder 2"/>
          <p:cNvSpPr>
            <a:spLocks noGrp="1"/>
          </p:cNvSpPr>
          <p:nvPr>
            <p:ph idx="13"/>
          </p:nvPr>
        </p:nvSpPr>
        <p:spPr>
          <a:xfrm>
            <a:off x="4636008" y="1695200"/>
            <a:ext cx="4206240" cy="423277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4" name="Content Placeholder 2"/>
          <p:cNvSpPr>
            <a:spLocks noGrp="1"/>
          </p:cNvSpPr>
          <p:nvPr>
            <p:ph idx="14"/>
          </p:nvPr>
        </p:nvSpPr>
        <p:spPr>
          <a:xfrm>
            <a:off x="304800" y="1695200"/>
            <a:ext cx="4206240" cy="422483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5" name="Content Placeholder 2"/>
          <p:cNvSpPr>
            <a:spLocks noGrp="1"/>
          </p:cNvSpPr>
          <p:nvPr>
            <p:ph idx="15"/>
          </p:nvPr>
        </p:nvSpPr>
        <p:spPr>
          <a:xfrm>
            <a:off x="4636008" y="863347"/>
            <a:ext cx="4206240" cy="730506"/>
          </a:xfrm>
          <a:prstGeom prst="rect">
            <a:avLst/>
          </a:prstGeom>
        </p:spPr>
        <p:txBody>
          <a:bodyPr/>
          <a:lstStyle>
            <a:lvl1pPr marL="0" marR="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marL="0" marR="0" lvl="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smtClean="0"/>
              <a:t>Click to edit Master text styles</a:t>
            </a:r>
          </a:p>
        </p:txBody>
      </p:sp>
      <p:sp>
        <p:nvSpPr>
          <p:cNvPr id="16" name="Content Placeholder 2"/>
          <p:cNvSpPr>
            <a:spLocks noGrp="1"/>
          </p:cNvSpPr>
          <p:nvPr>
            <p:ph idx="16"/>
          </p:nvPr>
        </p:nvSpPr>
        <p:spPr>
          <a:xfrm>
            <a:off x="304800" y="855407"/>
            <a:ext cx="4206240" cy="730506"/>
          </a:xfrm>
          <a:prstGeom prst="rect">
            <a:avLst/>
          </a:prstGeom>
        </p:spPr>
        <p:txBody>
          <a:bodyPr/>
          <a:lstStyle>
            <a:lvl1pPr marL="0" indent="0">
              <a:buNone/>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p:txBody>
      </p:sp>
      <p:sp>
        <p:nvSpPr>
          <p:cNvPr id="17" name="Footer Placeholder 4"/>
          <p:cNvSpPr>
            <a:spLocks noGrp="1"/>
          </p:cNvSpPr>
          <p:nvPr>
            <p:ph type="ftr" sz="quarter" idx="11"/>
          </p:nvPr>
        </p:nvSpPr>
        <p:spPr>
          <a:xfrm>
            <a:off x="2743200" y="6553200"/>
            <a:ext cx="4038600" cy="228600"/>
          </a:xfrm>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sp>
        <p:nvSpPr>
          <p:cNvPr id="18"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31618966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Bullets">
    <p:spTree>
      <p:nvGrpSpPr>
        <p:cNvPr id="1" name=""/>
        <p:cNvGrpSpPr/>
        <p:nvPr/>
      </p:nvGrpSpPr>
      <p:grpSpPr>
        <a:xfrm>
          <a:off x="0" y="0"/>
          <a:ext cx="0" cy="0"/>
          <a:chOff x="0" y="0"/>
          <a:chExt cx="0" cy="0"/>
        </a:xfrm>
      </p:grpSpPr>
      <p:sp>
        <p:nvSpPr>
          <p:cNvPr id="5" name="Rectangle 4"/>
          <p:cNvSpPr/>
          <p:nvPr userDrawn="1"/>
        </p:nvSpPr>
        <p:spPr>
          <a:xfrm>
            <a:off x="2814561" y="266304"/>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6" name="Straight Connector 5"/>
          <p:cNvCxnSpPr/>
          <p:nvPr userDrawn="1"/>
        </p:nvCxnSpPr>
        <p:spPr>
          <a:xfrm>
            <a:off x="2814561" y="266304"/>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Title 1"/>
          <p:cNvSpPr txBox="1">
            <a:spLocks/>
          </p:cNvSpPr>
          <p:nvPr userDrawn="1"/>
        </p:nvSpPr>
        <p:spPr>
          <a:xfrm>
            <a:off x="2898648" y="243682"/>
            <a:ext cx="6016752" cy="518318"/>
          </a:xfrm>
          <a:prstGeom prst="rect">
            <a:avLst/>
          </a:prstGeom>
        </p:spPr>
        <p:txBody>
          <a:bodyPr/>
          <a:lstStyle>
            <a:lvl1pPr algn="l" defTabSz="685800" rtl="0" eaLnBrk="1" latinLnBrk="0" hangingPunct="1">
              <a:spcBef>
                <a:spcPct val="0"/>
              </a:spcBef>
              <a:buNone/>
              <a:defRPr sz="3200" b="1" kern="1200">
                <a:solidFill>
                  <a:schemeClr val="accent1"/>
                </a:solidFill>
                <a:latin typeface="+mj-lt"/>
                <a:ea typeface="+mj-ea"/>
                <a:cs typeface="+mj-cs"/>
              </a:defRPr>
            </a:lvl1pPr>
          </a:lstStyle>
          <a:p>
            <a:r>
              <a:rPr lang="en-US" dirty="0" smtClean="0"/>
              <a:t>Click to edit Master title style</a:t>
            </a:r>
            <a:endParaRPr lang="en-US" dirty="0"/>
          </a:p>
        </p:txBody>
      </p:sp>
      <p:sp>
        <p:nvSpPr>
          <p:cNvPr id="8" name="Content Placeholder 2"/>
          <p:cNvSpPr>
            <a:spLocks noGrp="1"/>
          </p:cNvSpPr>
          <p:nvPr>
            <p:ph idx="13"/>
          </p:nvPr>
        </p:nvSpPr>
        <p:spPr>
          <a:xfrm>
            <a:off x="301752" y="859536"/>
            <a:ext cx="8531352" cy="5065776"/>
          </a:xfrm>
          <a:prstGeom prst="rect">
            <a:avLst/>
          </a:prstGeom>
        </p:spPr>
        <p:txBody>
          <a:bodyPr/>
          <a:lstStyle>
            <a:lvl1pPr>
              <a:defRPr sz="1800" baseline="0">
                <a:solidFill>
                  <a:schemeClr val="tx2"/>
                </a:solidFill>
              </a:defRPr>
            </a:lvl1pPr>
            <a:lvl2pPr marL="557213" indent="-214313">
              <a:buClr>
                <a:schemeClr val="accent1"/>
              </a:buClr>
              <a:buFont typeface="Wingdings" panose="05000000000000000000" pitchFamily="2" charset="2"/>
              <a:buChar char="§"/>
              <a:defRPr sz="1800" baseline="0">
                <a:solidFill>
                  <a:schemeClr val="tx2"/>
                </a:solidFill>
              </a:defRPr>
            </a:lvl2pPr>
            <a:lvl3pPr marL="857250" indent="-171450">
              <a:buClr>
                <a:schemeClr val="tx2"/>
              </a:buClr>
              <a:buFont typeface="Courier New" panose="02070309020205020404" pitchFamily="49" charset="0"/>
              <a:buChar char="o"/>
              <a:defRPr sz="1600" baseline="0">
                <a:solidFill>
                  <a:schemeClr val="tx2"/>
                </a:solidFill>
              </a:defRPr>
            </a:lvl3pPr>
            <a:lvl4pPr>
              <a:buClr>
                <a:schemeClr val="accent1"/>
              </a:buCl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19897756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ext Placeholder 4"/>
          <p:cNvSpPr>
            <a:spLocks noGrp="1"/>
          </p:cNvSpPr>
          <p:nvPr>
            <p:ph type="body" sz="quarter" idx="3"/>
          </p:nvPr>
        </p:nvSpPr>
        <p:spPr>
          <a:xfrm>
            <a:off x="3550883" y="4837176"/>
            <a:ext cx="4465283" cy="649224"/>
          </a:xfrm>
          <a:prstGeom prst="rect">
            <a:avLst/>
          </a:prstGeom>
        </p:spPr>
        <p:txBody>
          <a:bodyPr anchor="t" anchorCtr="0">
            <a:noAutofit/>
          </a:bodyPr>
          <a:lstStyle>
            <a:lvl1pPr marL="0" indent="0">
              <a:lnSpc>
                <a:spcPct val="100000"/>
              </a:lnSpc>
              <a:spcBef>
                <a:spcPts val="0"/>
              </a:spcBef>
              <a:buNone/>
              <a:defRPr sz="1800" b="1" cap="sm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Text Placeholder 4"/>
          <p:cNvSpPr>
            <a:spLocks noGrp="1"/>
          </p:cNvSpPr>
          <p:nvPr>
            <p:ph type="body" sz="quarter" idx="10"/>
          </p:nvPr>
        </p:nvSpPr>
        <p:spPr>
          <a:xfrm>
            <a:off x="3547872" y="3429000"/>
            <a:ext cx="4465283" cy="923544"/>
          </a:xfrm>
          <a:prstGeom prst="rect">
            <a:avLst/>
          </a:prstGeom>
        </p:spPr>
        <p:txBody>
          <a:bodyPr anchor="t" anchorCtr="0">
            <a:noAutofit/>
          </a:bodyPr>
          <a:lstStyle>
            <a:lvl1pPr marL="0" indent="0">
              <a:lnSpc>
                <a:spcPct val="100000"/>
              </a:lnSpc>
              <a:spcBef>
                <a:spcPts val="0"/>
              </a:spcBef>
              <a:buNone/>
              <a:defRPr sz="1800" b="0" cap="none"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8" name="Text Placeholder 4"/>
          <p:cNvSpPr>
            <a:spLocks noGrp="1"/>
          </p:cNvSpPr>
          <p:nvPr>
            <p:ph type="body" sz="quarter" idx="11"/>
          </p:nvPr>
        </p:nvSpPr>
        <p:spPr>
          <a:xfrm>
            <a:off x="3547872" y="1325880"/>
            <a:ext cx="5519928" cy="2304288"/>
          </a:xfrm>
          <a:prstGeom prst="rect">
            <a:avLst/>
          </a:prstGeom>
        </p:spPr>
        <p:txBody>
          <a:bodyPr anchor="t" anchorCtr="0">
            <a:noAutofit/>
          </a:bodyPr>
          <a:lstStyle>
            <a:lvl1pPr marL="0" indent="0">
              <a:lnSpc>
                <a:spcPct val="100000"/>
              </a:lnSpc>
              <a:spcBef>
                <a:spcPts val="0"/>
              </a:spcBef>
              <a:buNone/>
              <a:defRPr sz="3600" b="1" cap="sm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Tree>
    <p:extLst>
      <p:ext uri="{BB962C8B-B14F-4D97-AF65-F5344CB8AC3E}">
        <p14:creationId xmlns:p14="http://schemas.microsoft.com/office/powerpoint/2010/main" val="3193213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lvl1pPr>
              <a:defRPr sz="1800">
                <a:solidFill>
                  <a:schemeClr val="tx2"/>
                </a:solidFill>
              </a:defRPr>
            </a:lvl1pPr>
            <a:lvl2pPr>
              <a:defRPr sz="1800">
                <a:solidFill>
                  <a:schemeClr val="tx2"/>
                </a:solidFill>
              </a:defRPr>
            </a:lvl2pPr>
            <a:lvl3pPr>
              <a:defRPr sz="1600">
                <a:solidFill>
                  <a:schemeClr val="tx2"/>
                </a:solidFill>
              </a:defRPr>
            </a:lvl3pPr>
            <a:lvl4pPr>
              <a:defRPr sz="1600">
                <a:solidFill>
                  <a:schemeClr val="tx2"/>
                </a:solidFill>
              </a:defRPr>
            </a:lvl4pPr>
            <a:lvl5pPr>
              <a:defRPr sz="14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8040238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2.xml"/><Relationship Id="rId1" Type="http://schemas.openxmlformats.org/officeDocument/2006/relationships/slideLayout" Target="../slideLayouts/slideLayout6.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dirty="0" smtClean="0">
                <a:solidFill>
                  <a:prstClr val="black">
                    <a:tint val="75000"/>
                  </a:prstClr>
                </a:solidFill>
              </a:rPr>
              <a:t>Footer text goes here.</a:t>
            </a:r>
            <a:endParaRPr lang="en-US" dirty="0">
              <a:solidFill>
                <a:prstClr val="black">
                  <a:tint val="75000"/>
                </a:prstClr>
              </a:solidFill>
            </a:endParaRPr>
          </a:p>
        </p:txBody>
      </p:sp>
      <p:sp>
        <p:nvSpPr>
          <p:cNvPr id="6" name="Slide Number Placeholder 5"/>
          <p:cNvSpPr>
            <a:spLocks noGrp="1"/>
          </p:cNvSpPr>
          <p:nvPr>
            <p:ph type="sldNum" sz="quarter" idx="4"/>
          </p:nvPr>
        </p:nvSpPr>
        <p:spPr>
          <a:xfrm>
            <a:off x="8207477" y="6561137"/>
            <a:ext cx="457200" cy="220663"/>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2"/>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11" name="Slide Number Placeholder 8"/>
          <p:cNvSpPr txBox="1">
            <a:spLocks/>
          </p:cNvSpPr>
          <p:nvPr userDrawn="1"/>
        </p:nvSpPr>
        <p:spPr>
          <a:xfrm>
            <a:off x="8664677" y="6561137"/>
            <a:ext cx="387883" cy="2127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E7085C4-D6A8-46D9-A1BA-F87C2DEFFCDB}" type="slidenum">
              <a:rPr lang="en-US" sz="900" smtClean="0">
                <a:solidFill>
                  <a:schemeClr val="bg1">
                    <a:lumMod val="75000"/>
                  </a:schemeClr>
                </a:solidFill>
              </a:rPr>
              <a:pPr/>
              <a:t>‹#›</a:t>
            </a:fld>
            <a:endParaRPr lang="en-US" sz="900" dirty="0">
              <a:solidFill>
                <a:schemeClr val="bg1">
                  <a:lumMod val="75000"/>
                </a:schemeClr>
              </a:solidFill>
            </a:endParaRPr>
          </a:p>
        </p:txBody>
      </p:sp>
    </p:spTree>
    <p:extLst>
      <p:ext uri="{BB962C8B-B14F-4D97-AF65-F5344CB8AC3E}">
        <p14:creationId xmlns:p14="http://schemas.microsoft.com/office/powerpoint/2010/main" val="1500750949"/>
      </p:ext>
    </p:extLst>
  </p:cSld>
  <p:clrMap bg1="lt1" tx1="dk1" bg2="lt2" tx2="dk2" accent1="accent1" accent2="accent2" accent3="accent3" accent4="accent4" accent5="accent5" accent6="accent6" hlink="hlink" folHlink="folHlink"/>
  <p:sldLayoutIdLst>
    <p:sldLayoutId id="2147483698" r:id="rId1"/>
    <p:sldLayoutId id="2147483664" r:id="rId2"/>
    <p:sldLayoutId id="2147483690" r:id="rId3"/>
    <p:sldLayoutId id="2147483691" r:id="rId4"/>
    <p:sldLayoutId id="2147483682" r:id="rId5"/>
  </p:sldLayoutIdLst>
  <p:timing>
    <p:tnLst>
      <p:par>
        <p:cTn id="1" dur="indefinite" restart="never" nodeType="tmRoot"/>
      </p:par>
    </p:tnLst>
  </p:timing>
  <p:hf hdr="0" ftr="0" dt="0"/>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3638841176"/>
      </p:ext>
    </p:extLst>
  </p:cSld>
  <p:clrMap bg1="lt1" tx1="dk1" bg2="lt2" tx2="dk2" accent1="accent1" accent2="accent2" accent3="accent3" accent4="accent4" accent5="accent5" accent6="accent6" hlink="hlink" folHlink="folHlink"/>
  <p:sldLayoutIdLst>
    <p:sldLayoutId id="2147483701"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37503856"/>
      </p:ext>
    </p:extLst>
  </p:cSld>
  <p:clrMap bg1="lt1" tx1="dk1" bg2="lt2" tx2="dk2" accent1="accent1" accent2="accent2" accent3="accent3" accent4="accent4" accent5="accent5" accent6="accent6" hlink="hlink" folHlink="folHlink"/>
  <p:sldLayoutIdLst>
    <p:sldLayoutId id="2147483703" r:id="rId1"/>
  </p:sldLayoutIdLst>
  <p:timing>
    <p:tnLst>
      <p:par>
        <p:cTn id="1" dur="indefinite" restart="never" nodeType="tmRoot"/>
      </p:par>
    </p:tnLst>
  </p:timing>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ercot.com/content/wcm/key_documents_lists/166244/Directive_3_Discussion_Points_v3.docx" TargetMode="External"/><Relationship Id="rId2" Type="http://schemas.openxmlformats.org/officeDocument/2006/relationships/hyperlink" Target="http://www.ercot.com/calendar/2019/4/10/166243-PDCWG" TargetMode="External"/><Relationship Id="rId1" Type="http://schemas.openxmlformats.org/officeDocument/2006/relationships/slideLayout" Target="../slideLayouts/slideLayout2.xml"/><Relationship Id="rId5" Type="http://schemas.openxmlformats.org/officeDocument/2006/relationships/hyperlink" Target="http://www.ercot.com/content/wcm/key_documents_lists/166255/ERCOT_DC_Tie_Procedure.pptx" TargetMode="External"/><Relationship Id="rId4" Type="http://schemas.openxmlformats.org/officeDocument/2006/relationships/hyperlink" Target="http://www.ercot.com/calendar/2019/6/12/166254-PDCWG"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www.ercot.com/content/wcm/key_documents_lists/90055/ERCOT_DC_Tie_Operations_Document.docx" TargetMode="External"/><Relationship Id="rId2" Type="http://schemas.openxmlformats.org/officeDocument/2006/relationships/hyperlink" Target="http://www.ercot.com/content/wcm/key_documents_lists/90055/DC_Tie_Desk_Operating_Procedure.doc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ercot.com/mktrules/issues/SCR800#summary"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ercot.com/content/wcm/key_documents_lists/122243/825NPRR-19_Board_Report_121217.doc"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1"/>
          </p:nvPr>
        </p:nvSpPr>
        <p:spPr>
          <a:xfrm>
            <a:off x="3547872" y="1325879"/>
            <a:ext cx="5519928" cy="2866979"/>
          </a:xfrm>
        </p:spPr>
        <p:txBody>
          <a:bodyPr/>
          <a:lstStyle/>
          <a:p>
            <a:r>
              <a:rPr lang="en-US" sz="2800" dirty="0"/>
              <a:t>Southern Cross Transmission </a:t>
            </a:r>
            <a:r>
              <a:rPr lang="en-US" sz="2800" dirty="0" smtClean="0"/>
              <a:t>Directives</a:t>
            </a:r>
          </a:p>
          <a:p>
            <a:endParaRPr lang="en-US" sz="2800" dirty="0"/>
          </a:p>
          <a:p>
            <a:r>
              <a:rPr lang="en-US" sz="2400" b="0" i="1" dirty="0"/>
              <a:t>Directive #</a:t>
            </a:r>
            <a:r>
              <a:rPr lang="en-US" sz="2400" b="0" i="1" dirty="0" smtClean="0"/>
              <a:t>3 : Ramp rate</a:t>
            </a:r>
            <a:endParaRPr lang="en-US" sz="2400" b="0" i="1" dirty="0"/>
          </a:p>
        </p:txBody>
      </p:sp>
      <p:sp>
        <p:nvSpPr>
          <p:cNvPr id="3" name="Text Placeholder 2"/>
          <p:cNvSpPr>
            <a:spLocks noGrp="1"/>
          </p:cNvSpPr>
          <p:nvPr>
            <p:ph type="body" sz="quarter" idx="3"/>
          </p:nvPr>
        </p:nvSpPr>
        <p:spPr/>
        <p:txBody>
          <a:bodyPr/>
          <a:lstStyle/>
          <a:p>
            <a:r>
              <a:rPr lang="en-US" dirty="0" smtClean="0"/>
              <a:t>August 2019, PDCWG</a:t>
            </a:r>
            <a:endParaRPr lang="en-US" dirty="0"/>
          </a:p>
        </p:txBody>
      </p:sp>
      <p:sp>
        <p:nvSpPr>
          <p:cNvPr id="4" name="Text Placeholder 3"/>
          <p:cNvSpPr>
            <a:spLocks noGrp="1"/>
          </p:cNvSpPr>
          <p:nvPr>
            <p:ph type="body" sz="quarter" idx="10"/>
          </p:nvPr>
        </p:nvSpPr>
        <p:spPr/>
        <p:txBody>
          <a:bodyPr/>
          <a:lstStyle/>
          <a:p>
            <a:r>
              <a:rPr lang="en-US" dirty="0" smtClean="0"/>
              <a:t>ERCOT Staff</a:t>
            </a:r>
            <a:endParaRPr lang="en-US" dirty="0"/>
          </a:p>
        </p:txBody>
      </p:sp>
    </p:spTree>
    <p:extLst>
      <p:ext uri="{BB962C8B-B14F-4D97-AF65-F5344CB8AC3E}">
        <p14:creationId xmlns:p14="http://schemas.microsoft.com/office/powerpoint/2010/main" val="21880547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Directive #3</a:t>
            </a:r>
            <a:endParaRPr lang="en-US" dirty="0"/>
          </a:p>
        </p:txBody>
      </p:sp>
      <p:sp>
        <p:nvSpPr>
          <p:cNvPr id="3" name="Content Placeholder 2"/>
          <p:cNvSpPr>
            <a:spLocks noGrp="1"/>
          </p:cNvSpPr>
          <p:nvPr>
            <p:ph idx="1"/>
          </p:nvPr>
        </p:nvSpPr>
        <p:spPr/>
        <p:txBody>
          <a:bodyPr/>
          <a:lstStyle/>
          <a:p>
            <a:pPr marL="0" indent="0">
              <a:buNone/>
            </a:pPr>
            <a:r>
              <a:rPr lang="en-US" sz="1600" dirty="0"/>
              <a:t>ERCOT shall determine what </a:t>
            </a:r>
            <a:r>
              <a:rPr lang="en-US" sz="1600" b="1" dirty="0"/>
              <a:t>ramp rate restrictions</a:t>
            </a:r>
            <a:r>
              <a:rPr lang="en-US" sz="1600" dirty="0"/>
              <a:t>, if any, will be necessary to accommodate the interconnection of the Southern Cross DC tie and shall implement those restrictions and shall certify to the Commission when it has completed these actions</a:t>
            </a:r>
            <a:r>
              <a:rPr lang="en-US" sz="1600" dirty="0" smtClean="0"/>
              <a:t>.	</a:t>
            </a:r>
          </a:p>
          <a:p>
            <a:pPr marL="342900" lvl="1" indent="0">
              <a:buNone/>
            </a:pPr>
            <a:endParaRPr lang="en-US" sz="1600" dirty="0" smtClean="0"/>
          </a:p>
          <a:p>
            <a:pPr marL="342900" indent="-342900">
              <a:buFont typeface="+mj-lt"/>
              <a:buAutoNum type="arabicPeriod"/>
            </a:pPr>
            <a:r>
              <a:rPr lang="en-US" sz="1600" dirty="0" smtClean="0"/>
              <a:t>Upon </a:t>
            </a:r>
            <a:r>
              <a:rPr lang="en-US" sz="1600" dirty="0"/>
              <a:t>the interconnection of Southern Cross Transmission DC Tie, there is a potential of up to a 4100 MW change in the DC tie’s schedule (based on the projected maximum  import/export capability of the tie</a:t>
            </a:r>
            <a:r>
              <a:rPr lang="en-US" sz="1600" dirty="0" smtClean="0"/>
              <a:t>). </a:t>
            </a:r>
          </a:p>
          <a:p>
            <a:pPr marL="342900" indent="-342900">
              <a:buFont typeface="+mj-lt"/>
              <a:buAutoNum type="arabicPeriod"/>
            </a:pPr>
            <a:endParaRPr lang="en-US" sz="1600" dirty="0" smtClean="0"/>
          </a:p>
          <a:p>
            <a:pPr marL="342900" indent="-342900">
              <a:buFont typeface="+mj-lt"/>
              <a:buAutoNum type="arabicPeriod"/>
            </a:pPr>
            <a:r>
              <a:rPr lang="en-US" sz="1600" dirty="0" smtClean="0"/>
              <a:t>In </a:t>
            </a:r>
            <a:r>
              <a:rPr lang="en-US" sz="1600" dirty="0"/>
              <a:t>order to determine whether ramp rate restrictions should be imposed on the DC tie, </a:t>
            </a:r>
            <a:r>
              <a:rPr lang="en-US" sz="1600" dirty="0" smtClean="0"/>
              <a:t>ERCOT and PDCWG  evaluated; </a:t>
            </a:r>
          </a:p>
          <a:p>
            <a:endParaRPr lang="en-US" sz="1600" dirty="0" smtClean="0"/>
          </a:p>
          <a:p>
            <a:pPr marL="685800" lvl="1" indent="-342900">
              <a:buFont typeface="+mj-lt"/>
              <a:buAutoNum type="alphaLcParenR"/>
            </a:pPr>
            <a:r>
              <a:rPr lang="en-US" sz="1600" dirty="0" smtClean="0"/>
              <a:t>the </a:t>
            </a:r>
            <a:r>
              <a:rPr lang="en-US" sz="1600" dirty="0"/>
              <a:t>impact to </a:t>
            </a:r>
            <a:r>
              <a:rPr lang="en-US" sz="1600" dirty="0" smtClean="0"/>
              <a:t>ERCOT’s </a:t>
            </a:r>
            <a:r>
              <a:rPr lang="en-US" sz="1600" dirty="0"/>
              <a:t>net load variability due to a DC tie ramp of this magnitude, </a:t>
            </a:r>
            <a:r>
              <a:rPr lang="en-US" sz="1600" dirty="0" smtClean="0"/>
              <a:t>and</a:t>
            </a:r>
          </a:p>
          <a:p>
            <a:pPr marL="685800" lvl="1" indent="-342900">
              <a:buFont typeface="+mj-lt"/>
              <a:buAutoNum type="alphaLcParenR"/>
            </a:pPr>
            <a:r>
              <a:rPr lang="en-US" sz="1600" dirty="0" smtClean="0"/>
              <a:t>the </a:t>
            </a:r>
            <a:r>
              <a:rPr lang="en-US" sz="1600" dirty="0"/>
              <a:t>impact on ERCOT’s ability to recover from frequency events such as Reportable Balancing Contingency Events during the DC Tie </a:t>
            </a:r>
            <a:r>
              <a:rPr lang="en-US" sz="1600" dirty="0" smtClean="0"/>
              <a:t>ramps.  </a:t>
            </a:r>
            <a:endParaRPr lang="en-US" sz="1600" dirty="0" smtClean="0"/>
          </a:p>
          <a:p>
            <a:pPr marL="685800" lvl="1" indent="-342900">
              <a:buFont typeface="+mj-lt"/>
              <a:buAutoNum type="alphaLcParenR"/>
            </a:pPr>
            <a:r>
              <a:rPr lang="en-US" sz="1600" dirty="0" smtClean="0"/>
              <a:t>Existing process for managing DC Tie schedules</a:t>
            </a:r>
            <a:endParaRPr lang="en-US" sz="16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spTree>
    <p:extLst>
      <p:ext uri="{BB962C8B-B14F-4D97-AF65-F5344CB8AC3E}">
        <p14:creationId xmlns:p14="http://schemas.microsoft.com/office/powerpoint/2010/main" val="13022542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Recap of Directive #3 Discussions at PDCWG</a:t>
            </a:r>
            <a:endParaRPr lang="en-US" sz="2800" dirty="0"/>
          </a:p>
        </p:txBody>
      </p:sp>
      <p:sp>
        <p:nvSpPr>
          <p:cNvPr id="3" name="Content Placeholder 2"/>
          <p:cNvSpPr>
            <a:spLocks noGrp="1"/>
          </p:cNvSpPr>
          <p:nvPr>
            <p:ph idx="1"/>
          </p:nvPr>
        </p:nvSpPr>
        <p:spPr/>
        <p:txBody>
          <a:bodyPr/>
          <a:lstStyle/>
          <a:p>
            <a:pPr marL="0" indent="0">
              <a:buNone/>
            </a:pPr>
            <a:r>
              <a:rPr lang="en-US" sz="1600" dirty="0" smtClean="0"/>
              <a:t>	</a:t>
            </a:r>
          </a:p>
          <a:p>
            <a:pPr marL="342900" indent="-342900">
              <a:buFont typeface="+mj-lt"/>
              <a:buAutoNum type="arabicPeriod"/>
            </a:pPr>
            <a:r>
              <a:rPr lang="en-US" sz="1600" dirty="0" smtClean="0"/>
              <a:t>ERCOT introduced Southern Cross Directive #3 at the </a:t>
            </a:r>
            <a:r>
              <a:rPr lang="en-US" sz="1600" dirty="0" smtClean="0">
                <a:hlinkClick r:id="rId2"/>
              </a:rPr>
              <a:t>April, 2019 PDCWG </a:t>
            </a:r>
            <a:r>
              <a:rPr lang="en-US" sz="1600" dirty="0" smtClean="0"/>
              <a:t>meeting.  </a:t>
            </a:r>
            <a:r>
              <a:rPr lang="en-US" sz="1600" dirty="0">
                <a:hlinkClick r:id="rId3"/>
              </a:rPr>
              <a:t>http://</a:t>
            </a:r>
            <a:r>
              <a:rPr lang="en-US" sz="1600" dirty="0" smtClean="0">
                <a:hlinkClick r:id="rId3"/>
              </a:rPr>
              <a:t>www.ercot.com/content/wcm/key_documents_lists/166244/Directive_3_Discussion_Points_v3.docx</a:t>
            </a:r>
            <a:r>
              <a:rPr lang="en-US" sz="1600" dirty="0" smtClean="0"/>
              <a:t> </a:t>
            </a:r>
          </a:p>
          <a:p>
            <a:pPr marL="642938" lvl="1" indent="-342900">
              <a:buFont typeface="+mj-lt"/>
              <a:buAutoNum type="alphaLcParenR"/>
            </a:pPr>
            <a:r>
              <a:rPr lang="en-US" sz="1600" dirty="0" smtClean="0"/>
              <a:t>At the April 2019 PDCWG meeting, stakeholders requested ERCOT to provide high level overview of how the DC Ties are managed by Control Room today. </a:t>
            </a:r>
          </a:p>
          <a:p>
            <a:pPr marL="642938" lvl="1" indent="-342900">
              <a:buFont typeface="+mj-lt"/>
              <a:buAutoNum type="alphaLcParenR"/>
            </a:pPr>
            <a:r>
              <a:rPr lang="en-US" sz="1600" dirty="0" smtClean="0"/>
              <a:t>Stakeholders also requested additional data related to usage of regulation during the DC tie ramps as well as historical net load ramp data. </a:t>
            </a:r>
          </a:p>
          <a:p>
            <a:pPr marL="300038" lvl="1" indent="0">
              <a:buNone/>
            </a:pPr>
            <a:endParaRPr lang="en-US" sz="1600" dirty="0" smtClean="0"/>
          </a:p>
          <a:p>
            <a:pPr marL="342900" indent="-342900">
              <a:buFont typeface="+mj-lt"/>
              <a:buAutoNum type="arabicPeriod"/>
            </a:pPr>
            <a:r>
              <a:rPr lang="en-US" sz="1600" dirty="0" smtClean="0"/>
              <a:t>At the </a:t>
            </a:r>
            <a:r>
              <a:rPr lang="en-US" sz="1600" dirty="0" smtClean="0">
                <a:hlinkClick r:id="rId4"/>
              </a:rPr>
              <a:t>June, 2019 PDCWG </a:t>
            </a:r>
            <a:r>
              <a:rPr lang="en-US" sz="1600" dirty="0" smtClean="0"/>
              <a:t>Meeting ERCOT presented both the items requested by the stakeholders. </a:t>
            </a:r>
          </a:p>
          <a:p>
            <a:pPr marL="300038" lvl="1" indent="0">
              <a:buNone/>
            </a:pPr>
            <a:r>
              <a:rPr lang="en-US" sz="1600" dirty="0">
                <a:hlinkClick r:id="rId5"/>
              </a:rPr>
              <a:t>http://</a:t>
            </a:r>
            <a:r>
              <a:rPr lang="en-US" sz="1600" dirty="0" smtClean="0">
                <a:hlinkClick r:id="rId5"/>
              </a:rPr>
              <a:t>www.ercot.com/content/wcm/key_documents_lists/166255/ERCOT_DC_Tie_Procedure.pptx</a:t>
            </a:r>
            <a:r>
              <a:rPr lang="en-US" sz="1600" dirty="0" smtClean="0"/>
              <a:t> </a:t>
            </a:r>
          </a:p>
          <a:p>
            <a:pPr marL="0" indent="0">
              <a:buNone/>
            </a:pPr>
            <a:endParaRPr lang="en-US" sz="16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dirty="0"/>
          </a:p>
        </p:txBody>
      </p:sp>
    </p:spTree>
    <p:extLst>
      <p:ext uri="{BB962C8B-B14F-4D97-AF65-F5344CB8AC3E}">
        <p14:creationId xmlns:p14="http://schemas.microsoft.com/office/powerpoint/2010/main" val="7225192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Managing DC Tie Schedules</a:t>
            </a:r>
            <a:endParaRPr lang="en-US" dirty="0"/>
          </a:p>
        </p:txBody>
      </p:sp>
      <p:sp>
        <p:nvSpPr>
          <p:cNvPr id="3" name="Content Placeholder 2"/>
          <p:cNvSpPr>
            <a:spLocks noGrp="1"/>
          </p:cNvSpPr>
          <p:nvPr>
            <p:ph idx="1"/>
          </p:nvPr>
        </p:nvSpPr>
        <p:spPr/>
        <p:txBody>
          <a:bodyPr/>
          <a:lstStyle/>
          <a:p>
            <a:r>
              <a:rPr lang="en-US" sz="1600" dirty="0"/>
              <a:t>ERCOT is responsible for approving/rejecting the E-Tags that are submitted to ensure ERCOT BA can support requested flows </a:t>
            </a:r>
            <a:r>
              <a:rPr lang="en-US" sz="1600" i="1" dirty="0">
                <a:solidFill>
                  <a:schemeClr val="accent1"/>
                </a:solidFill>
              </a:rPr>
              <a:t>(NERC Standard INT-006-4 R1)</a:t>
            </a:r>
            <a:r>
              <a:rPr lang="en-US" sz="1600" dirty="0"/>
              <a:t>.</a:t>
            </a:r>
          </a:p>
          <a:p>
            <a:endParaRPr lang="en-US" sz="1600" dirty="0" smtClean="0"/>
          </a:p>
          <a:p>
            <a:r>
              <a:rPr lang="en-US" sz="1600" dirty="0" smtClean="0"/>
              <a:t>ERCOT Control Room has procedures (</a:t>
            </a:r>
            <a:r>
              <a:rPr lang="en-US" sz="1600" i="1" u="sng" dirty="0">
                <a:solidFill>
                  <a:schemeClr val="accent1"/>
                </a:solidFill>
                <a:hlinkClick r:id="rId2"/>
              </a:rPr>
              <a:t>DC Tie Operating </a:t>
            </a:r>
            <a:r>
              <a:rPr lang="en-US" sz="1600" i="1" u="sng" dirty="0" smtClean="0">
                <a:solidFill>
                  <a:schemeClr val="accent1"/>
                </a:solidFill>
                <a:hlinkClick r:id="rId2"/>
              </a:rPr>
              <a:t>Procedure</a:t>
            </a:r>
            <a:r>
              <a:rPr lang="en-US" sz="1600" i="1" dirty="0" smtClean="0">
                <a:solidFill>
                  <a:schemeClr val="accent1"/>
                </a:solidFill>
              </a:rPr>
              <a:t>, </a:t>
            </a:r>
            <a:r>
              <a:rPr lang="en-US" sz="1600" i="1" u="sng" dirty="0">
                <a:solidFill>
                  <a:schemeClr val="accent1"/>
                </a:solidFill>
                <a:hlinkClick r:id="rId3"/>
              </a:rPr>
              <a:t>ERCOT DC Tie </a:t>
            </a:r>
            <a:r>
              <a:rPr lang="en-US" sz="1600" i="1" u="sng" dirty="0" smtClean="0">
                <a:solidFill>
                  <a:schemeClr val="accent1"/>
                </a:solidFill>
                <a:hlinkClick r:id="rId3"/>
              </a:rPr>
              <a:t>Operations</a:t>
            </a:r>
            <a:r>
              <a:rPr lang="en-US" sz="1600" dirty="0" smtClean="0"/>
              <a:t>) to monitor, approve and/or curtail DC Tie schedules. </a:t>
            </a:r>
          </a:p>
          <a:p>
            <a:pPr lvl="1"/>
            <a:endParaRPr lang="en-US" sz="800" dirty="0" smtClean="0"/>
          </a:p>
          <a:p>
            <a:pPr lvl="1"/>
            <a:r>
              <a:rPr lang="en-US" sz="1600" dirty="0" smtClean="0"/>
              <a:t>Per this procedure ERCOT analyzes the ramping capability available to support DC Tie Schedules</a:t>
            </a:r>
          </a:p>
          <a:p>
            <a:pPr lvl="1"/>
            <a:endParaRPr lang="en-US" sz="800" dirty="0" smtClean="0"/>
          </a:p>
          <a:p>
            <a:pPr lvl="1"/>
            <a:r>
              <a:rPr lang="en-US" sz="1600" dirty="0" smtClean="0"/>
              <a:t>DC Tie ramps typically 10 mins long and occur at the top of the hour. In case of reliability concerns ERCOT has the ability to extend the duration of the ramp or de-rate the associated DC Tie.</a:t>
            </a:r>
          </a:p>
          <a:p>
            <a:endParaRPr lang="en-US" sz="800" dirty="0" smtClean="0"/>
          </a:p>
          <a:p>
            <a:pPr lvl="1"/>
            <a:endParaRPr lang="en-US" sz="800" dirty="0"/>
          </a:p>
          <a:p>
            <a:pPr lvl="1"/>
            <a:endParaRPr lang="en-US" sz="1600" dirty="0" smtClean="0"/>
          </a:p>
          <a:p>
            <a:pPr lvl="1"/>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dirty="0"/>
          </a:p>
        </p:txBody>
      </p:sp>
    </p:spTree>
    <p:extLst>
      <p:ext uri="{BB962C8B-B14F-4D97-AF65-F5344CB8AC3E}">
        <p14:creationId xmlns:p14="http://schemas.microsoft.com/office/powerpoint/2010/main" val="38187887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SCR 800 Addition of DC Tie Ramp to GTBD Calculation </a:t>
            </a:r>
          </a:p>
        </p:txBody>
      </p:sp>
      <p:sp>
        <p:nvSpPr>
          <p:cNvPr id="3" name="Content Placeholder 2"/>
          <p:cNvSpPr>
            <a:spLocks noGrp="1"/>
          </p:cNvSpPr>
          <p:nvPr>
            <p:ph idx="1"/>
          </p:nvPr>
        </p:nvSpPr>
        <p:spPr/>
        <p:txBody>
          <a:bodyPr/>
          <a:lstStyle/>
          <a:p>
            <a:r>
              <a:rPr lang="en-US" sz="1600" dirty="0"/>
              <a:t>ERCOT’s Generation To Be Dispatched (GTBD) calculation does not currently account for DC Tie ramp schedules. DC Tie imports or exports may cause delay in the recovery of system frequency following a Frequency Measurable Event (FME</a:t>
            </a:r>
            <a:r>
              <a:rPr lang="en-US" sz="1600" dirty="0" smtClean="0"/>
              <a:t>)</a:t>
            </a:r>
          </a:p>
          <a:p>
            <a:pPr lvl="1"/>
            <a:r>
              <a:rPr lang="en-US" sz="1600" i="1" dirty="0">
                <a:hlinkClick r:id="rId2"/>
              </a:rPr>
              <a:t>SCR 800 Addition of DC Tie Ramp to GTBD Calculation</a:t>
            </a:r>
            <a:r>
              <a:rPr lang="en-US" sz="1600" i="1" dirty="0"/>
              <a:t> </a:t>
            </a:r>
            <a:r>
              <a:rPr lang="en-US" sz="1600" dirty="0"/>
              <a:t>has been submitted to incorporate DC Tie schedules into GTBD. </a:t>
            </a:r>
          </a:p>
          <a:p>
            <a:pPr marL="685800" lvl="2" indent="0">
              <a:buNone/>
            </a:pPr>
            <a:endParaRPr lang="en-US" dirty="0" smtClean="0"/>
          </a:p>
          <a:p>
            <a:pPr marL="685800" lvl="2" indent="0">
              <a:buNone/>
            </a:pPr>
            <a:r>
              <a:rPr lang="en-US" sz="1400" dirty="0" smtClean="0"/>
              <a:t>Add </a:t>
            </a:r>
            <a:r>
              <a:rPr lang="en-US" sz="1400" dirty="0"/>
              <a:t>a K7 configurable factor together with the DC Tie Ramp Rate (DCTRR) calculated in the Energy Management System (EMS) using approved DC Tie Electronic Tags (e-Tags).</a:t>
            </a:r>
          </a:p>
          <a:p>
            <a:pPr marL="0" lvl="0" indent="0">
              <a:buNone/>
            </a:pPr>
            <a:r>
              <a:rPr lang="en-US" dirty="0" smtClean="0"/>
              <a:t>	</a:t>
            </a:r>
            <a:r>
              <a:rPr lang="en-US" sz="1400" dirty="0" smtClean="0"/>
              <a:t>The </a:t>
            </a:r>
            <a:r>
              <a:rPr lang="en-US" sz="1400" dirty="0"/>
              <a:t>GTBD equation should be as follows:</a:t>
            </a:r>
          </a:p>
          <a:p>
            <a:pPr marL="1374775" indent="-1374775">
              <a:buNone/>
            </a:pPr>
            <a:r>
              <a:rPr lang="en-US" sz="1400" dirty="0" smtClean="0"/>
              <a:t>	Generation </a:t>
            </a:r>
            <a:r>
              <a:rPr lang="en-US" sz="1400" dirty="0"/>
              <a:t>To Be Dispatched = Total Gen + K1*10*System Load Frequency Bias + K2*[(net non-conforming Load) – (net filtered non-conforming Load)] + K3*5*PLDRR + K4*Regulation Deployed + K5*ACE Integral – K6*5*PWRR + </a:t>
            </a:r>
            <a:r>
              <a:rPr lang="en-US" sz="1400" i="1" dirty="0">
                <a:solidFill>
                  <a:schemeClr val="accent1"/>
                </a:solidFill>
              </a:rPr>
              <a:t>K7*5*DCTRR</a:t>
            </a:r>
          </a:p>
          <a:p>
            <a:pPr marL="0" indent="0">
              <a:buNone/>
            </a:pPr>
            <a:endParaRPr lang="en-US" sz="1400" dirty="0" smtClean="0"/>
          </a:p>
          <a:p>
            <a:pPr marL="1374775" indent="0">
              <a:buNone/>
            </a:pPr>
            <a:r>
              <a:rPr lang="en-US" sz="1400" dirty="0" smtClean="0"/>
              <a:t>DCTRR </a:t>
            </a:r>
            <a:r>
              <a:rPr lang="en-US" sz="1400" dirty="0"/>
              <a:t>= DC Tie Ramp Rate where a positive value indicates increasing export and a negative value indicates increasing import</a:t>
            </a:r>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dirty="0"/>
          </a:p>
        </p:txBody>
      </p:sp>
    </p:spTree>
    <p:extLst>
      <p:ext uri="{BB962C8B-B14F-4D97-AF65-F5344CB8AC3E}">
        <p14:creationId xmlns:p14="http://schemas.microsoft.com/office/powerpoint/2010/main" val="35792289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Next steps</a:t>
            </a:r>
            <a:r>
              <a:rPr lang="en-US" dirty="0" smtClean="0"/>
              <a:t>	</a:t>
            </a:r>
            <a:endParaRPr lang="en-US" dirty="0"/>
          </a:p>
        </p:txBody>
      </p:sp>
      <p:sp>
        <p:nvSpPr>
          <p:cNvPr id="3" name="Content Placeholder 2"/>
          <p:cNvSpPr>
            <a:spLocks noGrp="1"/>
          </p:cNvSpPr>
          <p:nvPr>
            <p:ph idx="1"/>
          </p:nvPr>
        </p:nvSpPr>
        <p:spPr>
          <a:xfrm>
            <a:off x="223024" y="855406"/>
            <a:ext cx="8616176" cy="5188555"/>
          </a:xfrm>
        </p:spPr>
        <p:txBody>
          <a:bodyPr/>
          <a:lstStyle/>
          <a:p>
            <a:r>
              <a:rPr lang="en-US" sz="1600" dirty="0" smtClean="0"/>
              <a:t>DC Tie Schedules management process;</a:t>
            </a:r>
          </a:p>
          <a:p>
            <a:pPr lvl="1"/>
            <a:r>
              <a:rPr lang="en-US" sz="1600" dirty="0" smtClean="0"/>
              <a:t>Today DC Tie schedules can be submitted as late as 20 minutes prior to scheduled ramp</a:t>
            </a:r>
            <a:endParaRPr lang="en-US" sz="1600" dirty="0" smtClean="0"/>
          </a:p>
          <a:p>
            <a:pPr lvl="1"/>
            <a:r>
              <a:rPr lang="en-US" sz="1600" dirty="0" smtClean="0"/>
              <a:t>What should be the minimum lead time for submitting DC Tie Schedules for Southern Cross DC Tie? </a:t>
            </a:r>
          </a:p>
          <a:p>
            <a:pPr lvl="1"/>
            <a:r>
              <a:rPr lang="en-US" sz="1600" dirty="0" smtClean="0"/>
              <a:t>RUC today does not take ramping capability needed to support DC tie schedules into account. </a:t>
            </a:r>
          </a:p>
          <a:p>
            <a:r>
              <a:rPr lang="en-US" sz="1600" dirty="0" smtClean="0"/>
              <a:t>Does existing framework </a:t>
            </a:r>
            <a:r>
              <a:rPr lang="en-US" sz="1600" dirty="0" smtClean="0"/>
              <a:t>in </a:t>
            </a:r>
            <a:r>
              <a:rPr lang="en-US" sz="1600" dirty="0" smtClean="0"/>
              <a:t>place (</a:t>
            </a:r>
            <a:r>
              <a:rPr lang="en-US" sz="1600" dirty="0" smtClean="0">
                <a:hlinkClick r:id="rId2"/>
              </a:rPr>
              <a:t>including NPRR 825</a:t>
            </a:r>
            <a:r>
              <a:rPr lang="en-US" sz="1600" dirty="0" smtClean="0"/>
              <a:t>) need to be </a:t>
            </a:r>
            <a:r>
              <a:rPr lang="en-US" sz="1600" dirty="0" smtClean="0"/>
              <a:t>modified to put ramp limitation on Southern Cross DC Tie</a:t>
            </a:r>
            <a:r>
              <a:rPr lang="en-US" sz="1600" dirty="0" smtClean="0"/>
              <a:t>? </a:t>
            </a:r>
          </a:p>
          <a:p>
            <a:r>
              <a:rPr lang="en-US" sz="1600" dirty="0" smtClean="0"/>
              <a:t>SCR </a:t>
            </a:r>
            <a:r>
              <a:rPr lang="en-US" sz="1600" dirty="0" smtClean="0"/>
              <a:t>800 upon approval will incorporate DC Tie schedules and help </a:t>
            </a:r>
            <a:r>
              <a:rPr lang="en-US" sz="1600" dirty="0"/>
              <a:t>Security-Constrained Economic Dispatch (SCED) better issue Base Points to Generation Resources to account for the ramping of DC Ties in the next 5 </a:t>
            </a:r>
            <a:r>
              <a:rPr lang="en-US" sz="1600" dirty="0" smtClean="0"/>
              <a:t>minutes.</a:t>
            </a:r>
            <a:endParaRPr lang="en-US" sz="1600" dirty="0"/>
          </a:p>
          <a:p>
            <a:r>
              <a:rPr lang="en-US" sz="1600" dirty="0" smtClean="0"/>
              <a:t>Should the Southern Cross DC Tie </a:t>
            </a:r>
            <a:r>
              <a:rPr lang="en-US" sz="1600" dirty="0"/>
              <a:t>will be required to implement a UDBP freeze logic similar to Generation </a:t>
            </a:r>
            <a:r>
              <a:rPr lang="en-US" sz="1600" dirty="0" smtClean="0"/>
              <a:t>Resources (see below)?</a:t>
            </a:r>
            <a:endParaRPr lang="en-US" sz="1600" dirty="0"/>
          </a:p>
          <a:p>
            <a:endParaRPr lang="en-US" sz="16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dirty="0"/>
          </a:p>
        </p:txBody>
      </p:sp>
      <p:sp>
        <p:nvSpPr>
          <p:cNvPr id="5" name="TextBox 4"/>
          <p:cNvSpPr txBox="1"/>
          <p:nvPr/>
        </p:nvSpPr>
        <p:spPr>
          <a:xfrm>
            <a:off x="439934" y="4668707"/>
            <a:ext cx="8008434" cy="1169551"/>
          </a:xfrm>
          <a:prstGeom prst="rect">
            <a:avLst/>
          </a:prstGeom>
          <a:solidFill>
            <a:srgbClr val="CCEFF4"/>
          </a:solidFill>
        </p:spPr>
        <p:txBody>
          <a:bodyPr wrap="square" rtlCol="0">
            <a:spAutoFit/>
          </a:bodyPr>
          <a:lstStyle/>
          <a:p>
            <a:pPr algn="just"/>
            <a:r>
              <a:rPr lang="en-US" sz="1400" b="1" dirty="0">
                <a:solidFill>
                  <a:schemeClr val="tx2"/>
                </a:solidFill>
              </a:rPr>
              <a:t>6.5.7.6.1 LFC Process Description</a:t>
            </a:r>
          </a:p>
          <a:p>
            <a:pPr algn="just"/>
            <a:r>
              <a:rPr lang="en-US" sz="1400" dirty="0">
                <a:solidFill>
                  <a:schemeClr val="tx2"/>
                </a:solidFill>
              </a:rPr>
              <a:t>(9) If system frequency deviation is greater than an established threshold, ERCOT may issue Dispatch Instructions to those Resources not providing </a:t>
            </a:r>
            <a:r>
              <a:rPr lang="en-US" sz="1400" dirty="0" err="1">
                <a:solidFill>
                  <a:schemeClr val="tx2"/>
                </a:solidFill>
              </a:rPr>
              <a:t>Reg</a:t>
            </a:r>
            <a:r>
              <a:rPr lang="en-US" sz="1400" dirty="0">
                <a:solidFill>
                  <a:schemeClr val="tx2"/>
                </a:solidFill>
              </a:rPr>
              <a:t>-Up or </a:t>
            </a:r>
            <a:r>
              <a:rPr lang="en-US" sz="1400" dirty="0" err="1">
                <a:solidFill>
                  <a:schemeClr val="tx2"/>
                </a:solidFill>
              </a:rPr>
              <a:t>Reg</a:t>
            </a:r>
            <a:r>
              <a:rPr lang="en-US" sz="1400" dirty="0">
                <a:solidFill>
                  <a:schemeClr val="tx2"/>
                </a:solidFill>
              </a:rPr>
              <a:t>-Down that have Base Points directionally opposite ACE, to temporarily suspend ramping to their Base Point until frequency deviation returns to zero.</a:t>
            </a:r>
          </a:p>
        </p:txBody>
      </p:sp>
    </p:spTree>
    <p:extLst>
      <p:ext uri="{BB962C8B-B14F-4D97-AF65-F5344CB8AC3E}">
        <p14:creationId xmlns:p14="http://schemas.microsoft.com/office/powerpoint/2010/main" val="40564751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3109" y="1598820"/>
            <a:ext cx="8155259" cy="2222331"/>
          </a:xfrm>
        </p:spPr>
        <p:txBody>
          <a:bodyPr/>
          <a:lstStyle/>
          <a:p>
            <a:pPr marL="0" indent="0" algn="ctr">
              <a:buNone/>
            </a:pPr>
            <a:endParaRPr lang="en-US" sz="5400" dirty="0" smtClean="0"/>
          </a:p>
          <a:p>
            <a:pPr marL="0" indent="0" algn="ctr">
              <a:buNone/>
            </a:pPr>
            <a:r>
              <a:rPr lang="en-US" sz="5400" b="1" dirty="0">
                <a:solidFill>
                  <a:schemeClr val="accent1"/>
                </a:solidFill>
                <a:latin typeface="+mj-lt"/>
                <a:ea typeface="+mj-ea"/>
                <a:cs typeface="+mj-cs"/>
              </a:rPr>
              <a:t>Questions?</a:t>
            </a:r>
          </a:p>
          <a:p>
            <a:endParaRPr lang="en-US" sz="16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dirty="0"/>
          </a:p>
        </p:txBody>
      </p:sp>
    </p:spTree>
    <p:extLst>
      <p:ext uri="{BB962C8B-B14F-4D97-AF65-F5344CB8AC3E}">
        <p14:creationId xmlns:p14="http://schemas.microsoft.com/office/powerpoint/2010/main" val="3605991861"/>
      </p:ext>
    </p:extLst>
  </p:cSld>
  <p:clrMapOvr>
    <a:masterClrMapping/>
  </p:clrMapOvr>
</p:sld>
</file>

<file path=ppt/theme/theme1.xml><?xml version="1.0" encoding="utf-8"?>
<a:theme xmlns:a="http://schemas.openxmlformats.org/drawingml/2006/main" name="1_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25275</TotalTime>
  <Words>488</Words>
  <Application>Microsoft Office PowerPoint</Application>
  <PresentationFormat>On-screen Show (4:3)</PresentationFormat>
  <Paragraphs>61</Paragraphs>
  <Slides>7</Slides>
  <Notes>1</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7</vt:i4>
      </vt:variant>
    </vt:vector>
  </HeadingPairs>
  <TitlesOfParts>
    <vt:vector size="14" baseType="lpstr">
      <vt:lpstr>Arial</vt:lpstr>
      <vt:lpstr>Calibri</vt:lpstr>
      <vt:lpstr>Courier New</vt:lpstr>
      <vt:lpstr>Wingdings</vt:lpstr>
      <vt:lpstr>1_Office Theme</vt:lpstr>
      <vt:lpstr>2_Custom Design</vt:lpstr>
      <vt:lpstr>3_Custom Design</vt:lpstr>
      <vt:lpstr>PowerPoint Presentation</vt:lpstr>
      <vt:lpstr>Directive #3</vt:lpstr>
      <vt:lpstr>Recap of Directive #3 Discussions at PDCWG</vt:lpstr>
      <vt:lpstr>Managing DC Tie Schedules</vt:lpstr>
      <vt:lpstr>SCR 800 Addition of DC Tie Ramp to GTBD Calculation </vt:lpstr>
      <vt:lpstr>Proposed Next steps </vt:lpstr>
      <vt:lpstr>PowerPoint Presentation</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Matevosjana, Julia</dc:creator>
  <cp:lastModifiedBy>Sandip</cp:lastModifiedBy>
  <cp:revision>610</cp:revision>
  <dcterms:created xsi:type="dcterms:W3CDTF">2016-04-16T13:25:21Z</dcterms:created>
  <dcterms:modified xsi:type="dcterms:W3CDTF">2019-08-12T21:26:48Z</dcterms:modified>
</cp:coreProperties>
</file>