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8" r:id="rId8"/>
    <p:sldId id="318" r:id="rId9"/>
    <p:sldId id="341" r:id="rId10"/>
    <p:sldId id="344" r:id="rId11"/>
    <p:sldId id="334" r:id="rId12"/>
    <p:sldId id="343" r:id="rId13"/>
    <p:sldId id="342" r:id="rId14"/>
    <p:sldId id="338" r:id="rId15"/>
    <p:sldId id="294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91" d="100"/>
          <a:sy n="91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620000" y="6553200"/>
            <a:ext cx="9906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August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August 15,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958380"/>
              </p:ext>
            </p:extLst>
          </p:nvPr>
        </p:nvGraphicFramePr>
        <p:xfrm>
          <a:off x="228600" y="1208260"/>
          <a:ext cx="8686799" cy="4048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5901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CRR Account Holder Limits</a:t>
                      </a:r>
                      <a:endParaRPr lang="en-US" sz="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Requesting an additional month to complete IA</a:t>
                      </a:r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 and Inactive SCED Constraint Reporting</a:t>
                      </a:r>
                      <a:endParaRPr lang="en-US" sz="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 posted on 8/13/2019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Q1 2020 start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MMS impacts</a:t>
                      </a:r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Katy Hub for the Fuel Index Price</a:t>
                      </a:r>
                      <a:endParaRPr lang="en-US" sz="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2780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 – target Q4 2019 start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MMS impacts</a:t>
                      </a:r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 Wind Integration Report and Create Solar Integration Report and Solar Dashboard</a:t>
                      </a:r>
                      <a:endParaRPr lang="en-US" sz="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2830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 posted on 8/13/2019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Q1 2020 start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MMS impacts</a:t>
                      </a:r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</a:t>
                      </a:r>
                      <a:r>
                        <a:rPr lang="en-US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GridGeo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Access for Transmission Operators</a:t>
                      </a:r>
                      <a:endParaRPr lang="en-US" sz="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Requesting an additional month to complete IA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319222"/>
              </p:ext>
            </p:extLst>
          </p:nvPr>
        </p:nvGraphicFramePr>
        <p:xfrm>
          <a:off x="4729051" y="916805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819400" y="5514929"/>
            <a:ext cx="3352800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2780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2820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240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669342" y="5514928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2"/>
            <a:r>
              <a:rPr lang="en-US" sz="1400" dirty="0" smtClean="0"/>
              <a:t>RARF Go-Live Testing/Training System</a:t>
            </a:r>
          </a:p>
          <a:p>
            <a:pPr lvl="2"/>
            <a:r>
              <a:rPr lang="en-US" sz="1400" dirty="0" smtClean="0"/>
              <a:t>NPRR863 Phase 1 (FFR) Go-Live target</a:t>
            </a:r>
          </a:p>
          <a:p>
            <a:pPr lvl="2"/>
            <a:r>
              <a:rPr lang="en-US" sz="1400" dirty="0" smtClean="0"/>
              <a:t>MMS/OS Tech Refresh “Chill” and “Freeze” timeframes</a:t>
            </a:r>
          </a:p>
          <a:p>
            <a:pPr lvl="1"/>
            <a:r>
              <a:rPr lang="en-US" sz="1800" dirty="0"/>
              <a:t>Planned 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Aging Items Report</a:t>
            </a:r>
          </a:p>
          <a:p>
            <a:pPr lvl="1"/>
            <a:r>
              <a:rPr lang="en-US" sz="1800" dirty="0" smtClean="0"/>
              <a:t>2019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762000"/>
            <a:ext cx="8949560" cy="5478631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1800" dirty="0" smtClean="0"/>
              <a:t>Off-Cycle </a:t>
            </a:r>
            <a:r>
              <a:rPr lang="en-US" sz="1800" dirty="0"/>
              <a:t>Release – </a:t>
            </a:r>
            <a:r>
              <a:rPr lang="en-US" sz="1800" dirty="0" smtClean="0"/>
              <a:t>7/1/2019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Complete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NPRR821 </a:t>
            </a:r>
            <a:r>
              <a:rPr lang="en-US" sz="1400" dirty="0"/>
              <a:t>– Elimination of the CRR Deration Process for Resource Node to Hub or Load Zone </a:t>
            </a:r>
            <a:r>
              <a:rPr lang="en-US" sz="1400" dirty="0" smtClean="0"/>
              <a:t>CRRs</a:t>
            </a:r>
          </a:p>
          <a:p>
            <a:pPr marL="457200" lvl="1" indent="0">
              <a:buNone/>
              <a:tabLst>
                <a:tab pos="7199313" algn="l"/>
              </a:tabLst>
            </a:pPr>
            <a:endParaRPr lang="en-US" sz="800" dirty="0"/>
          </a:p>
          <a:p>
            <a:pPr>
              <a:tabLst>
                <a:tab pos="7199313" algn="l"/>
              </a:tabLst>
            </a:pPr>
            <a:r>
              <a:rPr lang="en-US" sz="1800" dirty="0"/>
              <a:t>2019 </a:t>
            </a:r>
            <a:r>
              <a:rPr lang="en-US" sz="1800" dirty="0" smtClean="0"/>
              <a:t>August </a:t>
            </a:r>
            <a:r>
              <a:rPr lang="en-US" sz="1800" dirty="0"/>
              <a:t>Release – </a:t>
            </a:r>
            <a:r>
              <a:rPr lang="en-US" sz="1800" dirty="0" smtClean="0"/>
              <a:t>R4 </a:t>
            </a:r>
            <a:r>
              <a:rPr lang="en-US" sz="1800" dirty="0"/>
              <a:t>– </a:t>
            </a:r>
            <a:r>
              <a:rPr lang="en-US" sz="1800" dirty="0" smtClean="0"/>
              <a:t>8/6/2019 </a:t>
            </a:r>
            <a:r>
              <a:rPr lang="en-US" sz="1800" dirty="0"/>
              <a:t>– </a:t>
            </a:r>
            <a:r>
              <a:rPr lang="en-US" sz="1800" dirty="0" smtClean="0"/>
              <a:t>8/8/2019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400" strike="sngStrike" dirty="0" smtClean="0"/>
              <a:t>NPRR873 </a:t>
            </a:r>
            <a:r>
              <a:rPr lang="en-US" sz="1400" strike="sngStrike" dirty="0"/>
              <a:t>– Posting of the ERCOT Wide Intra-Hour Wind Power and Load Forecast on the MIS Public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NPRR925 </a:t>
            </a:r>
            <a:r>
              <a:rPr lang="en-US" sz="1400" dirty="0"/>
              <a:t>– Increasing Minimum Quantity for PTP Obligation Bids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SCR793 </a:t>
            </a:r>
            <a:r>
              <a:rPr lang="en-US" sz="1400" dirty="0"/>
              <a:t>– SSR Related Telemetry for Transmission Service Provider (TSP) Operators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SCR796 </a:t>
            </a:r>
            <a:r>
              <a:rPr lang="en-US" sz="1400" dirty="0"/>
              <a:t>– Change Validation Rules to Preclude Certain Transactions at Resource Nodes within </a:t>
            </a:r>
            <a:r>
              <a:rPr lang="en-US" sz="1400" dirty="0" smtClean="0"/>
              <a:t>PUNs</a:t>
            </a:r>
            <a:endParaRPr lang="en-US" sz="14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SCR798 </a:t>
            </a:r>
            <a:r>
              <a:rPr lang="en-US" sz="1400" dirty="0"/>
              <a:t>– PTP Obligation Bid ID Limit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OBDRR003 </a:t>
            </a:r>
            <a:r>
              <a:rPr lang="en-US" sz="1400" dirty="0"/>
              <a:t>– </a:t>
            </a:r>
            <a:r>
              <a:rPr lang="en-US" sz="1300" dirty="0"/>
              <a:t>Change Validation Rules to Preclude Certain Transactions at Resource Nodes within </a:t>
            </a:r>
            <a:r>
              <a:rPr lang="en-US" sz="1300" dirty="0" smtClean="0"/>
              <a:t>PUNs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OBDRR014 – </a:t>
            </a:r>
            <a:r>
              <a:rPr lang="en-US" sz="1400" dirty="0"/>
              <a:t>Change Posting Location for Non-biddable Resource </a:t>
            </a:r>
            <a:r>
              <a:rPr lang="en-US" sz="1400" dirty="0" smtClean="0"/>
              <a:t>Nodes</a:t>
            </a:r>
          </a:p>
          <a:p>
            <a:pPr marL="457200" lvl="1" indent="0">
              <a:buNone/>
              <a:tabLst>
                <a:tab pos="7199313" algn="l"/>
              </a:tabLst>
            </a:pPr>
            <a:endParaRPr lang="en-US" sz="800" dirty="0" smtClean="0"/>
          </a:p>
          <a:p>
            <a:pPr>
              <a:tabLst>
                <a:tab pos="7199313" algn="l"/>
              </a:tabLst>
            </a:pPr>
            <a:r>
              <a:rPr lang="en-US" sz="1800" dirty="0" smtClean="0"/>
              <a:t>Off-Cycle Release </a:t>
            </a:r>
            <a:r>
              <a:rPr lang="en-US" sz="1800" dirty="0"/>
              <a:t>– </a:t>
            </a:r>
            <a:r>
              <a:rPr lang="en-US" sz="1800" dirty="0" smtClean="0"/>
              <a:t>9/1/2019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NPRR899 </a:t>
            </a:r>
            <a:r>
              <a:rPr lang="en-US" sz="1400" dirty="0"/>
              <a:t>– Digital Certificate and User Security Administrator Clarifications and Opt Out Procedure</a:t>
            </a:r>
          </a:p>
          <a:p>
            <a:pPr lvl="1">
              <a:tabLst>
                <a:tab pos="7199313" algn="l"/>
              </a:tabLst>
            </a:pPr>
            <a:endParaRPr lang="en-US" sz="800" dirty="0" smtClean="0"/>
          </a:p>
          <a:p>
            <a:pPr>
              <a:tabLst>
                <a:tab pos="7199313" algn="l"/>
              </a:tabLst>
            </a:pPr>
            <a:r>
              <a:rPr lang="en-US" sz="1800" dirty="0"/>
              <a:t>2019 </a:t>
            </a:r>
            <a:r>
              <a:rPr lang="en-US" sz="1800" dirty="0" smtClean="0"/>
              <a:t>October Release </a:t>
            </a:r>
            <a:r>
              <a:rPr lang="en-US" sz="1800" dirty="0"/>
              <a:t>– </a:t>
            </a:r>
            <a:r>
              <a:rPr lang="en-US" sz="1800" dirty="0" smtClean="0"/>
              <a:t>R5 </a:t>
            </a:r>
            <a:r>
              <a:rPr lang="en-US" sz="1800" dirty="0"/>
              <a:t>– </a:t>
            </a:r>
            <a:r>
              <a:rPr lang="en-US" sz="1800" dirty="0" smtClean="0"/>
              <a:t>10/15/2019 </a:t>
            </a:r>
            <a:r>
              <a:rPr lang="en-US" sz="1800" dirty="0"/>
              <a:t>– </a:t>
            </a:r>
            <a:r>
              <a:rPr lang="en-US" sz="1800" dirty="0" smtClean="0"/>
              <a:t>10/17/2019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</a:t>
            </a:r>
            <a:r>
              <a:rPr lang="en-US" sz="1800" i="1" dirty="0" smtClean="0">
                <a:solidFill>
                  <a:srgbClr val="00B050"/>
                </a:solidFill>
              </a:rPr>
              <a:t>Flight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NPRR877 Ph2 </a:t>
            </a:r>
            <a:r>
              <a:rPr lang="en-US" sz="1400" dirty="0"/>
              <a:t>– Use of Actual Interval Data for IDR ESI IDs for Initial Settlement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/>
              <a:t>NPRR914 – Addition of Controllable Load Resources to 60-Day Reports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NPRR923 </a:t>
            </a:r>
            <a:r>
              <a:rPr lang="en-US" sz="1400" dirty="0"/>
              <a:t>– Revision to Weather Responsiveness Determination Process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PGRR061 </a:t>
            </a:r>
            <a:r>
              <a:rPr lang="en-US" sz="1400" dirty="0"/>
              <a:t>– Related to NPRR866, Mapping Registered Distributed Generation and Load Resources to Transmission Loads in the Network Operations Model</a:t>
            </a:r>
          </a:p>
          <a:p>
            <a:pPr lvl="1">
              <a:tabLst>
                <a:tab pos="7199313" algn="l"/>
              </a:tabLst>
            </a:pPr>
            <a:endParaRPr lang="en-US" sz="1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24063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596170"/>
              </p:ext>
            </p:extLst>
          </p:nvPr>
        </p:nvGraphicFramePr>
        <p:xfrm>
          <a:off x="160280" y="798446"/>
          <a:ext cx="8839200" cy="4207144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NPRR809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(a/b)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NPRR909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8328" y="5529261"/>
            <a:ext cx="248539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NPRR916(a) </a:t>
            </a:r>
            <a:r>
              <a:rPr lang="en-US" sz="800" b="0" kern="0" dirty="0"/>
              <a:t>– Mitigated Offer Floor to </a:t>
            </a:r>
            <a:r>
              <a:rPr lang="en-US" sz="800" b="0" kern="0" dirty="0" smtClean="0"/>
              <a:t>$0/MWh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NPRR916(b) – Mitigated Offer Floor to -$20/MWh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8754" y="1359665"/>
            <a:ext cx="278384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574809" y="34568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400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468509" y="336366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4475946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36731" y="4112235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294001" y="3635933"/>
            <a:ext cx="181024" cy="1275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594953" y="3637014"/>
            <a:ext cx="1513605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2860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4016" y="3886200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/26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2623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</a:p>
          <a:p>
            <a:endParaRPr lang="en-US" sz="105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418916"/>
              </p:ext>
            </p:extLst>
          </p:nvPr>
        </p:nvGraphicFramePr>
        <p:xfrm>
          <a:off x="176358" y="5032090"/>
          <a:ext cx="8807362" cy="464820"/>
        </p:xfrm>
        <a:graphic>
          <a:graphicData uri="http://schemas.openxmlformats.org/drawingml/2006/table">
            <a:tbl>
              <a:tblPr firstRow="1" bandRow="1"/>
              <a:tblGrid>
                <a:gridCol w="845627"/>
                <a:gridCol w="709823"/>
                <a:gridCol w="1239992"/>
                <a:gridCol w="2362200"/>
                <a:gridCol w="3649720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PGRR066,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NPRR863 Ph1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NPRR885, NPRR887, NPRR929, SCR799, PGRR070</a:t>
                      </a:r>
                      <a:endParaRPr lang="en-US" sz="800" b="0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7121419" y="1355990"/>
            <a:ext cx="37054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282526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8" y="335280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3/5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598974" y="4316816"/>
            <a:ext cx="1517904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5/6 – 5/7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7464907" y="3733800"/>
            <a:ext cx="1524438" cy="113877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Q4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RARF (SCR781)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200" b="0" i="0" u="none" strike="noStrike" kern="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Testing/Training of View/Update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000" b="0" kern="0" baseline="0" noProof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0" kern="0" baseline="0" noProof="0" dirty="0" smtClean="0">
                <a:solidFill>
                  <a:srgbClr val="FF0000"/>
                </a:solidFill>
              </a:rPr>
              <a:t>(Go-Live in early 2020)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05691" y="469412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819308" y="384516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4426381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4/10</a:t>
            </a:r>
            <a:endParaRPr lang="en-US" sz="1200" kern="0" dirty="0"/>
          </a:p>
        </p:txBody>
      </p:sp>
      <p:sp>
        <p:nvSpPr>
          <p:cNvPr id="49" name="TextBox 48"/>
          <p:cNvSpPr txBox="1"/>
          <p:nvPr/>
        </p:nvSpPr>
        <p:spPr>
          <a:xfrm>
            <a:off x="1295400" y="416462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19400" y="4066401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5686236" y="1288046"/>
            <a:ext cx="866964" cy="17246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3464405" y="426720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02989" y="1374797"/>
            <a:ext cx="27838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1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1000" dirty="0">
              <a:latin typeface="Wingdings" panose="05000000000000000000" pitchFamily="2" charset="2"/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3470498" y="276059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36612" y="446170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</p:txBody>
      </p:sp>
      <p:sp>
        <p:nvSpPr>
          <p:cNvPr id="62" name="TextBox 12"/>
          <p:cNvSpPr txBox="1">
            <a:spLocks noChangeArrowheads="1"/>
          </p:cNvSpPr>
          <p:nvPr/>
        </p:nvSpPr>
        <p:spPr bwMode="auto">
          <a:xfrm>
            <a:off x="4572000" y="41426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9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01827" y="2992715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553200" y="1279991"/>
            <a:ext cx="1278462" cy="16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686236" y="1570434"/>
            <a:ext cx="278384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1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H="1" flipV="1">
            <a:off x="7376383" y="1743299"/>
            <a:ext cx="481080" cy="601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7365935" y="1506004"/>
            <a:ext cx="287419" cy="152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9745734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NPRR863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Ph1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21419" y="1366500"/>
            <a:ext cx="37054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433874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3</a:t>
            </a:r>
            <a:r>
              <a:rPr lang="en-US" sz="1200" dirty="0" smtClean="0">
                <a:solidFill>
                  <a:srgbClr val="FF0000"/>
                </a:solidFill>
              </a:rPr>
              <a:t>/1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526605"/>
            <a:ext cx="248539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NPRR863 Ph1 </a:t>
            </a:r>
            <a:r>
              <a:rPr lang="en-US" sz="800" b="0" kern="0" dirty="0">
                <a:solidFill>
                  <a:srgbClr val="FF0000"/>
                </a:solidFill>
              </a:rPr>
              <a:t>– </a:t>
            </a:r>
            <a:r>
              <a:rPr lang="en-US" sz="800" b="0" kern="0" dirty="0" smtClean="0">
                <a:solidFill>
                  <a:srgbClr val="FF0000"/>
                </a:solidFill>
              </a:rPr>
              <a:t>FFR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SCR781(a) – View / Edit </a:t>
            </a:r>
            <a:r>
              <a:rPr lang="en-US" sz="800" b="0" kern="0" dirty="0" smtClean="0">
                <a:solidFill>
                  <a:srgbClr val="FF0000"/>
                </a:solidFill>
              </a:rPr>
              <a:t>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SCR781(b) </a:t>
            </a:r>
            <a:r>
              <a:rPr lang="en-US" sz="800" b="0" kern="0" dirty="0">
                <a:solidFill>
                  <a:srgbClr val="FF0000"/>
                </a:solidFill>
              </a:rPr>
              <a:t>– </a:t>
            </a:r>
            <a:r>
              <a:rPr lang="en-US" sz="800" b="0" kern="0" dirty="0" smtClean="0">
                <a:solidFill>
                  <a:srgbClr val="FF0000"/>
                </a:solidFill>
              </a:rPr>
              <a:t>Add capability</a:t>
            </a:r>
            <a:endParaRPr lang="en-US" sz="800" b="0" kern="0" dirty="0">
              <a:solidFill>
                <a:srgbClr val="FF0000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60278" y="4746892"/>
            <a:ext cx="4411721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72000" y="4750296"/>
            <a:ext cx="2903045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586742" y="2667000"/>
            <a:ext cx="153482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March/April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kern="0" dirty="0" smtClean="0">
                <a:solidFill>
                  <a:srgbClr val="FF0000"/>
                </a:solidFill>
              </a:rPr>
              <a:t>RARF Go-Live for View/Update</a:t>
            </a:r>
            <a:endParaRPr lang="en-US" sz="1200" b="0" kern="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58901" y="1387520"/>
            <a:ext cx="370549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16493" y="1360066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407" y="3284539"/>
            <a:ext cx="145363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October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kern="0" dirty="0" smtClean="0">
                <a:solidFill>
                  <a:srgbClr val="FF0000"/>
                </a:solidFill>
              </a:rPr>
              <a:t>MMS/OS Tech Refresh</a:t>
            </a:r>
            <a:endParaRPr lang="en-US" sz="1200" b="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955442"/>
              </p:ext>
            </p:extLst>
          </p:nvPr>
        </p:nvGraphicFramePr>
        <p:xfrm>
          <a:off x="76200" y="1127640"/>
          <a:ext cx="8991599" cy="3490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 of OFFQS Status in Day-Ahead Make Whole and RUC Settlements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NPRR884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Pricing and Settlement for Reliability Unit Commitments (RUCs) of On-Line Combined Cycle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NPRR484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Revisions to Congestion Revenue Rights Credit Calculations &amp; Payments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(remaining grey</a:t>
                      </a:r>
                      <a:r>
                        <a:rPr lang="en-US" sz="11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boxes)</a:t>
                      </a:r>
                    </a:p>
                  </a:txBody>
                  <a:tcPr marT="45732" marB="45732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 2019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CMM Phase 2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$250k-$500k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NPRR829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Incorporate Real-Time Non-Modeled Telemetered Net Generation by Load Zone into the Estimate of RTL</a:t>
                      </a:r>
                      <a:endParaRPr lang="en-US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$200k-$300k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Enchanted Rock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Revisions to CRR Auction Credit Lock Amount to Reduce Excess Collateral</a:t>
                      </a:r>
                      <a:endParaRPr lang="en-US" sz="11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$75k-$100k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NPRR907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Revise Definition of M1a to Reflect Actual Calendar Days</a:t>
                      </a:r>
                      <a:endParaRPr lang="en-US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NPRR885 </a:t>
                      </a:r>
                      <a:r>
                        <a:rPr lang="en-US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Must-Run Alternative (MRA) Details and Revisions Resulting from PUCT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Project No. 46369, Rulemaking Relating to Reliability Must-Run Service</a:t>
                      </a:r>
                      <a:endParaRPr lang="en-US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$500k-$700k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343400" cy="518318"/>
          </a:xfrm>
        </p:spPr>
        <p:txBody>
          <a:bodyPr/>
          <a:lstStyle/>
          <a:p>
            <a:r>
              <a:rPr lang="en-US" sz="2400" dirty="0" smtClean="0"/>
              <a:t>Aging Items Report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616541"/>
              </p:ext>
            </p:extLst>
          </p:nvPr>
        </p:nvGraphicFramePr>
        <p:xfrm>
          <a:off x="152401" y="887766"/>
          <a:ext cx="8840750" cy="4457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399"/>
                <a:gridCol w="1371600"/>
                <a:gridCol w="3506751"/>
              </a:tblGrid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NPRR664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Make-Whole Payments for Exceptional Fuel Cost Events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12/9/2014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8/7/2018,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NPRR847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Exceptional Fuel Cost Included in the Mitigated Offer Cap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5/2/2019, ERCOT filed NPRR940 (and VCMRR023) to remove remaining grey boxes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NPRR484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Congestion Revenue Rights Credit Calculations and Payments - Phase 1b / 2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3/19/2013</a:t>
                      </a: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Included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next phase of CMM Upgrade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Q3 2019 start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(with NPRR829 and NPRR907)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of NPRR484 on 10/21/2013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NPRR867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CRR Auction Credit Lock Amount to Reduce Excess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6/12/2018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NPRR702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Flexible Accounts, Payment of Invoices, and Disposition of Interest on Cash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12/8/2015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on 9/1/2018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 boxes pending decision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Treasury software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NPRR825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Require ERCOT to Issue a DC Tie Curtailment Notice Prior to Curtailing any DC Tie Load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12/12/2017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10/1/2018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boxes 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xpected to be paired with internal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ERCOT project (Security Constrained Unit Commitment)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Treatment of OFFQS Status in Day-Ahead Make Whole and RUC Settlements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8/7/2018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Currently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targeted to start in Q3 2019 bundled with NPRR884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Pricing and Settlement for Reliability Unit Commitments (RUCs) of On-Line Combined Cycle Generation Resources</a:t>
                      </a:r>
                      <a:endParaRPr lang="en-US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066800" y="5619606"/>
            <a:ext cx="4540190" cy="4555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Aging Items PPL Logic:       Project Status = “Not Started” and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	</a:t>
            </a:r>
            <a:r>
              <a:rPr lang="en-US" sz="1200" b="0" dirty="0" smtClean="0"/>
              <a:t>	Priority &lt; “2019”</a:t>
            </a:r>
            <a:r>
              <a:rPr lang="en-US" sz="1400" b="0" dirty="0" smtClean="0"/>
              <a:t> </a:t>
            </a:r>
            <a:r>
              <a:rPr lang="en-US" sz="1000" b="0" dirty="0" smtClean="0"/>
              <a:t>(current year)</a:t>
            </a:r>
            <a:endParaRPr lang="en-US" sz="1100" b="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6172200" y="5727327"/>
            <a:ext cx="2259843" cy="24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Status updates in </a:t>
            </a:r>
            <a:r>
              <a:rPr lang="en-US" sz="1200" dirty="0" smtClean="0"/>
              <a:t>bold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621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2019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63752" y="6079980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2019 PPL Budget  =  $20.4M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63752" y="6352828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June-December forecasts are updated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4" y="822541"/>
            <a:ext cx="8993152" cy="509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29234"/>
            <a:ext cx="8686800" cy="2405531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endParaRPr lang="en-US" sz="900" dirty="0"/>
          </a:p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294519"/>
              </p:ext>
            </p:extLst>
          </p:nvPr>
        </p:nvGraphicFramePr>
        <p:xfrm>
          <a:off x="1219200" y="33020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$1.74M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$2.58M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$0.20M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$0.14M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$1.05M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$1.28M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$2.75M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6581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61531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8862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9534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7/31/2019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29349" y="2031999"/>
            <a:ext cx="3111731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Updated to include April actuals</a:t>
            </a: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139848</TotalTime>
  <Words>1388</Words>
  <Application>Microsoft Office PowerPoint</Application>
  <PresentationFormat>On-screen Show (4:3)</PresentationFormat>
  <Paragraphs>647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2019 Release Targets – Board Approved NPRRs / SCRs / xGRRs </vt:lpstr>
      <vt:lpstr>2020 Release Targets – Board Approved NPRRs / SCRs / xGRRs </vt:lpstr>
      <vt:lpstr>Approved Revision Requests “Not Started” – Planned to Start in Future Months</vt:lpstr>
      <vt:lpstr>Aging Items Report</vt:lpstr>
      <vt:lpstr>2019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1608</cp:revision>
  <cp:lastPrinted>2019-06-05T21:39:40Z</cp:lastPrinted>
  <dcterms:created xsi:type="dcterms:W3CDTF">2016-01-21T15:20:31Z</dcterms:created>
  <dcterms:modified xsi:type="dcterms:W3CDTF">2019-08-13T19:16:46Z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