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07/30/2019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08/06/2019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08/06/19</a:t>
            </a:r>
            <a:endParaRPr lang="en-US" sz="9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0994" y="243682"/>
            <a:ext cx="8458206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18 Month Running Market </a:t>
            </a:r>
            <a:r>
              <a:rPr lang="en-US" altLang="en-US" dirty="0" smtClean="0">
                <a:solidFill>
                  <a:schemeClr val="tx1"/>
                </a:solidFill>
              </a:rPr>
              <a:t>Totals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223253"/>
              </p:ext>
            </p:extLst>
          </p:nvPr>
        </p:nvGraphicFramePr>
        <p:xfrm>
          <a:off x="380994" y="1066792"/>
          <a:ext cx="8382012" cy="4953011"/>
        </p:xfrm>
        <a:graphic>
          <a:graphicData uri="http://schemas.openxmlformats.org/drawingml/2006/table">
            <a:tbl>
              <a:tblPr/>
              <a:tblGrid>
                <a:gridCol w="698501"/>
                <a:gridCol w="698501"/>
                <a:gridCol w="698501"/>
                <a:gridCol w="698501"/>
                <a:gridCol w="698501"/>
                <a:gridCol w="698501"/>
                <a:gridCol w="698501"/>
                <a:gridCol w="698501"/>
                <a:gridCol w="698501"/>
                <a:gridCol w="698501"/>
                <a:gridCol w="698501"/>
                <a:gridCol w="698501"/>
              </a:tblGrid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42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60,560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238,340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298,900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88,933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230,409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319,342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1,879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1,766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4,423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76,119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215,292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291,411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95,159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224,289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319,448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2,078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81,291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225,380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306,671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1,773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1,774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4,250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96,828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244,431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341,259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1,849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1,105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4,669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109,653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257,125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366,778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2,038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5,134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121,926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270,122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392,048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2,196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5,585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120,867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287,935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408,802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2,436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1,054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5,698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89,078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230,635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319,713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1,936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4,425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84,425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245,672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330,097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2,219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4,846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185,003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213,210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398,213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1,646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65,380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192,182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257,562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1,788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108,941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236,129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345,070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5,992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87,973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218,467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306,440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2,282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5,387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1.76%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97,148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238,133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335,281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1,982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2,698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5,405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121,897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237,124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359,021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2,199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2,908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5,727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145,059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253,622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398,681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3,026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5,860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08/06/19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May </a:t>
            </a:r>
            <a:r>
              <a:rPr lang="en-US" altLang="en-US" dirty="0" smtClean="0"/>
              <a:t>2019 - </a:t>
            </a:r>
            <a:r>
              <a:rPr lang="en-US" altLang="en-US" dirty="0"/>
              <a:t>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May </a:t>
            </a:r>
            <a:r>
              <a:rPr lang="en-US" altLang="en-US" dirty="0" smtClean="0"/>
              <a:t>2019 - </a:t>
            </a:r>
            <a:r>
              <a:rPr lang="en-US" altLang="en-US" dirty="0"/>
              <a:t>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</a:t>
            </a:r>
            <a:r>
              <a:rPr lang="en-US" altLang="en-US" sz="2400" dirty="0" smtClean="0">
                <a:solidFill>
                  <a:schemeClr val="tx1"/>
                </a:solidFill>
              </a:rPr>
              <a:t>May </a:t>
            </a:r>
            <a:r>
              <a:rPr lang="en-US" altLang="en-US" sz="2400" dirty="0" smtClean="0">
                <a:solidFill>
                  <a:schemeClr val="tx1"/>
                </a:solidFill>
              </a:rPr>
              <a:t>2019 - 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08/06/19</a:t>
            </a:r>
            <a:endParaRPr lang="en-US" sz="9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817501"/>
              </p:ext>
            </p:extLst>
          </p:nvPr>
        </p:nvGraphicFramePr>
        <p:xfrm>
          <a:off x="2158994" y="1100137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1.31%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3,452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1,789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2959411"/>
              </p:ext>
            </p:extLst>
          </p:nvPr>
        </p:nvGraphicFramePr>
        <p:xfrm>
          <a:off x="4152894" y="527684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894" y="527684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</a:t>
            </a:r>
            <a:r>
              <a:rPr lang="en-US" altLang="en-US" sz="2000" dirty="0" smtClean="0">
                <a:solidFill>
                  <a:schemeClr val="tx1"/>
                </a:solidFill>
              </a:rPr>
              <a:t>May </a:t>
            </a:r>
            <a:r>
              <a:rPr lang="en-US" altLang="en-US" sz="2000" dirty="0" smtClean="0">
                <a:solidFill>
                  <a:schemeClr val="tx1"/>
                </a:solidFill>
              </a:rPr>
              <a:t>2019 - </a:t>
            </a:r>
            <a:r>
              <a:rPr lang="en-US" altLang="en-US" sz="2000" dirty="0">
                <a:solidFill>
                  <a:schemeClr val="tx1"/>
                </a:solidFill>
              </a:rPr>
              <a:t>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08/06/19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7270"/>
            <a:ext cx="9144000" cy="1524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657600" y="919548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81800" y="919548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673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May </a:t>
            </a:r>
            <a:r>
              <a:rPr lang="en-US" altLang="en-US" sz="1800" dirty="0" smtClean="0">
                <a:solidFill>
                  <a:schemeClr val="tx1"/>
                </a:solidFill>
              </a:rPr>
              <a:t>2019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08/06/19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8700"/>
            <a:ext cx="9144000" cy="1524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324350" y="913549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530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08/06/19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08/06/19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May </a:t>
            </a:r>
            <a:r>
              <a:rPr lang="en-US" altLang="en-US" sz="1800" dirty="0" smtClean="0">
                <a:solidFill>
                  <a:schemeClr val="tx1"/>
                </a:solidFill>
              </a:rPr>
              <a:t>2019 With </a:t>
            </a:r>
            <a:r>
              <a:rPr lang="en-US" altLang="en-US" sz="1800" dirty="0">
                <a:solidFill>
                  <a:schemeClr val="tx1"/>
                </a:solidFill>
              </a:rPr>
              <a:t>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08/06/19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08/06/19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  <ds:schemaRef ds:uri="http://purl.org/dc/terms/"/>
    <ds:schemaRef ds:uri="http://schemas.microsoft.com/office/infopath/2007/PartnerControls"/>
    <ds:schemaRef ds:uri="c34af464-7aa1-4edd-9be4-83dffc1cb926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12260</TotalTime>
  <Words>1110</Words>
  <Application>Microsoft Office PowerPoint</Application>
  <PresentationFormat>On-screen Show (4:3)</PresentationFormat>
  <Paragraphs>360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May 2019 - IAG/IAL Statistics</vt:lpstr>
      <vt:lpstr>Top 10 - May 2019 - IAG/IAL % Greater Than 1% of Enrollments With number of months Greater Than 1%  </vt:lpstr>
      <vt:lpstr>Top 10 - 12 Month Average IAG/IAL % Greater Than 1% of Enrollments thru May 2019 With number of months Greater Than 1% </vt:lpstr>
      <vt:lpstr>Explanation of IAG/IAL Slides Data</vt:lpstr>
      <vt:lpstr>Explanation of IAG/IAL Slides Data (Cont)</vt:lpstr>
      <vt:lpstr>Top - 12 Month Average Rescission % Greater Than 1% of Switches thru May 2019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302</cp:revision>
  <cp:lastPrinted>2016-01-21T20:53:15Z</cp:lastPrinted>
  <dcterms:created xsi:type="dcterms:W3CDTF">2016-01-21T15:20:31Z</dcterms:created>
  <dcterms:modified xsi:type="dcterms:W3CDTF">2019-07-30T21:27:04Z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