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70" r:id="rId7"/>
    <p:sldId id="285" r:id="rId8"/>
    <p:sldId id="323" r:id="rId9"/>
    <p:sldId id="32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738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43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DRSurvey@ercot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413338"/>
            <a:ext cx="5410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 and NOIE Demand Response Survey Workshop Update</a:t>
            </a:r>
          </a:p>
          <a:p>
            <a:endParaRPr lang="en-US" dirty="0"/>
          </a:p>
          <a:p>
            <a:r>
              <a:rPr lang="en-US" dirty="0" smtClean="0"/>
              <a:t>Mark Patterson, ERCOT Manager Demand Integration</a:t>
            </a:r>
          </a:p>
          <a:p>
            <a:endParaRPr lang="en-US" dirty="0" smtClean="0"/>
          </a:p>
          <a:p>
            <a:r>
              <a:rPr lang="en-US" dirty="0" smtClean="0"/>
              <a:t>August RMS Meeting</a:t>
            </a:r>
          </a:p>
        </p:txBody>
      </p:sp>
    </p:spTree>
    <p:extLst>
      <p:ext uri="{BB962C8B-B14F-4D97-AF65-F5344CB8AC3E}">
        <p14:creationId xmlns:p14="http://schemas.microsoft.com/office/powerpoint/2010/main" val="12195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2800" b="1" dirty="0" smtClean="0">
                <a:solidFill>
                  <a:srgbClr val="00ACC8"/>
                </a:solidFill>
                <a:ea typeface="+mj-ea"/>
                <a:cs typeface="+mj-cs"/>
              </a:rPr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668" y="751820"/>
            <a:ext cx="7467600" cy="5410200"/>
          </a:xfrm>
        </p:spPr>
        <p:txBody>
          <a:bodyPr/>
          <a:lstStyle/>
          <a:p>
            <a:r>
              <a:rPr lang="en-US" sz="2400" dirty="0" smtClean="0"/>
              <a:t>Workshop split into two sessions</a:t>
            </a:r>
          </a:p>
          <a:p>
            <a:pPr lvl="1" indent="57150" defTabSz="685800"/>
            <a:r>
              <a:rPr lang="en-US" sz="2000" dirty="0"/>
              <a:t>	</a:t>
            </a:r>
            <a:r>
              <a:rPr lang="en-US" sz="2000" dirty="0" smtClean="0"/>
              <a:t>Session 1 (Morning): REPs</a:t>
            </a:r>
          </a:p>
          <a:p>
            <a:pPr lvl="1" indent="57150" defTabSz="685800"/>
            <a:r>
              <a:rPr lang="en-US" sz="2000" dirty="0"/>
              <a:t>	</a:t>
            </a:r>
            <a:r>
              <a:rPr lang="en-US" sz="2000" dirty="0" smtClean="0"/>
              <a:t>Session 2 (Afternoon): NOIEs</a:t>
            </a:r>
            <a:endParaRPr lang="en-US" sz="2400" dirty="0"/>
          </a:p>
          <a:p>
            <a:pPr defTabSz="685800"/>
            <a:r>
              <a:rPr lang="en-US" sz="2400" dirty="0" smtClean="0"/>
              <a:t>Reviewed the Objectives of NPRR 933</a:t>
            </a:r>
          </a:p>
          <a:p>
            <a:pPr defTabSz="685800"/>
            <a:r>
              <a:rPr lang="en-US" sz="2400" dirty="0" smtClean="0"/>
              <a:t>Summary of the 5 most significant issues raised by REPs/NOIEs</a:t>
            </a:r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Using a Sept 30 snapshot date with a data/survey deadline of Sept 30.</a:t>
            </a:r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Establish a reporting threshold</a:t>
            </a:r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ERCOTs request for a quarterly snapshot/data submittal</a:t>
            </a:r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Alternate means to submit data to ERCOT (non-NAESB)</a:t>
            </a:r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Request for ERCOT to supply ESIID List to REPs</a:t>
            </a:r>
            <a:r>
              <a:rPr lang="en-US" sz="2000" dirty="0"/>
              <a:t>	</a:t>
            </a:r>
            <a:endParaRPr lang="en-US" sz="2000" dirty="0" smtClean="0"/>
          </a:p>
          <a:p>
            <a:r>
              <a:rPr lang="en-US" sz="2400" dirty="0"/>
              <a:t>Reviewed Survey Questions</a:t>
            </a:r>
          </a:p>
          <a:p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7734793" y="4610099"/>
            <a:ext cx="190007" cy="723901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607226">
            <a:off x="7914522" y="4589198"/>
            <a:ext cx="1285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Applies to REPs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60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2019 Data Collection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839200" cy="5334000"/>
          </a:xfrm>
        </p:spPr>
        <p:txBody>
          <a:bodyPr/>
          <a:lstStyle/>
          <a:p>
            <a:r>
              <a:rPr lang="en-US" sz="2400" dirty="0" smtClean="0"/>
              <a:t>August 1, 2019  </a:t>
            </a:r>
          </a:p>
          <a:p>
            <a:pPr lvl="1"/>
            <a:r>
              <a:rPr lang="en-US" sz="2000" dirty="0" smtClean="0"/>
              <a:t>ERCOT sent Market Notices instructing REPs/NOIEs to pick up their 2019 reporting notification on the ERCOT MIS</a:t>
            </a:r>
          </a:p>
          <a:p>
            <a:pPr lvl="1"/>
            <a:r>
              <a:rPr lang="en-US" sz="2000" dirty="0" smtClean="0"/>
              <a:t>All REPs/NOIEs were provided a notification (both those that do and do not have a reporting obligation)</a:t>
            </a:r>
          </a:p>
          <a:p>
            <a:pPr lvl="1"/>
            <a:r>
              <a:rPr lang="en-US" sz="2000" dirty="0" smtClean="0"/>
              <a:t>Updated NOIE-REP Demand Response Data Collection Technical Specifications for 2019 provided on the Demand Response page of ERCOT.com</a:t>
            </a:r>
          </a:p>
          <a:p>
            <a:r>
              <a:rPr lang="en-US" sz="2400" dirty="0" smtClean="0"/>
              <a:t>August 15, 2019</a:t>
            </a:r>
          </a:p>
          <a:p>
            <a:pPr lvl="1"/>
            <a:r>
              <a:rPr lang="en-US" sz="2000" dirty="0"/>
              <a:t>ERCOT request NOIEs and Reps to e-mail ERCOT at </a:t>
            </a:r>
            <a:r>
              <a:rPr lang="en-US" sz="2000" dirty="0">
                <a:hlinkClick r:id="rId3"/>
              </a:rPr>
              <a:t>DRSurvey@ercot.com</a:t>
            </a:r>
            <a:r>
              <a:rPr lang="en-US" sz="2000" dirty="0"/>
              <a:t> acknowledging that they have received the notification/will be </a:t>
            </a:r>
            <a:r>
              <a:rPr lang="en-US" sz="2000" dirty="0" smtClean="0"/>
              <a:t>responding</a:t>
            </a:r>
          </a:p>
          <a:p>
            <a:r>
              <a:rPr lang="en-US" sz="2200" dirty="0" smtClean="0"/>
              <a:t>September 30, 2019 (</a:t>
            </a:r>
            <a:r>
              <a:rPr lang="en-US" sz="1800" dirty="0" smtClean="0"/>
              <a:t>Snapshot date)</a:t>
            </a:r>
          </a:p>
          <a:p>
            <a:pPr lvl="1"/>
            <a:r>
              <a:rPr lang="en-US" sz="2000" dirty="0" smtClean="0"/>
              <a:t>REPs </a:t>
            </a:r>
            <a:r>
              <a:rPr lang="en-US" sz="2000" dirty="0"/>
              <a:t>can start sending files to </a:t>
            </a:r>
            <a:r>
              <a:rPr lang="en-US" sz="2000" dirty="0" smtClean="0"/>
              <a:t>ERCOT</a:t>
            </a:r>
          </a:p>
          <a:p>
            <a:pPr lvl="1"/>
            <a:r>
              <a:rPr lang="en-US" sz="2000" dirty="0" smtClean="0"/>
              <a:t>ERCOT provides </a:t>
            </a:r>
            <a:r>
              <a:rPr lang="en-US" sz="2000" dirty="0"/>
              <a:t>2019 event survey </a:t>
            </a:r>
            <a:r>
              <a:rPr lang="en-US" sz="2000" dirty="0" smtClean="0"/>
              <a:t>links to REPs/NOIEs that have a reporting obligation</a:t>
            </a:r>
            <a:endParaRPr lang="en-US" sz="2000" dirty="0"/>
          </a:p>
          <a:p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951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2019 Data Collection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3850" y="914400"/>
            <a:ext cx="8715375" cy="5334000"/>
          </a:xfrm>
        </p:spPr>
        <p:txBody>
          <a:bodyPr/>
          <a:lstStyle/>
          <a:p>
            <a:r>
              <a:rPr lang="en-US" sz="2400" dirty="0"/>
              <a:t>September 30, 2019 (Snapshot date)</a:t>
            </a:r>
          </a:p>
          <a:p>
            <a:pPr lvl="1"/>
            <a:r>
              <a:rPr lang="en-US" sz="2000" dirty="0"/>
              <a:t>REPs can start sending files to ERCOT</a:t>
            </a:r>
          </a:p>
          <a:p>
            <a:pPr lvl="1"/>
            <a:r>
              <a:rPr lang="en-US" sz="2000" dirty="0"/>
              <a:t>ERCOT provides 2019 event survey links to REPs/NOIEs that have a reporting obligation</a:t>
            </a:r>
          </a:p>
          <a:p>
            <a:r>
              <a:rPr lang="en-US" sz="2400" dirty="0" smtClean="0"/>
              <a:t>October </a:t>
            </a:r>
            <a:r>
              <a:rPr lang="en-US" sz="2400" dirty="0"/>
              <a:t>7, 2019</a:t>
            </a:r>
          </a:p>
          <a:p>
            <a:pPr lvl="1"/>
            <a:r>
              <a:rPr lang="en-US" sz="2000" dirty="0"/>
              <a:t>ERCOT provides REPs with list of ESIIDs they own on snapshot date</a:t>
            </a:r>
          </a:p>
          <a:p>
            <a:r>
              <a:rPr lang="en-US" sz="2400" dirty="0" smtClean="0"/>
              <a:t>October 31, 2019</a:t>
            </a:r>
          </a:p>
          <a:p>
            <a:pPr lvl="1"/>
            <a:r>
              <a:rPr lang="en-US" sz="2000" dirty="0" smtClean="0"/>
              <a:t>ESIID submission deadline for files to ERCOT that meet required accuracy</a:t>
            </a:r>
          </a:p>
          <a:p>
            <a:pPr lvl="1"/>
            <a:r>
              <a:rPr lang="en-US" sz="2000" dirty="0" smtClean="0"/>
              <a:t>Event survey deadline (for REPs/NOIEs with OLC, PR, OTH)</a:t>
            </a:r>
          </a:p>
          <a:p>
            <a:r>
              <a:rPr lang="en-US" sz="2400" dirty="0" smtClean="0"/>
              <a:t>November 29, 2019 </a:t>
            </a:r>
          </a:p>
          <a:p>
            <a:pPr lvl="1"/>
            <a:r>
              <a:rPr lang="en-US" sz="2000" dirty="0" smtClean="0"/>
              <a:t>ERCOT completes 2019 summer assessment </a:t>
            </a:r>
          </a:p>
          <a:p>
            <a:r>
              <a:rPr lang="en-US" sz="2400" dirty="0" smtClean="0"/>
              <a:t>March 31, 2020  - </a:t>
            </a:r>
            <a:r>
              <a:rPr lang="en-US" sz="2000" dirty="0" smtClean="0"/>
              <a:t>2019 Annual Report of Demand Response due</a:t>
            </a:r>
          </a:p>
          <a:p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75950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13138</TotalTime>
  <Words>242</Words>
  <Application>Microsoft Office PowerPoint</Application>
  <PresentationFormat>On-screen Show (4:3)</PresentationFormat>
  <Paragraphs>44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2019 Data Collection Details</vt:lpstr>
      <vt:lpstr>2019 Data Collection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145</cp:revision>
  <cp:lastPrinted>2016-01-21T20:53:15Z</cp:lastPrinted>
  <dcterms:created xsi:type="dcterms:W3CDTF">2016-01-21T15:20:31Z</dcterms:created>
  <dcterms:modified xsi:type="dcterms:W3CDTF">2019-08-05T21:41:51Z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