
<file path=[Content_Types].xml><?xml version="1.0" encoding="utf-8"?>
<Types xmlns="http://schemas.openxmlformats.org/package/2006/content-types">
  <Default Extension="wmf" ContentType="image/x-w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816" r:id="rId2"/>
  </p:sldMasterIdLst>
  <p:notesMasterIdLst>
    <p:notesMasterId r:id="rId4"/>
  </p:notesMasterIdLst>
  <p:handoutMasterIdLst>
    <p:handoutMasterId r:id="rId5"/>
  </p:handoutMasterIdLst>
  <p:sldIdLst>
    <p:sldId id="258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63" autoAdjust="0"/>
    <p:restoredTop sz="94660"/>
  </p:normalViewPr>
  <p:slideViewPr>
    <p:cSldViewPr>
      <p:cViewPr>
        <p:scale>
          <a:sx n="90" d="100"/>
          <a:sy n="90" d="100"/>
        </p:scale>
        <p:origin x="-1248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45" d="100"/>
          <a:sy n="45" d="100"/>
        </p:scale>
        <p:origin x="2280" y="5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6E9F4A-4066-491C-8F25-BCC5643327B9}" type="datetimeFigureOut">
              <a:rPr lang="en-US" smtClean="0"/>
              <a:t>8/1/2019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AC5BAE-5329-436C-BB9D-CF26C62919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784800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g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447C23-70FF-4D54-8A37-93BEF4D37D87}" type="datetimeFigureOut">
              <a:rPr lang="en-US" smtClean="0"/>
              <a:t>8/1/2019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38A51B-00BD-480F-A961-AEEFF753F5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7533323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38A51B-00BD-480F-A961-AEEFF753F55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3958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758952"/>
            <a:ext cx="75438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38" y="4455621"/>
            <a:ext cx="75438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538458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4464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414779"/>
            <a:ext cx="1971675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414779"/>
            <a:ext cx="5800725" cy="5757420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954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637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758952"/>
            <a:ext cx="75438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4453128"/>
            <a:ext cx="75438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614465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845734"/>
            <a:ext cx="370332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440" y="1845736"/>
            <a:ext cx="3703320" cy="402335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53197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2960" y="2582334"/>
            <a:ext cx="3703320" cy="32867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44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2582334"/>
            <a:ext cx="3703320" cy="32867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58453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19636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/>
              <a:t>December TAC &amp; Board of Directors Update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32958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3" y="0"/>
            <a:ext cx="303809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3030053" y="0"/>
            <a:ext cx="48006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594359"/>
            <a:ext cx="24003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60237" y="731520"/>
            <a:ext cx="5009393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926080"/>
            <a:ext cx="24003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9134" y="6459786"/>
            <a:ext cx="1963883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/>
              <a:t>1/9/2018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00450" y="6459786"/>
            <a:ext cx="348615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December TAC &amp; Board of Directors Update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45462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9141619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2" y="491507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5074920"/>
            <a:ext cx="7589520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" y="0"/>
            <a:ext cx="9143989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2959" y="5907024"/>
            <a:ext cx="7589520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0103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6400800"/>
            <a:ext cx="914400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5"/>
            <a:ext cx="9144001" cy="659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59" y="1845734"/>
            <a:ext cx="7543801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1" y="6459786"/>
            <a:ext cx="18542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64639" y="6459786"/>
            <a:ext cx="36171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5344" y="6459786"/>
            <a:ext cx="9840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895149" y="1737845"/>
            <a:ext cx="74752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612594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7" r:id="rId1"/>
    <p:sldLayoutId id="2147483818" r:id="rId2"/>
    <p:sldLayoutId id="2147483819" r:id="rId3"/>
    <p:sldLayoutId id="2147483820" r:id="rId4"/>
    <p:sldLayoutId id="2147483821" r:id="rId5"/>
    <p:sldLayoutId id="2147483822" r:id="rId6"/>
    <p:sldLayoutId id="2147483823" r:id="rId7"/>
    <p:sldLayoutId id="2147483824" r:id="rId8"/>
    <p:sldLayoutId id="2147483825" r:id="rId9"/>
    <p:sldLayoutId id="2147483826" r:id="rId10"/>
    <p:sldLayoutId id="2147483827" r:id="rId11"/>
  </p:sldLayoutIdLst>
  <p:hf hdr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wmf"/><Relationship Id="rId3" Type="http://schemas.openxmlformats.org/officeDocument/2006/relationships/notesSlide" Target="../notesSlides/notesSlide1.xml"/><Relationship Id="rId7" Type="http://schemas.openxmlformats.org/officeDocument/2006/relationships/package" Target="../embeddings/Microsoft_Excel_Worksheet1.xls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hyperlink" Target="http://ercot.com/mktrules/issues/SCR801" TargetMode="External"/><Relationship Id="rId5" Type="http://schemas.openxmlformats.org/officeDocument/2006/relationships/hyperlink" Target="http://ercot.com/content/wcm/key_documents_lists/163997/8._RTCTF_Report.zip" TargetMode="External"/><Relationship Id="rId4" Type="http://schemas.openxmlformats.org/officeDocument/2006/relationships/hyperlink" Target="http://ercot.com/calendar/2019/7/24/163996-TAC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597061" y="115887"/>
            <a:ext cx="7518400" cy="646113"/>
          </a:xfrm>
        </p:spPr>
        <p:txBody>
          <a:bodyPr>
            <a:normAutofit/>
          </a:bodyPr>
          <a:lstStyle/>
          <a:p>
            <a:r>
              <a:rPr lang="en-US" sz="4000" b="1" dirty="0"/>
              <a:t>TAC Highlights – </a:t>
            </a:r>
            <a:r>
              <a:rPr lang="en-US" sz="4000" b="1" dirty="0" smtClean="0">
                <a:hlinkClick r:id="rId4"/>
              </a:rPr>
              <a:t>July 24, 2019</a:t>
            </a:r>
            <a:endParaRPr lang="en-US" sz="40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380999" y="838201"/>
            <a:ext cx="8028363" cy="5486400"/>
          </a:xfrm>
        </p:spPr>
        <p:txBody>
          <a:bodyPr>
            <a:normAutofit lnSpcReduction="10000"/>
          </a:bodyPr>
          <a:lstStyle/>
          <a:p>
            <a:pPr marL="0" lvl="1" indent="0">
              <a:buNone/>
            </a:pPr>
            <a:r>
              <a:rPr lang="en-US" sz="800" u="sng" dirty="0" smtClean="0"/>
              <a:t/>
            </a:r>
            <a:br>
              <a:rPr lang="en-US" sz="800" u="sng" dirty="0" smtClean="0"/>
            </a:br>
            <a:r>
              <a:rPr lang="en-US" sz="2000" u="sng" dirty="0" smtClean="0"/>
              <a:t>Discussion &amp; Voting Items of Interest</a:t>
            </a:r>
            <a:r>
              <a:rPr lang="en-US" sz="2000" u="sng" dirty="0"/>
              <a:t>:</a:t>
            </a:r>
          </a:p>
          <a:p>
            <a:pPr marL="300038" lvl="1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dirty="0"/>
              <a:t>E</a:t>
            </a:r>
            <a:r>
              <a:rPr lang="en-US" dirty="0" smtClean="0"/>
              <a:t>lected a new Vice Chair – </a:t>
            </a:r>
            <a:r>
              <a:rPr lang="en-US" dirty="0" err="1" smtClean="0"/>
              <a:t>Clif</a:t>
            </a:r>
            <a:r>
              <a:rPr lang="en-US" dirty="0" smtClean="0"/>
              <a:t> Lange (STEC, Cooperative segment)</a:t>
            </a:r>
            <a:endParaRPr lang="en-US" dirty="0"/>
          </a:p>
          <a:p>
            <a:pPr marL="300038" lvl="1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dirty="0" smtClean="0"/>
              <a:t>In-depth </a:t>
            </a:r>
            <a:r>
              <a:rPr lang="en-US" dirty="0"/>
              <a:t>discussion </a:t>
            </a:r>
            <a:r>
              <a:rPr lang="en-US" dirty="0" smtClean="0"/>
              <a:t>about </a:t>
            </a:r>
            <a:r>
              <a:rPr lang="en-US" dirty="0" smtClean="0">
                <a:hlinkClick r:id="rId5"/>
              </a:rPr>
              <a:t>Real-Time Co-optimization Task Force “Key Principles”</a:t>
            </a:r>
            <a:r>
              <a:rPr lang="en-US" dirty="0" smtClean="0"/>
              <a:t> as directed by the PUCT: </a:t>
            </a:r>
          </a:p>
          <a:p>
            <a:pPr marL="665798" lvl="3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sz="1700" dirty="0" smtClean="0"/>
              <a:t>KP1.4, 1.6, 3 &amp; 4 endorsed unanimously by TAC</a:t>
            </a:r>
          </a:p>
          <a:p>
            <a:pPr marL="665798" lvl="3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sz="1700" dirty="0" smtClean="0"/>
              <a:t>KP1.5, Process for Deploying Ancillary Services – TAC debated the merits of retaining participation factors and ultimately endorsed Option 1 (eliminating PFs) w/ 1 abstention.</a:t>
            </a:r>
            <a:endParaRPr lang="en-US" sz="1700" dirty="0" smtClean="0"/>
          </a:p>
          <a:p>
            <a:pPr marL="300038" lvl="1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dirty="0" smtClean="0"/>
              <a:t>Will begin annual TAC/TAC Subcommittee Structural and Procedural Review </a:t>
            </a:r>
          </a:p>
          <a:p>
            <a:pPr marL="300038" lvl="1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dirty="0" smtClean="0"/>
              <a:t>2020 Meeting Calendar posted:  </a:t>
            </a:r>
            <a:r>
              <a:rPr lang="en-US" dirty="0" smtClean="0"/>
              <a:t> </a:t>
            </a:r>
            <a:endParaRPr lang="en-US" dirty="0"/>
          </a:p>
          <a:p>
            <a:pPr marL="0" indent="0">
              <a:buNone/>
            </a:pPr>
            <a:endParaRPr lang="en-US" u="sng" dirty="0" smtClean="0"/>
          </a:p>
          <a:p>
            <a:pPr marL="0" indent="0">
              <a:buNone/>
            </a:pPr>
            <a:r>
              <a:rPr lang="en-US" u="sng" dirty="0" smtClean="0"/>
              <a:t>RMS items approved by TAC:</a:t>
            </a:r>
            <a:endParaRPr lang="en-US" u="sng" dirty="0" smtClean="0"/>
          </a:p>
          <a:p>
            <a:pPr marL="300038" indent="-300038">
              <a:lnSpc>
                <a:spcPct val="100000"/>
              </a:lnSpc>
              <a:buFont typeface="Wingdings" panose="05000000000000000000" pitchFamily="2" charset="2"/>
              <a:buChar char="§"/>
            </a:pPr>
            <a:r>
              <a:rPr lang="en-US" dirty="0" smtClean="0">
                <a:hlinkClick r:id="rId6"/>
              </a:rPr>
              <a:t>SCR801</a:t>
            </a:r>
            <a:r>
              <a:rPr lang="en-US" dirty="0" smtClean="0"/>
              <a:t>, 867_03 Final(s) Global Process ID Correction Request for IDR ESI ID(s) Posted to the 867 Activity Report</a:t>
            </a:r>
            <a:endParaRPr lang="en-US" dirty="0"/>
          </a:p>
          <a:p>
            <a:pPr marL="300038" indent="-300038">
              <a:lnSpc>
                <a:spcPct val="100000"/>
              </a:lnSpc>
              <a:buFont typeface="Wingdings" panose="05000000000000000000" pitchFamily="2" charset="2"/>
              <a:buChar char="§"/>
            </a:pPr>
            <a:endParaRPr lang="en-US" sz="1800" dirty="0"/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xmlns="" id="{C15F28AF-C8F2-4201-A7AC-CCCAA0DD0B75}"/>
              </a:ext>
            </a:extLst>
          </p:cNvPr>
          <p:cNvCxnSpPr/>
          <p:nvPr/>
        </p:nvCxnSpPr>
        <p:spPr>
          <a:xfrm>
            <a:off x="685800" y="838200"/>
            <a:ext cx="71628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xmlns="" id="{2A799451-ED23-4192-A317-AFB1DD03DA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425344" y="6459786"/>
            <a:ext cx="984019" cy="365125"/>
          </a:xfrm>
        </p:spPr>
        <p:txBody>
          <a:bodyPr/>
          <a:lstStyle/>
          <a:p>
            <a:fld id="{EDEDA31E-5185-4CB0-88E0-309A957138BF}" type="slidenum">
              <a:rPr lang="en-US" smtClean="0"/>
              <a:pPr/>
              <a:t>1</a:t>
            </a:fld>
            <a:endParaRPr lang="en-US" dirty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92497371"/>
              </p:ext>
            </p:extLst>
          </p:nvPr>
        </p:nvGraphicFramePr>
        <p:xfrm>
          <a:off x="3962400" y="4114800"/>
          <a:ext cx="914400" cy="771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0" name="Worksheet" showAsIcon="1" r:id="rId7" imgW="914400" imgH="771480" progId="Excel.Sheet.12">
                  <p:embed/>
                </p:oleObj>
              </mc:Choice>
              <mc:Fallback>
                <p:oleObj name="Worksheet" showAsIcon="1" r:id="rId7" imgW="914400" imgH="77148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3962400" y="4114800"/>
                        <a:ext cx="914400" cy="771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956743351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sisl xmlns:xsi="http://www.w3.org/2001/XMLSchema-instance" xmlns:xsd="http://www.w3.org/2001/XMLSchema" xmlns="http://www.boldonjames.com/2008/01/sie/internal/label" sislVersion="0" policy="e9c0b8d7-bdb4-4fd3-b62a-f50327aaefce" origin="autoSelectedSuggestion">
  <element uid="c5f8eb12-5b27-439d-aaa6-3402af626fa3" value=""/>
  <element uid="c64218ab-b8d1-40b6-a478-cb8be1e10ecc" value=""/>
</sisl>
</file>

<file path=customXml/itemProps1.xml><?xml version="1.0" encoding="utf-8"?>
<ds:datastoreItem xmlns:ds="http://schemas.openxmlformats.org/officeDocument/2006/customXml" ds:itemID="{E4D2352B-4F32-4837-A2ED-F3B486A37086}">
  <ds:schemaRefs>
    <ds:schemaRef ds:uri="http://www.w3.org/2001/XMLSchema"/>
    <ds:schemaRef ds:uri="http://www.boldonjames.com/2008/01/sie/internal/label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15477</TotalTime>
  <Words>9</Words>
  <Application>Microsoft Office PowerPoint</Application>
  <PresentationFormat>On-screen Show (4:3)</PresentationFormat>
  <Paragraphs>13</Paragraphs>
  <Slides>1</Slides>
  <Notes>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Retrospect</vt:lpstr>
      <vt:lpstr>Microsoft Excel Worksheet</vt:lpstr>
      <vt:lpstr>TAC Highlights – July 24, 2019</vt:lpstr>
    </vt:vector>
  </TitlesOfParts>
  <Company>NRG Energy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TAC &amp; Board of Directors Update</dc:title>
  <dc:creator>Zerwas (Reed), Rebecca</dc:creator>
  <cp:keywords/>
  <cp:lastModifiedBy>s262089</cp:lastModifiedBy>
  <cp:revision>173</cp:revision>
  <cp:lastPrinted>2018-11-28T18:48:20Z</cp:lastPrinted>
  <dcterms:created xsi:type="dcterms:W3CDTF">2018-01-08T22:15:17Z</dcterms:created>
  <dcterms:modified xsi:type="dcterms:W3CDTF">2019-08-01T17:07:44Z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IndexRef">
    <vt:lpwstr>66fbd887-84f1-44c6-b614-caad1dd41da1</vt:lpwstr>
  </property>
  <property fmtid="{D5CDD505-2E9C-101B-9397-08002B2CF9AE}" pid="3" name="bjSaver">
    <vt:lpwstr>hVeZjyyepu7wfUb3kwBo4T82bAn9HrXq</vt:lpwstr>
  </property>
  <property fmtid="{D5CDD505-2E9C-101B-9397-08002B2CF9AE}" pid="4" name="bjDocumentSecurityLabel">
    <vt:lpwstr>AEP Public</vt:lpwstr>
  </property>
  <property fmtid="{D5CDD505-2E9C-101B-9397-08002B2CF9AE}" pid="5" name="bjDocumentLabelXML">
    <vt:lpwstr>&lt;?xml version="1.0" encoding="us-ascii"?&gt;&lt;sisl xmlns:xsi="http://www.w3.org/2001/XMLSchema-instance" xmlns:xsd="http://www.w3.org/2001/XMLSchema" sislVersion="0" policy="e9c0b8d7-bdb4-4fd3-b62a-f50327aaefce" origin="autoSelectedSuggestion" xmlns="http://w</vt:lpwstr>
  </property>
  <property fmtid="{D5CDD505-2E9C-101B-9397-08002B2CF9AE}" pid="6" name="bjDocumentLabelXML-0">
    <vt:lpwstr>ww.boldonjames.com/2008/01/sie/internal/label"&gt;&lt;element uid="c5f8eb12-5b27-439d-aaa6-3402af626fa3" value="" /&gt;&lt;element uid="c64218ab-b8d1-40b6-a478-cb8be1e10ecc" value="" /&gt;&lt;/sisl&gt;</vt:lpwstr>
  </property>
  <property fmtid="{D5CDD505-2E9C-101B-9397-08002B2CF9AE}" pid="7" name="Visual Markings Removed">
    <vt:lpwstr>No</vt:lpwstr>
  </property>
</Properties>
</file>