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85" r:id="rId7"/>
    <p:sldId id="293" r:id="rId8"/>
    <p:sldId id="290" r:id="rId9"/>
    <p:sldId id="291" r:id="rId10"/>
    <p:sldId id="29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6FD3499-6D19-4174-B086-3D2545252F44}">
          <p14:sldIdLst>
            <p14:sldId id="260"/>
            <p14:sldId id="285"/>
            <p14:sldId id="293"/>
            <p14:sldId id="290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D07C"/>
    <a:srgbClr val="685BC7"/>
    <a:srgbClr val="00AEC7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 showGuides="1">
      <p:cViewPr varScale="1">
        <p:scale>
          <a:sx n="89" d="100"/>
          <a:sy n="89" d="100"/>
        </p:scale>
        <p:origin x="43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ERCOT </a:t>
            </a:r>
            <a:r>
              <a:rPr lang="en-US" sz="2000" b="1" dirty="0">
                <a:solidFill>
                  <a:schemeClr val="tx2"/>
                </a:solidFill>
              </a:rPr>
              <a:t>management of cases where AS is infeasible in </a:t>
            </a:r>
            <a:r>
              <a:rPr lang="en-US" sz="2000" b="1" dirty="0" smtClean="0">
                <a:solidFill>
                  <a:schemeClr val="tx2"/>
                </a:solidFill>
              </a:rPr>
              <a:t>Real-Time (KP 1.3)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RTCTF Meeting Agenda # </a:t>
            </a:r>
            <a:r>
              <a:rPr lang="en-US" dirty="0" smtClean="0">
                <a:solidFill>
                  <a:schemeClr val="tx2"/>
                </a:solidFill>
              </a:rPr>
              <a:t>5 </a:t>
            </a:r>
            <a:r>
              <a:rPr lang="en-US" dirty="0" smtClean="0">
                <a:solidFill>
                  <a:schemeClr val="tx2"/>
                </a:solidFill>
              </a:rPr>
              <a:t>(c)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Sandip Sharma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August 09,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Ancillary Service (AS) Infeasibility?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Per Nodal Protocol Section 6.4.9.1.2 (1) “Replacement of Infeasible Ancillary Service Due to Transmission Constraints”, there are two scenarios under which AS is considered infeasible: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During HRUC process, when Capacity reserved on a Resource to provide AS is needed to resolve the transmission constraint.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If the deployment of Ancillary Services form a Resource would have a consistent, negative impact on a transmission constraint.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Today, AS Infeasibility may be identified in either the Adjustment Period or the Operating Period.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8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Infeasibility: Second Scenario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990600"/>
            <a:ext cx="87630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39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AS Infeasibility addressed </a:t>
            </a:r>
            <a:r>
              <a:rPr lang="en-US" dirty="0"/>
              <a:t>t</a:t>
            </a:r>
            <a:r>
              <a:rPr lang="en-US" dirty="0" smtClean="0"/>
              <a:t>oday?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r>
              <a:rPr lang="en-US" sz="2000" dirty="0"/>
              <a:t>Per Nodal Protocol Section 6.4.9.1.2 (2), upon notification of AS infeasibility the QSE may do one or more of the following; </a:t>
            </a:r>
            <a:endParaRPr lang="en-US" sz="2000" dirty="0" smtClean="0"/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Substitute capacity from other Resources represented by that QSE to meet its Ancillary Services Supply Responsibility;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Substitute capacity from other QSEs using Ancillary Service Trades; or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Inform ERCOT that all or part of the Ancillary Services capacity needs to be replaced</a:t>
            </a:r>
            <a:r>
              <a:rPr lang="en-US" sz="1800" dirty="0" smtClean="0"/>
              <a:t>.</a:t>
            </a:r>
          </a:p>
          <a:p>
            <a:pPr lvl="1"/>
            <a:endParaRPr lang="en-US" sz="2000" dirty="0" smtClean="0"/>
          </a:p>
          <a:p>
            <a:r>
              <a:rPr lang="en-US" sz="2000" dirty="0"/>
              <a:t>If a QSE elects to substitute capacity, ERCOT shall determine the feasibility of the substitution.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If the substitution is deemed infeasible by ERCOT or the QSE informs ERCOT that the Ancillary Services capacity needs to be replaced, </a:t>
            </a:r>
            <a:r>
              <a:rPr lang="en-US" sz="2000" dirty="0" smtClean="0"/>
              <a:t>ERCOT </a:t>
            </a:r>
            <a:r>
              <a:rPr lang="en-US" sz="2000" dirty="0"/>
              <a:t>shall </a:t>
            </a:r>
            <a:r>
              <a:rPr lang="en-US" sz="2000" dirty="0" smtClean="0"/>
              <a:t>procure, in </a:t>
            </a:r>
            <a:r>
              <a:rPr lang="en-US" sz="2000" dirty="0"/>
              <a:t>its sole discretion </a:t>
            </a:r>
            <a:r>
              <a:rPr lang="en-US" sz="2000" dirty="0" smtClean="0"/>
              <a:t>that </a:t>
            </a:r>
            <a:r>
              <a:rPr lang="en-US" sz="2000" dirty="0"/>
              <a:t>the service is still </a:t>
            </a:r>
            <a:r>
              <a:rPr lang="en-US" sz="2000" dirty="0" smtClean="0"/>
              <a:t>needed, </a:t>
            </a:r>
            <a:r>
              <a:rPr lang="en-US" sz="2000" dirty="0"/>
              <a:t>the Ancillary Services capacity required under Section 6.4.9.2, Supplemental Ancillary Services Market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5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Infeasibility Under RTC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just">
              <a:buFont typeface="+mj-lt"/>
              <a:buAutoNum type="arabicPeriod"/>
            </a:pPr>
            <a:r>
              <a:rPr lang="en-US" sz="2400" dirty="0"/>
              <a:t>Ancillary Service Infeasibility under RTC Market Design is limited to those Ancillary Services or subset of AS that are not deployed by RTC SCED.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n-US" sz="2000" dirty="0"/>
              <a:t>Regulation Ancillary Service primarily falls into this category since Regulation is deployed by LFC which is primarily focused on restoring frequency and does not take transmission security into account.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n-US" sz="2000" dirty="0"/>
              <a:t>Besides Regulation AS, Resources carrying RRS which respond as a block based on Frequency triggers may have adverse impact on transmission security if these resource respond.  </a:t>
            </a:r>
            <a:endParaRPr lang="en-US" sz="2000" dirty="0" smtClean="0"/>
          </a:p>
          <a:p>
            <a:pPr lvl="1" algn="just"/>
            <a:endParaRPr lang="en-US" sz="2000" dirty="0"/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/>
              <a:t>During HRUC process only AS capability will be checked and AS capacity will not be reserved. No AS will be considered infeasible during HRUC.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3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To Address AS Infeasibility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smtClean="0"/>
              <a:t>Within </a:t>
            </a:r>
            <a:r>
              <a:rPr lang="en-US" sz="2400" dirty="0"/>
              <a:t>RTC, ERCOT proposes to build a functionality where Operators can block RTC from awarding Ancillary Services to Resources that when deployed, would have a negative impact on a transmission system. </a:t>
            </a:r>
          </a:p>
          <a:p>
            <a:pPr algn="just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62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548EC8-7550-4F3D-B8CE-34993F9B1F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2129</TotalTime>
  <Words>419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What is Ancillary Service (AS) Infeasibility?</vt:lpstr>
      <vt:lpstr>AS Infeasibility: Second Scenario Example</vt:lpstr>
      <vt:lpstr>How is AS Infeasibility addressed today?</vt:lpstr>
      <vt:lpstr>AS Infeasibility Under RTC</vt:lpstr>
      <vt:lpstr>Proposal To Address AS Infeasibility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Maggio, Dave</cp:lastModifiedBy>
  <cp:revision>113</cp:revision>
  <cp:lastPrinted>2016-01-21T20:53:15Z</cp:lastPrinted>
  <dcterms:created xsi:type="dcterms:W3CDTF">2016-01-21T15:20:31Z</dcterms:created>
  <dcterms:modified xsi:type="dcterms:W3CDTF">2019-08-07T20:23:55Z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