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85" r:id="rId7"/>
    <p:sldId id="288" r:id="rId8"/>
    <p:sldId id="287" r:id="rId9"/>
    <p:sldId id="298" r:id="rId10"/>
    <p:sldId id="303" r:id="rId11"/>
    <p:sldId id="299" r:id="rId12"/>
    <p:sldId id="301" r:id="rId13"/>
    <p:sldId id="294" r:id="rId14"/>
    <p:sldId id="300" r:id="rId15"/>
    <p:sldId id="291"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5" d="100"/>
          <a:sy n="75" d="100"/>
        </p:scale>
        <p:origin x="1014"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adminmonitor.com/tx/puct/open_meeting/20190627/" TargetMode="External"/><Relationship Id="rId2" Type="http://schemas.openxmlformats.org/officeDocument/2006/relationships/hyperlink" Target="http://interchange.puc.texas.gov/Search/Documents?controlNumber=48540&amp;itemNumber=60" TargetMode="External"/><Relationship Id="rId1" Type="http://schemas.openxmlformats.org/officeDocument/2006/relationships/slideLayout" Target="../slideLayouts/slideLayout3.xml"/><Relationship Id="rId5" Type="http://schemas.openxmlformats.org/officeDocument/2006/relationships/hyperlink" Target="http://www.adminmonitor.com/tx/puct/open_meeting/20190718/" TargetMode="External"/><Relationship Id="rId4" Type="http://schemas.openxmlformats.org/officeDocument/2006/relationships/hyperlink" Target="http://interchange.puc.texas.gov/Search/Documents?controlNumber=48540&amp;itemNumber=6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August 9,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44574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or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a:t>
            </a:r>
            <a:r>
              <a:rPr lang="en-US" sz="2000" dirty="0" smtClean="0"/>
              <a:t>Meeting Schedule</a:t>
            </a:r>
            <a:endParaRPr lang="en-US" sz="2000" dirty="0" smtClean="0"/>
          </a:p>
          <a:p>
            <a:pPr>
              <a:spcBef>
                <a:spcPts val="1000"/>
              </a:spcBef>
              <a:spcAft>
                <a:spcPts val="1000"/>
              </a:spcAft>
            </a:pPr>
            <a:r>
              <a:rPr lang="en-US" sz="2000" dirty="0" smtClean="0"/>
              <a:t>Recent </a:t>
            </a:r>
            <a:r>
              <a:rPr lang="en-US" sz="2000" dirty="0"/>
              <a:t>PUCT Open Meetings Impacting </a:t>
            </a:r>
            <a:r>
              <a:rPr lang="en-US" sz="2000" dirty="0" smtClean="0"/>
              <a:t>RTC</a:t>
            </a:r>
            <a:endParaRPr lang="en-US" sz="2000" dirty="0" smtClean="0"/>
          </a:p>
          <a:p>
            <a:pPr>
              <a:spcBef>
                <a:spcPts val="1000"/>
              </a:spcBef>
              <a:spcAft>
                <a:spcPts val="1000"/>
              </a:spcAft>
            </a:pPr>
            <a:r>
              <a:rPr lang="en-US" sz="2000" dirty="0" smtClean="0"/>
              <a:t>TAC </a:t>
            </a:r>
            <a:r>
              <a:rPr lang="en-US" sz="2000" dirty="0" smtClean="0"/>
              <a:t>Update</a:t>
            </a:r>
          </a:p>
          <a:p>
            <a:pPr>
              <a:spcBef>
                <a:spcPts val="1000"/>
              </a:spcBef>
              <a:spcAft>
                <a:spcPts val="1000"/>
              </a:spcAft>
            </a:pPr>
            <a:r>
              <a:rPr lang="en-US" sz="2000" dirty="0" smtClean="0"/>
              <a:t>Key Principle 8- Out of Scope RTC Concepts</a:t>
            </a:r>
            <a:endParaRPr lang="en-US" sz="2000" dirty="0" smtClean="0"/>
          </a:p>
          <a:p>
            <a:pPr>
              <a:spcBef>
                <a:spcPts val="1000"/>
              </a:spcBef>
              <a:spcAft>
                <a:spcPts val="1000"/>
              </a:spcAft>
            </a:pPr>
            <a:r>
              <a:rPr lang="en-US" sz="2000" dirty="0" smtClean="0"/>
              <a:t>Today’s Plan for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a:t>S</a:t>
            </a:r>
            <a:r>
              <a:rPr lang="en-US" sz="2000" dirty="0" smtClean="0"/>
              <a:t>chedule of future </a:t>
            </a:r>
            <a:r>
              <a:rPr lang="en-US" sz="2000" dirty="0" smtClean="0"/>
              <a:t>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1143000" y="1620083"/>
            <a:ext cx="7086600" cy="4247317"/>
          </a:xfrm>
          <a:prstGeom prst="rect">
            <a:avLst/>
          </a:prstGeom>
          <a:noFill/>
          <a:ln>
            <a:solidFill>
              <a:schemeClr val="tx2"/>
            </a:solidFill>
          </a:ln>
        </p:spPr>
        <p:txBody>
          <a:bodyPr wrap="square" rtlCol="0">
            <a:spAutoFit/>
          </a:bodyPr>
          <a:lstStyle/>
          <a:p>
            <a:r>
              <a:rPr lang="en-US" strike="sngStrike" dirty="0" smtClean="0">
                <a:solidFill>
                  <a:schemeClr val="tx2"/>
                </a:solidFill>
              </a:rPr>
              <a:t>Tuesday, April 30</a:t>
            </a:r>
          </a:p>
          <a:p>
            <a:r>
              <a:rPr lang="en-US" strike="sngStrike" dirty="0" smtClean="0">
                <a:solidFill>
                  <a:schemeClr val="tx2"/>
                </a:solidFill>
              </a:rPr>
              <a:t>Monday, </a:t>
            </a:r>
            <a:r>
              <a:rPr lang="en-US" strike="sngStrike" dirty="0">
                <a:solidFill>
                  <a:schemeClr val="tx2"/>
                </a:solidFill>
              </a:rPr>
              <a:t>May </a:t>
            </a:r>
            <a:r>
              <a:rPr lang="en-US" strike="sngStrike" dirty="0" smtClean="0">
                <a:solidFill>
                  <a:schemeClr val="tx2"/>
                </a:solidFill>
              </a:rPr>
              <a:t>13</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7</a:t>
            </a:r>
            <a:endParaRPr lang="en-US" strike="sngStrike" dirty="0" smtClean="0">
              <a:solidFill>
                <a:srgbClr val="FF0000"/>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21</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July 12 </a:t>
            </a:r>
            <a:r>
              <a:rPr lang="en-US" strike="sngStrike" dirty="0" smtClean="0">
                <a:solidFill>
                  <a:schemeClr val="tx2"/>
                </a:solidFill>
              </a:rPr>
              <a:t>(Taylor site)</a:t>
            </a:r>
            <a:endParaRPr lang="en-US" strike="sngStrike" dirty="0">
              <a:solidFill>
                <a:schemeClr val="tx2"/>
              </a:solidFill>
            </a:endParaRPr>
          </a:p>
          <a:p>
            <a:r>
              <a:rPr lang="en-US" strike="sngStrike" dirty="0" smtClean="0">
                <a:solidFill>
                  <a:schemeClr val="tx2"/>
                </a:solidFill>
              </a:rPr>
              <a:t>Friday</a:t>
            </a:r>
            <a:r>
              <a:rPr lang="en-US" strike="sngStrike" dirty="0">
                <a:solidFill>
                  <a:schemeClr val="tx2"/>
                </a:solidFill>
              </a:rPr>
              <a:t>, </a:t>
            </a:r>
            <a:r>
              <a:rPr lang="en-US" strike="sngStrike" dirty="0" smtClean="0">
                <a:solidFill>
                  <a:schemeClr val="tx2"/>
                </a:solidFill>
              </a:rPr>
              <a:t>Aug. 9</a:t>
            </a:r>
            <a:endParaRPr lang="en-US" strike="sngStrike" dirty="0">
              <a:solidFill>
                <a:schemeClr val="tx2"/>
              </a:solidFill>
            </a:endParaRPr>
          </a:p>
          <a:p>
            <a:endParaRPr lang="en-US" dirty="0" smtClean="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Aug. 27</a:t>
            </a:r>
            <a:endParaRPr lang="en-US" dirty="0">
              <a:solidFill>
                <a:schemeClr val="tx2"/>
              </a:solidFill>
            </a:endParaRPr>
          </a:p>
          <a:p>
            <a:r>
              <a:rPr lang="en-US" dirty="0" smtClean="0">
                <a:solidFill>
                  <a:schemeClr val="tx2"/>
                </a:solidFill>
              </a:rPr>
              <a:t>Thursday, Sept. </a:t>
            </a:r>
            <a:r>
              <a:rPr lang="en-US" dirty="0" smtClean="0">
                <a:solidFill>
                  <a:schemeClr val="tx2"/>
                </a:solidFill>
              </a:rPr>
              <a:t>19  (conflicts with OWG)</a:t>
            </a:r>
          </a:p>
          <a:p>
            <a:r>
              <a:rPr lang="en-US" dirty="0" smtClean="0">
                <a:solidFill>
                  <a:srgbClr val="FF0000"/>
                </a:solidFill>
              </a:rPr>
              <a:t>Tuesday, Sept. 24  (new placeholder for ISO Lessons Learned)</a:t>
            </a:r>
            <a:endParaRPr lang="en-US" dirty="0">
              <a:solidFill>
                <a:srgbClr val="FF0000"/>
              </a:solidFill>
            </a:endParaRPr>
          </a:p>
          <a:p>
            <a:r>
              <a:rPr lang="en-US" dirty="0" smtClean="0">
                <a:solidFill>
                  <a:srgbClr val="FF0000"/>
                </a:solidFill>
              </a:rPr>
              <a:t>Friday, Oct. 11 (moved from Oct. 14 due to GCPA)</a:t>
            </a:r>
          </a:p>
          <a:p>
            <a:r>
              <a:rPr lang="en-US" dirty="0" smtClean="0">
                <a:solidFill>
                  <a:schemeClr val="tx2"/>
                </a:solidFill>
              </a:rPr>
              <a:t>Wednesday</a:t>
            </a:r>
            <a:r>
              <a:rPr lang="en-US" dirty="0">
                <a:solidFill>
                  <a:schemeClr val="tx2"/>
                </a:solidFill>
              </a:rPr>
              <a:t>, </a:t>
            </a:r>
            <a:r>
              <a:rPr lang="en-US" dirty="0" smtClean="0">
                <a:solidFill>
                  <a:schemeClr val="tx2"/>
                </a:solidFill>
              </a:rPr>
              <a:t>Oct. 30</a:t>
            </a:r>
            <a:endParaRPr lang="en-US" dirty="0">
              <a:solidFill>
                <a:schemeClr val="tx2"/>
              </a:solidFill>
            </a:endParaRPr>
          </a:p>
          <a:p>
            <a:r>
              <a:rPr lang="en-US" dirty="0" smtClean="0">
                <a:solidFill>
                  <a:schemeClr val="tx2"/>
                </a:solidFill>
              </a:rPr>
              <a:t>Tuesday, Nov. 19 (half of room 206)</a:t>
            </a:r>
            <a:endParaRPr lang="en-US" dirty="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Dec. 3 (half day after RMS)</a:t>
            </a:r>
            <a:endParaRPr lang="en-US" dirty="0">
              <a:solidFill>
                <a:schemeClr val="tx2"/>
              </a:solidFill>
            </a:endParaRPr>
          </a:p>
          <a:p>
            <a:r>
              <a:rPr lang="en-US" dirty="0">
                <a:solidFill>
                  <a:schemeClr val="tx2"/>
                </a:solidFill>
              </a:rPr>
              <a:t>Thursday, </a:t>
            </a:r>
            <a:r>
              <a:rPr lang="en-US" dirty="0" smtClean="0">
                <a:solidFill>
                  <a:schemeClr val="tx2"/>
                </a:solidFill>
              </a:rPr>
              <a:t>Dec. 19</a:t>
            </a:r>
            <a:endParaRPr lang="en-US"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2400" dirty="0" smtClean="0"/>
              <a:t>Recent PUCT </a:t>
            </a:r>
            <a:r>
              <a:rPr lang="en-US" sz="2400" dirty="0"/>
              <a:t>Open </a:t>
            </a:r>
            <a:r>
              <a:rPr lang="en-US" sz="2400" dirty="0" smtClean="0"/>
              <a:t>Meetings Impacting RTC</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000" dirty="0" smtClean="0"/>
              <a:t>Key updates </a:t>
            </a:r>
            <a:r>
              <a:rPr lang="en-US" sz="2000" dirty="0" smtClean="0"/>
              <a:t>PUCT </a:t>
            </a:r>
            <a:r>
              <a:rPr lang="en-US" sz="2000" dirty="0"/>
              <a:t>Project </a:t>
            </a:r>
            <a:r>
              <a:rPr lang="en-US" sz="2000" dirty="0" smtClean="0"/>
              <a:t>No</a:t>
            </a:r>
            <a:r>
              <a:rPr lang="en-US" sz="2000" dirty="0"/>
              <a:t>. 48540 </a:t>
            </a:r>
            <a:endParaRPr lang="en-US" sz="2000" dirty="0" smtClean="0"/>
          </a:p>
          <a:p>
            <a:pPr lvl="1"/>
            <a:r>
              <a:rPr lang="en-US" sz="1200" dirty="0" smtClean="0"/>
              <a:t>June 26, 2019 Chair Memo: </a:t>
            </a:r>
            <a:r>
              <a:rPr lang="en-US" sz="800" dirty="0">
                <a:hlinkClick r:id="rId2"/>
              </a:rPr>
              <a:t>http://</a:t>
            </a:r>
            <a:r>
              <a:rPr lang="en-US" sz="800" dirty="0" smtClean="0">
                <a:hlinkClick r:id="rId2"/>
              </a:rPr>
              <a:t>interchange.puc.texas.gov/Search/Documents?controlNumber=48540&amp;itemNumber=60</a:t>
            </a:r>
            <a:r>
              <a:rPr lang="en-US" sz="800" dirty="0" smtClean="0"/>
              <a:t> </a:t>
            </a:r>
          </a:p>
          <a:p>
            <a:pPr lvl="1"/>
            <a:r>
              <a:rPr lang="en-US" sz="1200" dirty="0" smtClean="0"/>
              <a:t>June 27, 2019 PUCT Open Meeting: </a:t>
            </a:r>
            <a:r>
              <a:rPr lang="en-US" sz="800" dirty="0" smtClean="0">
                <a:hlinkClick r:id="rId3"/>
              </a:rPr>
              <a:t>http://www.adminmonitor.com/tx/puct/open_meeting/20190627/</a:t>
            </a:r>
            <a:r>
              <a:rPr lang="en-US" sz="1050" dirty="0" smtClean="0"/>
              <a:t> </a:t>
            </a:r>
          </a:p>
          <a:p>
            <a:pPr lvl="1"/>
            <a:r>
              <a:rPr lang="en-US" sz="1200" dirty="0" smtClean="0"/>
              <a:t>July 17, 2019 ERCOT Letter on RTC Timeline:</a:t>
            </a:r>
            <a:r>
              <a:rPr lang="en-US" sz="1100" dirty="0" smtClean="0"/>
              <a:t> </a:t>
            </a:r>
            <a:r>
              <a:rPr lang="en-US" sz="800" dirty="0" smtClean="0">
                <a:hlinkClick r:id="rId4"/>
              </a:rPr>
              <a:t>http://interchange.puc.texas.gov/Search/Documents?controlNumber=48540&amp;itemNumber=62</a:t>
            </a:r>
            <a:r>
              <a:rPr lang="en-US" sz="800" dirty="0" smtClean="0"/>
              <a:t> </a:t>
            </a:r>
          </a:p>
          <a:p>
            <a:pPr lvl="1"/>
            <a:r>
              <a:rPr lang="en-US" sz="1200" dirty="0" smtClean="0"/>
              <a:t>July 18, 2010 PUCT Open Meeting: </a:t>
            </a:r>
            <a:r>
              <a:rPr lang="en-US" sz="800" dirty="0">
                <a:hlinkClick r:id="rId5"/>
              </a:rPr>
              <a:t>http://www.adminmonitor.com/tx/puct/open_meeting/20190718/</a:t>
            </a:r>
            <a:endParaRPr lang="en-US" sz="800" dirty="0"/>
          </a:p>
          <a:p>
            <a:pPr lvl="2"/>
            <a:endParaRPr lang="en-US" sz="1200" dirty="0" smtClean="0"/>
          </a:p>
          <a:p>
            <a:pPr lvl="1"/>
            <a:r>
              <a:rPr lang="en-US" sz="1600" u="sng" dirty="0" smtClean="0"/>
              <a:t>Ancillary </a:t>
            </a:r>
            <a:r>
              <a:rPr lang="en-US" sz="1600" u="sng" dirty="0"/>
              <a:t>Services Demand Curves</a:t>
            </a:r>
            <a:r>
              <a:rPr lang="en-US" sz="1600" dirty="0"/>
              <a:t> – Curves should follow current </a:t>
            </a:r>
            <a:r>
              <a:rPr lang="en-US" sz="1600" dirty="0" smtClean="0"/>
              <a:t>Operating Reserve Demand Curve (ORDC) parameters.</a:t>
            </a:r>
            <a:endParaRPr lang="en-US" sz="1600" dirty="0"/>
          </a:p>
          <a:p>
            <a:pPr lvl="1"/>
            <a:endParaRPr lang="en-US" sz="700" dirty="0"/>
          </a:p>
          <a:p>
            <a:pPr lvl="1"/>
            <a:r>
              <a:rPr lang="en-US" sz="1600" u="sng" dirty="0" smtClean="0"/>
              <a:t>System-wide Offer Cap (SWCAP) and Power Balance Penalty Curve (PBPC)</a:t>
            </a:r>
            <a:r>
              <a:rPr lang="en-US" sz="1600" dirty="0"/>
              <a:t> – Set </a:t>
            </a:r>
            <a:r>
              <a:rPr lang="en-US" sz="1600" dirty="0" smtClean="0"/>
              <a:t>SWCAP </a:t>
            </a:r>
            <a:r>
              <a:rPr lang="en-US" sz="1600" dirty="0"/>
              <a:t>$2,000 per MWh, Max ASDC $9,000 per MWh, VOLL $9,000 per MWh. Prices capped at $9,000 per MWh exclusive of congestion costs. LCAP will apply if necessary</a:t>
            </a:r>
            <a:r>
              <a:rPr lang="en-US" sz="1600" dirty="0" smtClean="0"/>
              <a:t>.</a:t>
            </a:r>
          </a:p>
          <a:p>
            <a:pPr lvl="1"/>
            <a:endParaRPr lang="en-US" sz="700" dirty="0" smtClean="0"/>
          </a:p>
          <a:p>
            <a:pPr lvl="1"/>
            <a:r>
              <a:rPr lang="en-US" sz="1600" u="sng" dirty="0" smtClean="0"/>
              <a:t>Ancillary Service Offers</a:t>
            </a:r>
            <a:r>
              <a:rPr lang="en-US" sz="1600" dirty="0"/>
              <a:t> – Creation </a:t>
            </a:r>
            <a:r>
              <a:rPr lang="en-US" sz="1600" dirty="0" smtClean="0"/>
              <a:t>of Proxy AS Offers if qualified and available but not offered.</a:t>
            </a:r>
            <a:endParaRPr lang="en-US" sz="1600" dirty="0"/>
          </a:p>
          <a:p>
            <a:pPr lvl="1"/>
            <a:endParaRPr lang="en-US" sz="700" dirty="0"/>
          </a:p>
          <a:p>
            <a:pPr lvl="1"/>
            <a:r>
              <a:rPr lang="en-US" sz="1600" u="sng" dirty="0" smtClean="0"/>
              <a:t>Suite </a:t>
            </a:r>
            <a:r>
              <a:rPr lang="en-US" sz="1600" u="sng" dirty="0"/>
              <a:t>of </a:t>
            </a:r>
            <a:r>
              <a:rPr lang="en-US" sz="1600" u="sng" dirty="0" smtClean="0"/>
              <a:t>Ancillary Service Products</a:t>
            </a:r>
            <a:r>
              <a:rPr lang="en-US" sz="1600" dirty="0"/>
              <a:t> – All Ancillary Service products finalized with the approval of NPRR863. </a:t>
            </a:r>
            <a:endParaRPr lang="en-US" sz="1600" dirty="0" smtClean="0"/>
          </a:p>
          <a:p>
            <a:pPr lvl="1"/>
            <a:endParaRPr lang="en-US" sz="600" dirty="0"/>
          </a:p>
          <a:p>
            <a:pPr lvl="1"/>
            <a:r>
              <a:rPr lang="en-US" sz="1600" u="sng" dirty="0" smtClean="0"/>
              <a:t>Day-Ahead </a:t>
            </a:r>
            <a:r>
              <a:rPr lang="en-US" sz="1600" u="sng" dirty="0"/>
              <a:t>Market</a:t>
            </a:r>
            <a:r>
              <a:rPr lang="en-US" sz="1600" dirty="0"/>
              <a:t> – </a:t>
            </a:r>
            <a:r>
              <a:rPr lang="en-US" sz="1600" dirty="0" smtClean="0"/>
              <a:t>The Commission did not want to add DAM enhancements to the RTC Project that would jeopardize the RTC delivery timeline.</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52349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(procedural details)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a:t>
            </a:r>
            <a:r>
              <a:rPr lang="en-US" sz="2000" dirty="0" smtClean="0"/>
              <a:t>is </a:t>
            </a:r>
            <a:r>
              <a:rPr lang="en-US" sz="2000" dirty="0" smtClean="0"/>
              <a:t>the stakeholder body to vote on Design </a:t>
            </a:r>
            <a:r>
              <a:rPr lang="en-US" sz="2000" dirty="0" smtClean="0"/>
              <a:t>Principles.</a:t>
            </a:r>
            <a:endParaRPr lang="en-US" sz="2000" dirty="0" smtClean="0"/>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58044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a:t>
            </a:r>
            <a:r>
              <a:rPr lang="en-US" sz="2400" dirty="0" smtClean="0"/>
              <a:t>Update (voting outcome)</a:t>
            </a:r>
            <a:endParaRPr lang="en-US" sz="2400" dirty="0"/>
          </a:p>
        </p:txBody>
      </p:sp>
      <p:sp>
        <p:nvSpPr>
          <p:cNvPr id="3" name="Content Placeholder 2"/>
          <p:cNvSpPr>
            <a:spLocks noGrp="1"/>
          </p:cNvSpPr>
          <p:nvPr>
            <p:ph idx="1"/>
          </p:nvPr>
        </p:nvSpPr>
        <p:spPr>
          <a:xfrm>
            <a:off x="381000" y="914400"/>
            <a:ext cx="8839200" cy="5410200"/>
          </a:xfrm>
        </p:spPr>
        <p:txBody>
          <a:bodyPr/>
          <a:lstStyle/>
          <a:p>
            <a:r>
              <a:rPr lang="en-US" sz="2000" dirty="0" smtClean="0"/>
              <a:t>At the July 2</a:t>
            </a:r>
            <a:r>
              <a:rPr lang="en-US" sz="2000" dirty="0"/>
              <a:t>4, 2019 TAC meeting, TAC voted to endorse the following Key Principle </a:t>
            </a:r>
            <a:r>
              <a:rPr lang="en-US" sz="2000" dirty="0" smtClean="0"/>
              <a:t>subsections: </a:t>
            </a:r>
          </a:p>
          <a:p>
            <a:endParaRPr lang="en-US" sz="1200" dirty="0"/>
          </a:p>
          <a:p>
            <a:r>
              <a:rPr lang="en-US" sz="2000" dirty="0"/>
              <a:t>Unanimous Endorsement:</a:t>
            </a:r>
          </a:p>
          <a:p>
            <a:pPr lvl="1"/>
            <a:r>
              <a:rPr lang="en-US" sz="1800" dirty="0"/>
              <a:t>Key Principle 1.4 Subsection 1: </a:t>
            </a:r>
            <a:r>
              <a:rPr lang="en-US" sz="1800" dirty="0" smtClean="0"/>
              <a:t>System </a:t>
            </a:r>
            <a:r>
              <a:rPr lang="en-US" sz="1800" dirty="0"/>
              <a:t>Inputs into RTC </a:t>
            </a:r>
          </a:p>
          <a:p>
            <a:pPr lvl="1"/>
            <a:r>
              <a:rPr lang="en-US" sz="1800" dirty="0"/>
              <a:t>Key Principle 1.6 Subsections 1-4: AS Imbalance Settlement with RTC</a:t>
            </a:r>
          </a:p>
          <a:p>
            <a:pPr lvl="1"/>
            <a:r>
              <a:rPr lang="en-US" sz="1800" dirty="0"/>
              <a:t>Key Principle 3  Subsections 1-9: Reliability Unit Commitment</a:t>
            </a:r>
          </a:p>
          <a:p>
            <a:pPr lvl="1"/>
            <a:r>
              <a:rPr lang="en-US" sz="1800" dirty="0"/>
              <a:t>Key Principle 4 </a:t>
            </a:r>
            <a:r>
              <a:rPr lang="en-US" sz="1800" dirty="0" smtClean="0"/>
              <a:t>Supplemental Ancillary Service Market</a:t>
            </a:r>
          </a:p>
          <a:p>
            <a:endParaRPr lang="en-US" sz="1200" u="sng" dirty="0" smtClean="0"/>
          </a:p>
          <a:p>
            <a:r>
              <a:rPr lang="en-US" sz="2000" dirty="0" smtClean="0"/>
              <a:t>Non-unanimous </a:t>
            </a:r>
            <a:r>
              <a:rPr lang="en-US" sz="2000" dirty="0"/>
              <a:t>Endorsement:</a:t>
            </a:r>
          </a:p>
          <a:p>
            <a:pPr lvl="1"/>
            <a:r>
              <a:rPr lang="en-US" sz="1800" dirty="0"/>
              <a:t>Key Principle </a:t>
            </a:r>
            <a:r>
              <a:rPr lang="en-US" sz="1800" dirty="0" smtClean="0"/>
              <a:t>1.5</a:t>
            </a:r>
            <a:r>
              <a:rPr lang="en-US" sz="1800" dirty="0"/>
              <a:t>, Subsections 1-6, Process for Deploying Ancillary Services, included two alternative designs for TAC.  </a:t>
            </a:r>
          </a:p>
          <a:p>
            <a:pPr lvl="1"/>
            <a:r>
              <a:rPr lang="en-US" sz="1800" dirty="0"/>
              <a:t>After detailed discussion TAC endorsed Alternative 1, which </a:t>
            </a:r>
            <a:r>
              <a:rPr lang="en-US" sz="1800" dirty="0" smtClean="0"/>
              <a:t>was unanimous with the exception of one abstention (Independent Power Marketer segment</a:t>
            </a:r>
            <a:r>
              <a:rPr lang="en-US" sz="1800" dirty="0" smtClean="0"/>
              <a:t>).</a:t>
            </a:r>
          </a:p>
          <a:p>
            <a:pPr lvl="1"/>
            <a:endParaRPr lang="en-US" sz="1400" dirty="0"/>
          </a:p>
          <a:p>
            <a:r>
              <a:rPr lang="en-US" sz="2000" dirty="0" smtClean="0">
                <a:solidFill>
                  <a:srgbClr val="FF0000"/>
                </a:solidFill>
              </a:rPr>
              <a:t>TAC approved docs will be cleaned-up and posted for next meeting</a:t>
            </a:r>
          </a:p>
          <a:p>
            <a:pPr lvl="1"/>
            <a:r>
              <a:rPr lang="en-US" sz="1800" dirty="0" smtClean="0">
                <a:solidFill>
                  <a:srgbClr val="FF0000"/>
                </a:solidFill>
              </a:rPr>
              <a:t>Still on path of deploying dedicated RTC library on ercot.com </a:t>
            </a:r>
            <a:endParaRPr lang="en-US" sz="1800" dirty="0">
              <a:solidFill>
                <a:srgbClr val="FF0000"/>
              </a:solidFill>
            </a:endParaRPr>
          </a:p>
          <a:p>
            <a:pPr marL="0" indent="0">
              <a:buNone/>
            </a:pPr>
            <a:endParaRPr lang="en-US" sz="1800" u="sng"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868542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Key </a:t>
            </a:r>
            <a:r>
              <a:rPr lang="en-US" sz="2400" dirty="0"/>
              <a:t>Principle 8</a:t>
            </a:r>
            <a:br>
              <a:rPr lang="en-US" sz="2400" dirty="0"/>
            </a:br>
            <a:r>
              <a:rPr lang="en-US" sz="2000" dirty="0"/>
              <a:t>Identifying proposals that are out of scope for the RTC project</a:t>
            </a:r>
            <a:endParaRPr lang="en-US" sz="2400" dirty="0"/>
          </a:p>
        </p:txBody>
      </p:sp>
      <p:sp>
        <p:nvSpPr>
          <p:cNvPr id="3" name="Content Placeholder 2"/>
          <p:cNvSpPr>
            <a:spLocks noGrp="1"/>
          </p:cNvSpPr>
          <p:nvPr>
            <p:ph idx="1"/>
          </p:nvPr>
        </p:nvSpPr>
        <p:spPr>
          <a:xfrm>
            <a:off x="381000" y="1043779"/>
            <a:ext cx="8229600" cy="5280821"/>
          </a:xfrm>
        </p:spPr>
        <p:txBody>
          <a:bodyPr/>
          <a:lstStyle/>
          <a:p>
            <a:endParaRPr lang="en-US" sz="1000" dirty="0" smtClean="0"/>
          </a:p>
          <a:p>
            <a:r>
              <a:rPr lang="en-US" sz="2000" dirty="0" smtClean="0"/>
              <a:t>Key Principle 8 is designed to capture and document when design decisions are deemed to be outside of the scope of the current RTC Project.</a:t>
            </a:r>
          </a:p>
          <a:p>
            <a:endParaRPr lang="en-US" sz="1600" dirty="0" smtClean="0"/>
          </a:p>
          <a:p>
            <a:r>
              <a:rPr lang="en-US" sz="2000" dirty="0" smtClean="0"/>
              <a:t>Key Principle 8 has been updated to reflect two such decisions:</a:t>
            </a:r>
          </a:p>
          <a:p>
            <a:pPr lvl="1"/>
            <a:r>
              <a:rPr lang="en-US" sz="1800" dirty="0" smtClean="0"/>
              <a:t>PUCT decision on Day-Ahead Market Willing-Buyer-Willing-Seller </a:t>
            </a:r>
          </a:p>
          <a:p>
            <a:pPr lvl="1"/>
            <a:r>
              <a:rPr lang="en-US" sz="1800" dirty="0" smtClean="0"/>
              <a:t>TAC decision on Participation Factors</a:t>
            </a:r>
            <a:endParaRPr lang="en-US" sz="1800" dirty="0" smtClean="0"/>
          </a:p>
          <a:p>
            <a:endParaRPr lang="en-US" sz="1600" dirty="0" smtClean="0"/>
          </a:p>
          <a:p>
            <a:r>
              <a:rPr lang="en-US" sz="2000" dirty="0" smtClean="0"/>
              <a:t>Key Principle 8 will be used to capture design decisions as part of the RTC development process for record keeping purposes.  </a:t>
            </a:r>
          </a:p>
          <a:p>
            <a:endParaRPr lang="en-US" sz="2000" dirty="0"/>
          </a:p>
          <a:p>
            <a:r>
              <a:rPr lang="en-US" sz="2000" dirty="0" smtClean="0"/>
              <a:t>ERCOT will maintain KP8 and be part of the final submission of Key Principles to TAC and the ERCOT 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5820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00" dirty="0" smtClean="0"/>
          </a:p>
          <a:p>
            <a:r>
              <a:rPr lang="en-US" sz="2000" dirty="0" smtClean="0"/>
              <a:t>KP review items:</a:t>
            </a:r>
            <a:endParaRPr lang="en-US" sz="2000" dirty="0" smtClean="0"/>
          </a:p>
          <a:p>
            <a:pPr lvl="1"/>
            <a:r>
              <a:rPr lang="en-US" sz="1800" dirty="0" smtClean="0"/>
              <a:t>RTC </a:t>
            </a:r>
            <a:r>
              <a:rPr lang="en-US" sz="1800" dirty="0"/>
              <a:t>constraint formulation (</a:t>
            </a:r>
            <a:r>
              <a:rPr lang="en-US" sz="1800" dirty="0" smtClean="0"/>
              <a:t>KP1.3)   </a:t>
            </a:r>
            <a:r>
              <a:rPr lang="en-US" sz="1800" i="1" dirty="0" smtClean="0">
                <a:solidFill>
                  <a:srgbClr val="FF0000"/>
                </a:solidFill>
              </a:rPr>
              <a:t> (deep dive discussion)</a:t>
            </a:r>
          </a:p>
          <a:p>
            <a:pPr lvl="1"/>
            <a:r>
              <a:rPr lang="en-US" sz="1800" dirty="0" smtClean="0"/>
              <a:t>Telemetry </a:t>
            </a:r>
            <a:r>
              <a:rPr lang="en-US" sz="1800" dirty="0"/>
              <a:t>changes associated with any change to the RLC logic (KP1.4</a:t>
            </a:r>
            <a:r>
              <a:rPr lang="en-US" sz="1800" dirty="0" smtClean="0"/>
              <a:t>)   </a:t>
            </a:r>
            <a:r>
              <a:rPr lang="en-US" sz="1800" i="1" dirty="0" smtClean="0">
                <a:solidFill>
                  <a:srgbClr val="FF0000"/>
                </a:solidFill>
              </a:rPr>
              <a:t>(potential consensus)</a:t>
            </a:r>
          </a:p>
          <a:p>
            <a:pPr lvl="1"/>
            <a:r>
              <a:rPr lang="en-US" sz="1800" dirty="0" smtClean="0"/>
              <a:t>Review </a:t>
            </a:r>
            <a:r>
              <a:rPr lang="en-US" sz="1800" dirty="0"/>
              <a:t>of new concepts added to the KP1.5 </a:t>
            </a:r>
            <a:r>
              <a:rPr lang="en-US" sz="1800" dirty="0" smtClean="0"/>
              <a:t>document 	</a:t>
            </a:r>
            <a:r>
              <a:rPr lang="en-US" sz="1800" dirty="0"/>
              <a:t> </a:t>
            </a:r>
            <a:r>
              <a:rPr lang="en-US" sz="1800" dirty="0" smtClean="0"/>
              <a:t>               </a:t>
            </a:r>
            <a:r>
              <a:rPr lang="en-US" sz="1800" i="1" dirty="0" smtClean="0">
                <a:solidFill>
                  <a:srgbClr val="FF0000"/>
                </a:solidFill>
              </a:rPr>
              <a:t>(</a:t>
            </a:r>
            <a:r>
              <a:rPr lang="en-US" sz="1800" i="1" dirty="0">
                <a:solidFill>
                  <a:srgbClr val="FF0000"/>
                </a:solidFill>
              </a:rPr>
              <a:t>potential consensus)</a:t>
            </a:r>
            <a:endParaRPr lang="en-US" sz="1800" dirty="0"/>
          </a:p>
          <a:p>
            <a:pPr lvl="1"/>
            <a:r>
              <a:rPr lang="en-US" sz="1800" dirty="0" smtClean="0"/>
              <a:t>RUC </a:t>
            </a:r>
            <a:r>
              <a:rPr lang="en-US" sz="1800" dirty="0"/>
              <a:t>Settlement (</a:t>
            </a:r>
            <a:r>
              <a:rPr lang="en-US" sz="1800" dirty="0" smtClean="0"/>
              <a:t>KP3)                                                                     </a:t>
            </a:r>
            <a:r>
              <a:rPr lang="en-US" sz="1800" i="1" dirty="0" smtClean="0">
                <a:solidFill>
                  <a:srgbClr val="FF0000"/>
                </a:solidFill>
              </a:rPr>
              <a:t>(</a:t>
            </a:r>
            <a:r>
              <a:rPr lang="en-US" sz="1800" i="1" dirty="0">
                <a:solidFill>
                  <a:srgbClr val="FF0000"/>
                </a:solidFill>
              </a:rPr>
              <a:t>potential consensus)</a:t>
            </a:r>
            <a:endParaRPr lang="en-US" sz="1800" dirty="0" smtClean="0"/>
          </a:p>
          <a:p>
            <a:endParaRPr lang="en-US" sz="1100" dirty="0" smtClean="0"/>
          </a:p>
          <a:p>
            <a:r>
              <a:rPr lang="en-US" sz="2000" dirty="0" smtClean="0"/>
              <a:t>New KP items:</a:t>
            </a:r>
          </a:p>
          <a:p>
            <a:pPr lvl="1"/>
            <a:r>
              <a:rPr lang="en-US" sz="1800" dirty="0"/>
              <a:t>Real-Time AS Demand Curves (KP1.1</a:t>
            </a:r>
            <a:r>
              <a:rPr lang="en-US" sz="1800" dirty="0" smtClean="0"/>
              <a:t>)</a:t>
            </a:r>
          </a:p>
          <a:p>
            <a:pPr lvl="1"/>
            <a:r>
              <a:rPr lang="en-US" sz="1800" dirty="0"/>
              <a:t>Other KP1.1 and KP1.2 </a:t>
            </a:r>
            <a:r>
              <a:rPr lang="en-US" sz="1800" dirty="0" smtClean="0"/>
              <a:t>Items</a:t>
            </a:r>
          </a:p>
          <a:p>
            <a:pPr lvl="1"/>
            <a:r>
              <a:rPr lang="en-US" sz="1800" dirty="0"/>
              <a:t>ERCOT management of cases where AS is infeasible in Real-Time (</a:t>
            </a:r>
            <a:r>
              <a:rPr lang="en-US" sz="1800" dirty="0" smtClean="0"/>
              <a:t>KP1.3)</a:t>
            </a:r>
          </a:p>
          <a:p>
            <a:pPr lvl="1"/>
            <a:endParaRPr lang="en-US" sz="1050" dirty="0"/>
          </a:p>
          <a:p>
            <a:r>
              <a:rPr lang="en-US" sz="2000" dirty="0" smtClean="0"/>
              <a:t>Any </a:t>
            </a:r>
            <a:r>
              <a:rPr lang="en-US" sz="2000" dirty="0"/>
              <a:t>questions or concerns?</a:t>
            </a:r>
          </a:p>
          <a:p>
            <a:pPr lvl="1"/>
            <a:endParaRPr lang="en-US" sz="2000" dirty="0" smtClean="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5494235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2087</TotalTime>
  <Words>928</Words>
  <Application>Microsoft Office PowerPoint</Application>
  <PresentationFormat>On-screen Show (4:3)</PresentationFormat>
  <Paragraphs>134</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Recent PUCT Open Meetings Impacting RTC</vt:lpstr>
      <vt:lpstr>TAC Update (procedural details)</vt:lpstr>
      <vt:lpstr>TAC Update (voting outcome)</vt:lpstr>
      <vt:lpstr>Key Principle 8 Identifying proposals that are out of scope for the RTC project</vt:lpstr>
      <vt:lpstr>Today’s Plan for Key Principles (KP)</vt:lpstr>
      <vt:lpstr>PowerPoint Presentation</vt:lpstr>
      <vt:lpstr>RTCTF Review Process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180</cp:revision>
  <cp:lastPrinted>2016-01-21T20:53:15Z</cp:lastPrinted>
  <dcterms:created xsi:type="dcterms:W3CDTF">2016-01-21T15:20:31Z</dcterms:created>
  <dcterms:modified xsi:type="dcterms:W3CDTF">2019-08-06T20:38:40Z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