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1"/>
  </p:notesMasterIdLst>
  <p:handoutMasterIdLst>
    <p:handoutMasterId r:id="rId12"/>
  </p:handoutMasterIdLst>
  <p:sldIdLst>
    <p:sldId id="270" r:id="rId7"/>
    <p:sldId id="285" r:id="rId8"/>
    <p:sldId id="323" r:id="rId9"/>
    <p:sldId id="324" r:id="rId1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75" d="100"/>
          <a:sy n="75" d="100"/>
        </p:scale>
        <p:origin x="298" y="5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theme" Target="theme/theme1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8/7/2019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8/7/2019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27385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84394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Footer text goes here.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dirty="0" smtClean="0"/>
              <a:t>Footer text goes here.</a:t>
            </a:r>
            <a:endParaRPr lang="en-US" dirty="0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DRSurvey@ercot.com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733800" y="2413338"/>
            <a:ext cx="54102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REP and NOIE Demand Response Survey Workshop Update</a:t>
            </a:r>
          </a:p>
          <a:p>
            <a:endParaRPr lang="en-US" dirty="0"/>
          </a:p>
          <a:p>
            <a:r>
              <a:rPr lang="en-US" dirty="0" smtClean="0"/>
              <a:t>Mark Patterson, ERCOT Manager Demand Integration</a:t>
            </a:r>
          </a:p>
          <a:p>
            <a:endParaRPr lang="en-US" dirty="0" smtClean="0"/>
          </a:p>
          <a:p>
            <a:r>
              <a:rPr lang="en-US" dirty="0" smtClean="0"/>
              <a:t>August RMS Meeting</a:t>
            </a:r>
          </a:p>
        </p:txBody>
      </p:sp>
    </p:spTree>
    <p:extLst>
      <p:ext uri="{BB962C8B-B14F-4D97-AF65-F5344CB8AC3E}">
        <p14:creationId xmlns:p14="http://schemas.microsoft.com/office/powerpoint/2010/main" val="1219513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228600"/>
            <a:ext cx="4572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en-US" sz="2800" b="1" dirty="0" smtClean="0">
                <a:solidFill>
                  <a:srgbClr val="00ACC8"/>
                </a:solidFill>
                <a:ea typeface="+mj-ea"/>
                <a:cs typeface="+mj-cs"/>
              </a:rPr>
              <a:t>Overview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7668" y="751820"/>
            <a:ext cx="7467600" cy="5410200"/>
          </a:xfrm>
        </p:spPr>
        <p:txBody>
          <a:bodyPr/>
          <a:lstStyle/>
          <a:p>
            <a:r>
              <a:rPr lang="en-US" sz="2400" dirty="0" smtClean="0"/>
              <a:t>Workshop split into two sessions</a:t>
            </a:r>
          </a:p>
          <a:p>
            <a:pPr lvl="1" indent="57150" defTabSz="685800"/>
            <a:r>
              <a:rPr lang="en-US" sz="2000" dirty="0"/>
              <a:t>	</a:t>
            </a:r>
            <a:r>
              <a:rPr lang="en-US" sz="2000" dirty="0" smtClean="0"/>
              <a:t>Session 1 (Morning): REPs</a:t>
            </a:r>
          </a:p>
          <a:p>
            <a:pPr lvl="1" indent="57150" defTabSz="685800"/>
            <a:r>
              <a:rPr lang="en-US" sz="2000" dirty="0"/>
              <a:t>	</a:t>
            </a:r>
            <a:r>
              <a:rPr lang="en-US" sz="2000" dirty="0" smtClean="0"/>
              <a:t>Session 2 (Afternoon): NOIEs</a:t>
            </a:r>
            <a:endParaRPr lang="en-US" sz="2400" dirty="0"/>
          </a:p>
          <a:p>
            <a:pPr defTabSz="685800"/>
            <a:r>
              <a:rPr lang="en-US" sz="2400" dirty="0" smtClean="0"/>
              <a:t>Reviewed the Objectives of NPRR 933</a:t>
            </a:r>
          </a:p>
          <a:p>
            <a:pPr defTabSz="685800"/>
            <a:r>
              <a:rPr lang="en-US" sz="2400" dirty="0" smtClean="0"/>
              <a:t>Summary of the 5 most significant issues raised by REPs/NOIEs</a:t>
            </a:r>
          </a:p>
          <a:p>
            <a:pPr marL="857250" lvl="1" indent="-457200" defTabSz="685800">
              <a:buFont typeface="+mj-lt"/>
              <a:buAutoNum type="arabicPeriod"/>
            </a:pPr>
            <a:r>
              <a:rPr lang="en-US" sz="2000" dirty="0" smtClean="0"/>
              <a:t>Using a Sept 30 snapshot date with a data/survey deadline of </a:t>
            </a:r>
            <a:r>
              <a:rPr lang="en-US" sz="2000" dirty="0" smtClean="0"/>
              <a:t>Oct</a:t>
            </a:r>
            <a:r>
              <a:rPr lang="en-US" sz="2000" dirty="0" smtClean="0"/>
              <a:t> 31.</a:t>
            </a:r>
            <a:endParaRPr lang="en-US" sz="2000" dirty="0" smtClean="0"/>
          </a:p>
          <a:p>
            <a:pPr marL="857250" lvl="1" indent="-457200" defTabSz="685800">
              <a:buFont typeface="+mj-lt"/>
              <a:buAutoNum type="arabicPeriod"/>
            </a:pPr>
            <a:r>
              <a:rPr lang="en-US" sz="2000" dirty="0" smtClean="0"/>
              <a:t>Establish a reporting threshold</a:t>
            </a:r>
          </a:p>
          <a:p>
            <a:pPr marL="857250" lvl="1" indent="-457200" defTabSz="685800">
              <a:buFont typeface="+mj-lt"/>
              <a:buAutoNum type="arabicPeriod"/>
            </a:pPr>
            <a:r>
              <a:rPr lang="en-US" sz="2000" dirty="0" smtClean="0"/>
              <a:t>ERCOTs request for a quarterly snapshot/data submittal</a:t>
            </a:r>
          </a:p>
          <a:p>
            <a:pPr marL="857250" lvl="1" indent="-457200" defTabSz="685800">
              <a:buFont typeface="+mj-lt"/>
              <a:buAutoNum type="arabicPeriod"/>
            </a:pPr>
            <a:r>
              <a:rPr lang="en-US" sz="2000" dirty="0" smtClean="0"/>
              <a:t>Alternate means to submit data to ERCOT (non-NAESB)</a:t>
            </a:r>
          </a:p>
          <a:p>
            <a:pPr marL="857250" lvl="1" indent="-457200" defTabSz="685800">
              <a:buFont typeface="+mj-lt"/>
              <a:buAutoNum type="arabicPeriod"/>
            </a:pPr>
            <a:r>
              <a:rPr lang="en-US" sz="2000" dirty="0" smtClean="0"/>
              <a:t>Request for ERCOT to supply ESIID List to REPs</a:t>
            </a:r>
            <a:r>
              <a:rPr lang="en-US" sz="2000" dirty="0"/>
              <a:t>	</a:t>
            </a:r>
            <a:endParaRPr lang="en-US" sz="2000" dirty="0" smtClean="0"/>
          </a:p>
          <a:p>
            <a:r>
              <a:rPr lang="en-US" sz="2400" dirty="0"/>
              <a:t>Reviewed Survey Questions</a:t>
            </a:r>
          </a:p>
          <a:p>
            <a:endParaRPr lang="en-US" dirty="0"/>
          </a:p>
        </p:txBody>
      </p:sp>
      <p:sp>
        <p:nvSpPr>
          <p:cNvPr id="6" name="Right Brace 5"/>
          <p:cNvSpPr/>
          <p:nvPr/>
        </p:nvSpPr>
        <p:spPr>
          <a:xfrm>
            <a:off x="7734793" y="4610099"/>
            <a:ext cx="190007" cy="723901"/>
          </a:xfrm>
          <a:prstGeom prst="rightBrac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 rot="20607226">
            <a:off x="7914522" y="4589198"/>
            <a:ext cx="128501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Applies to REPs only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2603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dirty="0" smtClean="0"/>
              <a:t>2019 Data Collection Details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381000" y="685800"/>
            <a:ext cx="8839200" cy="5334000"/>
          </a:xfrm>
        </p:spPr>
        <p:txBody>
          <a:bodyPr/>
          <a:lstStyle/>
          <a:p>
            <a:r>
              <a:rPr lang="en-US" sz="2400" dirty="0" smtClean="0"/>
              <a:t>August 1, 2019  </a:t>
            </a:r>
          </a:p>
          <a:p>
            <a:pPr lvl="1"/>
            <a:r>
              <a:rPr lang="en-US" sz="2000" dirty="0" smtClean="0"/>
              <a:t>ERCOT sent Market Notices instructing REPs/NOIEs to pick up their 2019 reporting notification on the ERCOT MIS</a:t>
            </a:r>
          </a:p>
          <a:p>
            <a:pPr lvl="1"/>
            <a:r>
              <a:rPr lang="en-US" sz="2000" dirty="0" smtClean="0"/>
              <a:t>All REPs/NOIEs were provided a notification (both those that do and do not have a reporting obligation)</a:t>
            </a:r>
          </a:p>
          <a:p>
            <a:pPr lvl="1"/>
            <a:r>
              <a:rPr lang="en-US" sz="2000" dirty="0" smtClean="0"/>
              <a:t>Updated NOIE-REP Demand Response Data Collection Technical Specifications for 2019 provided on the Demand Response page of ERCOT.com</a:t>
            </a:r>
          </a:p>
          <a:p>
            <a:r>
              <a:rPr lang="en-US" sz="2400" dirty="0" smtClean="0"/>
              <a:t>August 15, 2019</a:t>
            </a:r>
          </a:p>
          <a:p>
            <a:pPr lvl="1"/>
            <a:r>
              <a:rPr lang="en-US" sz="2000" dirty="0"/>
              <a:t>ERCOT request NOIEs and Reps to e-mail ERCOT at </a:t>
            </a:r>
            <a:r>
              <a:rPr lang="en-US" sz="2000" dirty="0">
                <a:hlinkClick r:id="rId3"/>
              </a:rPr>
              <a:t>DRSurvey@ercot.com</a:t>
            </a:r>
            <a:r>
              <a:rPr lang="en-US" sz="2000" dirty="0"/>
              <a:t> acknowledging that they have received the notification/will be </a:t>
            </a:r>
            <a:r>
              <a:rPr lang="en-US" sz="2000" dirty="0" smtClean="0"/>
              <a:t>responding</a:t>
            </a:r>
          </a:p>
          <a:p>
            <a:r>
              <a:rPr lang="en-US" sz="2200" dirty="0" smtClean="0"/>
              <a:t>September 30, 2019 (</a:t>
            </a:r>
            <a:r>
              <a:rPr lang="en-US" sz="1800" dirty="0" smtClean="0"/>
              <a:t>Snapshot date)</a:t>
            </a:r>
          </a:p>
          <a:p>
            <a:pPr lvl="1"/>
            <a:r>
              <a:rPr lang="en-US" sz="2000" dirty="0" smtClean="0"/>
              <a:t>REPs </a:t>
            </a:r>
            <a:r>
              <a:rPr lang="en-US" sz="2000" dirty="0"/>
              <a:t>can start sending files to </a:t>
            </a:r>
            <a:r>
              <a:rPr lang="en-US" sz="2000" dirty="0" smtClean="0"/>
              <a:t>ERCOT</a:t>
            </a:r>
          </a:p>
          <a:p>
            <a:pPr lvl="1"/>
            <a:r>
              <a:rPr lang="en-US" sz="2000" dirty="0" smtClean="0"/>
              <a:t>ERCOT provides </a:t>
            </a:r>
            <a:r>
              <a:rPr lang="en-US" sz="2000" dirty="0"/>
              <a:t>2019 event survey </a:t>
            </a:r>
            <a:r>
              <a:rPr lang="en-US" sz="2000" dirty="0" smtClean="0"/>
              <a:t>links to REPs/NOIEs that have a reporting obligation</a:t>
            </a:r>
            <a:endParaRPr lang="en-US" sz="2000" dirty="0"/>
          </a:p>
          <a:p>
            <a:endParaRPr lang="en-US" sz="2400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29510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dirty="0" smtClean="0"/>
              <a:t>2019 Data Collection Details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323850" y="914400"/>
            <a:ext cx="8715375" cy="5334000"/>
          </a:xfrm>
        </p:spPr>
        <p:txBody>
          <a:bodyPr/>
          <a:lstStyle/>
          <a:p>
            <a:r>
              <a:rPr lang="en-US" sz="2400" dirty="0"/>
              <a:t>September 30, 2019 (Snapshot date)</a:t>
            </a:r>
          </a:p>
          <a:p>
            <a:pPr lvl="1"/>
            <a:r>
              <a:rPr lang="en-US" sz="2000" dirty="0"/>
              <a:t>REPs can start sending files to ERCOT</a:t>
            </a:r>
          </a:p>
          <a:p>
            <a:pPr lvl="1"/>
            <a:r>
              <a:rPr lang="en-US" sz="2000" dirty="0"/>
              <a:t>ERCOT provides 2019 event survey links to REPs/NOIEs that have a reporting obligation</a:t>
            </a:r>
          </a:p>
          <a:p>
            <a:r>
              <a:rPr lang="en-US" sz="2400" dirty="0" smtClean="0"/>
              <a:t>October </a:t>
            </a:r>
            <a:r>
              <a:rPr lang="en-US" sz="2400" dirty="0"/>
              <a:t>7, 2019</a:t>
            </a:r>
          </a:p>
          <a:p>
            <a:pPr lvl="1"/>
            <a:r>
              <a:rPr lang="en-US" sz="2000" dirty="0"/>
              <a:t>ERCOT provides REPs with list of ESIIDs they own on snapshot date</a:t>
            </a:r>
          </a:p>
          <a:p>
            <a:r>
              <a:rPr lang="en-US" sz="2400" dirty="0" smtClean="0"/>
              <a:t>October 31, 2019</a:t>
            </a:r>
          </a:p>
          <a:p>
            <a:pPr lvl="1"/>
            <a:r>
              <a:rPr lang="en-US" sz="2000" dirty="0" smtClean="0"/>
              <a:t>ESIID submission deadline for files to ERCOT that meet required accuracy</a:t>
            </a:r>
          </a:p>
          <a:p>
            <a:pPr lvl="1"/>
            <a:r>
              <a:rPr lang="en-US" sz="2000" dirty="0" smtClean="0"/>
              <a:t>Event survey deadline (for REPs/NOIEs with OLC, PR, OTH)</a:t>
            </a:r>
          </a:p>
          <a:p>
            <a:r>
              <a:rPr lang="en-US" sz="2400" dirty="0" smtClean="0"/>
              <a:t>November 29, 2019 </a:t>
            </a:r>
          </a:p>
          <a:p>
            <a:pPr lvl="1"/>
            <a:r>
              <a:rPr lang="en-US" sz="2000" dirty="0" smtClean="0"/>
              <a:t>ERCOT completes 2019 summer assessment </a:t>
            </a:r>
          </a:p>
          <a:p>
            <a:r>
              <a:rPr lang="en-US" sz="2400" dirty="0" smtClean="0"/>
              <a:t>March 31, 2020  - </a:t>
            </a:r>
            <a:r>
              <a:rPr lang="en-US" sz="2000" dirty="0" smtClean="0"/>
              <a:t>2019 Annual Report of Demand Response due</a:t>
            </a:r>
          </a:p>
          <a:p>
            <a:endParaRPr lang="en-US" sz="2400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1759501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0E9AA12-8AF9-4AA6-90FE-24669859CDF3}">
  <ds:schemaRefs>
    <ds:schemaRef ds:uri="http://schemas.microsoft.com/office/infopath/2007/PartnerControls"/>
    <ds:schemaRef ds:uri="http://www.w3.org/XML/1998/namespace"/>
    <ds:schemaRef ds:uri="http://purl.org/dc/terms/"/>
    <ds:schemaRef ds:uri="http://purl.org/dc/dcmitype/"/>
    <ds:schemaRef ds:uri="http://schemas.microsoft.com/office/2006/documentManagement/types"/>
    <ds:schemaRef ds:uri="http://schemas.microsoft.com/office/2006/metadata/properties"/>
    <ds:schemaRef ds:uri="http://purl.org/dc/elements/1.1/"/>
    <ds:schemaRef ds:uri="http://schemas.openxmlformats.org/package/2006/metadata/core-properties"/>
    <ds:schemaRef ds:uri="c34af464-7aa1-4edd-9be4-83dffc1cb926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13139</TotalTime>
  <Words>242</Words>
  <Application>Microsoft Office PowerPoint</Application>
  <PresentationFormat>On-screen Show (4:3)</PresentationFormat>
  <Paragraphs>44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1_Custom Design</vt:lpstr>
      <vt:lpstr>Office Theme</vt:lpstr>
      <vt:lpstr>Custom Design</vt:lpstr>
      <vt:lpstr>PowerPoint Presentation</vt:lpstr>
      <vt:lpstr>PowerPoint Presentation</vt:lpstr>
      <vt:lpstr>2019 Data Collection Details</vt:lpstr>
      <vt:lpstr>2019 Data Collection Details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Patterson, Mark</cp:lastModifiedBy>
  <cp:revision>146</cp:revision>
  <cp:lastPrinted>2016-01-21T20:53:15Z</cp:lastPrinted>
  <dcterms:created xsi:type="dcterms:W3CDTF">2016-01-21T15:20:31Z</dcterms:created>
  <dcterms:modified xsi:type="dcterms:W3CDTF">2019-08-07T15:06:22Z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