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7"/>
  </p:notesMasterIdLst>
  <p:handoutMasterIdLst>
    <p:handoutMasterId r:id="rId28"/>
  </p:handoutMasterIdLst>
  <p:sldIdLst>
    <p:sldId id="260" r:id="rId7"/>
    <p:sldId id="266" r:id="rId8"/>
    <p:sldId id="291" r:id="rId9"/>
    <p:sldId id="261" r:id="rId10"/>
    <p:sldId id="288" r:id="rId11"/>
    <p:sldId id="289" r:id="rId12"/>
    <p:sldId id="290" r:id="rId13"/>
    <p:sldId id="269" r:id="rId14"/>
    <p:sldId id="292" r:id="rId15"/>
    <p:sldId id="277" r:id="rId16"/>
    <p:sldId id="278" r:id="rId17"/>
    <p:sldId id="279" r:id="rId18"/>
    <p:sldId id="280" r:id="rId19"/>
    <p:sldId id="281" r:id="rId20"/>
    <p:sldId id="272" r:id="rId21"/>
    <p:sldId id="282" r:id="rId22"/>
    <p:sldId id="273" r:id="rId23"/>
    <p:sldId id="296" r:id="rId24"/>
    <p:sldId id="298" r:id="rId25"/>
    <p:sldId id="29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liard, Marie" initials="HM" lastIdx="1" clrIdx="0">
    <p:extLst>
      <p:ext uri="{19B8F6BF-5375-455C-9EA6-DF929625EA0E}">
        <p15:presenceInfo xmlns:p15="http://schemas.microsoft.com/office/powerpoint/2012/main" userId="S-1-5-21-639947351-343809578-3807592339-5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a:srgbClr val="00ACC8"/>
    <a:srgbClr val="EEC900"/>
    <a:srgbClr val="26D07C"/>
    <a:srgbClr val="665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4" d="100"/>
          <a:sy n="104" d="100"/>
        </p:scale>
        <p:origin x="204" y="108"/>
      </p:cViewPr>
      <p:guideLst>
        <p:guide orient="horz" pos="2160"/>
        <p:guide pos="2880"/>
      </p:guideLst>
    </p:cSldViewPr>
  </p:slid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users\mhilliard\Misc\ASDC\ASDC_calc_v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r>
              <a:rPr lang="en-US" sz="1500" baseline="0" dirty="0" smtClean="0"/>
              <a:t>Power </a:t>
            </a:r>
            <a:r>
              <a:rPr lang="en-US" sz="1500" baseline="0" dirty="0"/>
              <a:t>Balance Penalty Curve</a:t>
            </a:r>
            <a:endParaRPr lang="en-US" sz="1500" dirty="0"/>
          </a:p>
        </c:rich>
      </c:tx>
      <c:layout/>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none"/>
          </c:marker>
          <c:trendline>
            <c:spPr>
              <a:ln w="19050" cap="rnd">
                <a:solidFill>
                  <a:schemeClr val="accent1"/>
                </a:solidFill>
                <a:prstDash val="sysDot"/>
              </a:ln>
              <a:effectLst/>
            </c:spPr>
            <c:trendlineType val="log"/>
            <c:dispRSqr val="0"/>
            <c:dispEq val="0"/>
          </c:trendline>
          <c:trendline>
            <c:spPr>
              <a:ln w="19050" cap="rnd">
                <a:solidFill>
                  <a:schemeClr val="accent1"/>
                </a:solidFill>
                <a:prstDash val="sysDot"/>
              </a:ln>
              <a:effectLst/>
            </c:spPr>
            <c:trendlineType val="power"/>
            <c:dispRSqr val="0"/>
            <c:dispEq val="0"/>
          </c:trendline>
          <c:xVal>
            <c:numRef>
              <c:f>'Smoothed PBPC'!$D$2:$D$21</c:f>
              <c:numCache>
                <c:formatCode>General</c:formatCode>
                <c:ptCount val="20"/>
                <c:pt idx="0">
                  <c:v>0</c:v>
                </c:pt>
                <c:pt idx="1">
                  <c:v>5</c:v>
                </c:pt>
                <c:pt idx="2">
                  <c:v>5</c:v>
                </c:pt>
                <c:pt idx="3">
                  <c:v>10</c:v>
                </c:pt>
                <c:pt idx="4">
                  <c:v>10</c:v>
                </c:pt>
                <c:pt idx="5">
                  <c:v>20</c:v>
                </c:pt>
                <c:pt idx="6">
                  <c:v>20</c:v>
                </c:pt>
                <c:pt idx="7">
                  <c:v>30</c:v>
                </c:pt>
                <c:pt idx="8">
                  <c:v>30</c:v>
                </c:pt>
                <c:pt idx="9">
                  <c:v>40</c:v>
                </c:pt>
                <c:pt idx="10">
                  <c:v>40</c:v>
                </c:pt>
                <c:pt idx="11">
                  <c:v>50</c:v>
                </c:pt>
                <c:pt idx="12">
                  <c:v>50</c:v>
                </c:pt>
                <c:pt idx="13">
                  <c:v>100</c:v>
                </c:pt>
                <c:pt idx="14">
                  <c:v>100</c:v>
                </c:pt>
                <c:pt idx="15">
                  <c:v>150</c:v>
                </c:pt>
                <c:pt idx="16">
                  <c:v>150</c:v>
                </c:pt>
                <c:pt idx="17">
                  <c:v>200</c:v>
                </c:pt>
                <c:pt idx="18">
                  <c:v>200</c:v>
                </c:pt>
                <c:pt idx="19">
                  <c:v>220</c:v>
                </c:pt>
              </c:numCache>
            </c:numRef>
          </c:xVal>
          <c:yVal>
            <c:numRef>
              <c:f>'Smoothed PBPC'!$E$2:$E$21</c:f>
              <c:numCache>
                <c:formatCode>General</c:formatCode>
                <c:ptCount val="20"/>
                <c:pt idx="0">
                  <c:v>250</c:v>
                </c:pt>
                <c:pt idx="1">
                  <c:v>250</c:v>
                </c:pt>
                <c:pt idx="2">
                  <c:v>300</c:v>
                </c:pt>
                <c:pt idx="3">
                  <c:v>300</c:v>
                </c:pt>
                <c:pt idx="4">
                  <c:v>400</c:v>
                </c:pt>
                <c:pt idx="5">
                  <c:v>400</c:v>
                </c:pt>
                <c:pt idx="6">
                  <c:v>500</c:v>
                </c:pt>
                <c:pt idx="7">
                  <c:v>500</c:v>
                </c:pt>
                <c:pt idx="8">
                  <c:v>1000</c:v>
                </c:pt>
                <c:pt idx="9">
                  <c:v>1000</c:v>
                </c:pt>
                <c:pt idx="10">
                  <c:v>2250</c:v>
                </c:pt>
                <c:pt idx="11">
                  <c:v>2250</c:v>
                </c:pt>
                <c:pt idx="12">
                  <c:v>4500</c:v>
                </c:pt>
                <c:pt idx="13">
                  <c:v>4500</c:v>
                </c:pt>
                <c:pt idx="14">
                  <c:v>6000</c:v>
                </c:pt>
                <c:pt idx="15">
                  <c:v>6000</c:v>
                </c:pt>
                <c:pt idx="16">
                  <c:v>7500</c:v>
                </c:pt>
                <c:pt idx="17">
                  <c:v>7500</c:v>
                </c:pt>
                <c:pt idx="18">
                  <c:v>9001</c:v>
                </c:pt>
                <c:pt idx="19">
                  <c:v>9001</c:v>
                </c:pt>
              </c:numCache>
            </c:numRef>
          </c:yVal>
          <c:smooth val="0"/>
        </c:ser>
        <c:dLbls>
          <c:showLegendKey val="0"/>
          <c:showVal val="0"/>
          <c:showCatName val="0"/>
          <c:showSerName val="0"/>
          <c:showPercent val="0"/>
          <c:showBubbleSize val="0"/>
        </c:dLbls>
        <c:axId val="355717912"/>
        <c:axId val="355713992"/>
      </c:scatterChart>
      <c:valAx>
        <c:axId val="3557179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Violation (MWh)</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5713992"/>
        <c:crosses val="autoZero"/>
        <c:crossBetween val="midCat"/>
      </c:valAx>
      <c:valAx>
        <c:axId val="355713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Penalty</a:t>
                </a:r>
                <a:r>
                  <a:rPr lang="en-US" sz="1200" baseline="0"/>
                  <a:t> ($/MWh)</a:t>
                </a:r>
                <a:endParaRPr lang="en-US" sz="120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571791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7255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542394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16551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4062324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307473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0.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itl.nist.gov/div898/handbook/pmd/section1/pmd144.ht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308324"/>
          </a:xfrm>
          <a:prstGeom prst="rect">
            <a:avLst/>
          </a:prstGeom>
          <a:noFill/>
        </p:spPr>
        <p:txBody>
          <a:bodyPr wrap="square" rtlCol="0">
            <a:spAutoFit/>
          </a:bodyPr>
          <a:lstStyle/>
          <a:p>
            <a:r>
              <a:rPr lang="en-US" sz="2400" b="1" dirty="0">
                <a:solidFill>
                  <a:schemeClr val="tx2"/>
                </a:solidFill>
              </a:rPr>
              <a:t>Item </a:t>
            </a:r>
            <a:r>
              <a:rPr lang="en-US" sz="2400" b="1" dirty="0" smtClean="0">
                <a:solidFill>
                  <a:schemeClr val="tx2"/>
                </a:solidFill>
              </a:rPr>
              <a:t>3a – Ancillary Service Demand Curves for Real-Time Co-Optimization </a:t>
            </a:r>
          </a:p>
          <a:p>
            <a:endParaRPr lang="en-US" dirty="0" smtClean="0">
              <a:solidFill>
                <a:schemeClr val="tx2"/>
              </a:solidFill>
            </a:endParaRPr>
          </a:p>
          <a:p>
            <a:r>
              <a:rPr lang="en-US" dirty="0" smtClean="0">
                <a:solidFill>
                  <a:schemeClr val="tx2"/>
                </a:solidFill>
              </a:rPr>
              <a:t>Dan Jones</a:t>
            </a:r>
          </a:p>
          <a:p>
            <a:endParaRPr lang="en-US" dirty="0" smtClean="0">
              <a:solidFill>
                <a:schemeClr val="tx2"/>
              </a:solidFill>
            </a:endParaRPr>
          </a:p>
          <a:p>
            <a:r>
              <a:rPr lang="en-US" dirty="0" smtClean="0">
                <a:solidFill>
                  <a:schemeClr val="tx2"/>
                </a:solidFill>
              </a:rPr>
              <a:t>August 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p:cNvPicPr>
          <p:nvPr/>
        </p:nvPicPr>
        <p:blipFill rotWithShape="1">
          <a:blip r:embed="rId2">
            <a:extLst>
              <a:ext uri="{28A0092B-C50C-407E-A947-70E740481C1C}">
                <a14:useLocalDpi xmlns:a14="http://schemas.microsoft.com/office/drawing/2010/main" val="0"/>
              </a:ext>
            </a:extLst>
          </a:blip>
          <a:srcRect r="9780"/>
          <a:stretch/>
        </p:blipFill>
        <p:spPr>
          <a:xfrm>
            <a:off x="356616" y="2423160"/>
            <a:ext cx="7663978" cy="3840480"/>
          </a:xfrm>
          <a:prstGeom prst="rect">
            <a:avLst/>
          </a:prstGeom>
        </p:spPr>
      </p:pic>
      <p:sp>
        <p:nvSpPr>
          <p:cNvPr id="2" name="Title 1"/>
          <p:cNvSpPr>
            <a:spLocks noGrp="1"/>
          </p:cNvSpPr>
          <p:nvPr>
            <p:ph type="title"/>
          </p:nvPr>
        </p:nvSpPr>
        <p:spPr/>
        <p:txBody>
          <a:bodyPr/>
          <a:lstStyle/>
          <a:p>
            <a:r>
              <a:rPr lang="en-US" dirty="0"/>
              <a:t>Dividing the Aggregate ORDC into ASDCs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292767" y="1600200"/>
                <a:ext cx="8546433"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2"/>
                    </a:solidFill>
                  </a:rPr>
                  <a:t>Step 2:  Place </a:t>
                </a:r>
                <a14:m>
                  <m:oMath xmlns:m="http://schemas.openxmlformats.org/officeDocument/2006/math">
                    <m:r>
                      <a:rPr lang="en-US" sz="2000" b="0" i="1" smtClean="0">
                        <a:solidFill>
                          <a:schemeClr val="tx2"/>
                        </a:solidFill>
                        <a:latin typeface="Cambria Math" panose="02040503050406030204" pitchFamily="18" charset="0"/>
                      </a:rPr>
                      <m:t>(</m:t>
                    </m:r>
                    <m:r>
                      <a:rPr lang="en-US" sz="2000" b="0" i="1" smtClean="0">
                        <a:solidFill>
                          <a:schemeClr val="tx2"/>
                        </a:solidFill>
                        <a:latin typeface="Cambria Math" panose="02040503050406030204" pitchFamily="18" charset="0"/>
                      </a:rPr>
                      <m:t>𝑅𝑒𝑔</m:t>
                    </m:r>
                    <m:r>
                      <a:rPr lang="en-US" sz="2000" b="0" i="1" smtClean="0">
                        <a:solidFill>
                          <a:schemeClr val="tx2"/>
                        </a:solidFill>
                        <a:latin typeface="Cambria Math" panose="02040503050406030204" pitchFamily="18" charset="0"/>
                      </a:rPr>
                      <m:t> </m:t>
                    </m:r>
                    <m:r>
                      <a:rPr lang="en-US" sz="2000" b="0" i="1" smtClean="0">
                        <a:solidFill>
                          <a:schemeClr val="tx2"/>
                        </a:solidFill>
                        <a:latin typeface="Cambria Math" panose="02040503050406030204" pitchFamily="18" charset="0"/>
                      </a:rPr>
                      <m:t>𝑈𝑝</m:t>
                    </m:r>
                    <m:r>
                      <a:rPr lang="en-US" sz="2000" b="0" i="1" smtClean="0">
                        <a:solidFill>
                          <a:schemeClr val="tx2"/>
                        </a:solidFill>
                        <a:latin typeface="Cambria Math" panose="02040503050406030204" pitchFamily="18" charset="0"/>
                      </a:rPr>
                      <m:t> </m:t>
                    </m:r>
                    <m:r>
                      <a:rPr lang="en-US" sz="2000" b="0" i="1" smtClean="0">
                        <a:solidFill>
                          <a:schemeClr val="tx2"/>
                        </a:solidFill>
                        <a:latin typeface="Cambria Math" panose="02040503050406030204" pitchFamily="18" charset="0"/>
                      </a:rPr>
                      <m:t>𝑅𝑒𝑞𝑢𝑖𝑟𝑒𝑚𝑒𝑛𝑡</m:t>
                    </m:r>
                    <m:r>
                      <a:rPr lang="en-US" sz="2000" b="0" i="1" smtClean="0">
                        <a:solidFill>
                          <a:schemeClr val="tx2"/>
                        </a:solidFill>
                        <a:latin typeface="Cambria Math" panose="02040503050406030204" pitchFamily="18" charset="0"/>
                      </a:rPr>
                      <m:t> −100</m:t>
                    </m:r>
                    <m:r>
                      <a:rPr lang="en-US" sz="2000" b="0" i="1" smtClean="0">
                        <a:solidFill>
                          <a:schemeClr val="tx2"/>
                        </a:solidFill>
                        <a:latin typeface="Cambria Math" panose="02040503050406030204" pitchFamily="18" charset="0"/>
                      </a:rPr>
                      <m:t>𝑀𝑊</m:t>
                    </m:r>
                    <m:r>
                      <a:rPr lang="en-US" sz="2000" b="0" i="1" smtClean="0">
                        <a:solidFill>
                          <a:schemeClr val="tx2"/>
                        </a:solidFill>
                        <a:latin typeface="Cambria Math" panose="02040503050406030204" pitchFamily="18" charset="0"/>
                      </a:rPr>
                      <m:t>)</m:t>
                    </m:r>
                  </m:oMath>
                </a14:m>
                <a:r>
                  <a:rPr lang="en-US" sz="2000" dirty="0" smtClean="0">
                    <a:solidFill>
                      <a:schemeClr val="tx2"/>
                    </a:solidFill>
                  </a:rPr>
                  <a:t> at highest priced open MWs on the aggregate ORDC</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292767" y="1600200"/>
                <a:ext cx="8546433" cy="990600"/>
              </a:xfrm>
              <a:prstGeom prst="rect">
                <a:avLst/>
              </a:prstGeom>
              <a:blipFill rotWithShape="0">
                <a:blip r:embed="rId3"/>
                <a:stretch>
                  <a:fillRect l="-713" t="-3086"/>
                </a:stretch>
              </a:blipFill>
            </p:spPr>
            <p:txBody>
              <a:bodyPr/>
              <a:lstStyle/>
              <a:p>
                <a:r>
                  <a:rPr lang="en-US">
                    <a:noFill/>
                  </a:rPr>
                  <a:t> </a:t>
                </a:r>
              </a:p>
            </p:txBody>
          </p:sp>
        </mc:Fallback>
      </mc:AlternateContent>
      <p:cxnSp>
        <p:nvCxnSpPr>
          <p:cNvPr id="13" name="Straight Connector 12"/>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cxnSp>
        <p:nvCxnSpPr>
          <p:cNvPr id="23" name="Straight Connector 22"/>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p:cNvPicPr>
          <p:nvPr/>
        </p:nvPicPr>
        <p:blipFill rotWithShape="1">
          <a:blip r:embed="rId5">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26" name="Straight Connector 25"/>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92767" y="969264"/>
            <a:ext cx="8546433" cy="646331"/>
            <a:chOff x="292767" y="910292"/>
            <a:chExt cx="8546433" cy="646331"/>
          </a:xfrm>
        </p:grpSpPr>
        <p:sp>
          <p:nvSpPr>
            <p:cNvPr id="29" name="Rectangle 28"/>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30" name="TextBox 29"/>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spTree>
    <p:extLst>
      <p:ext uri="{BB962C8B-B14F-4D97-AF65-F5344CB8AC3E}">
        <p14:creationId xmlns:p14="http://schemas.microsoft.com/office/powerpoint/2010/main" val="3331819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p:cNvPicPr>
          <p:nvPr/>
        </p:nvPicPr>
        <p:blipFill rotWithShape="1">
          <a:blip r:embed="rId2">
            <a:extLst>
              <a:ext uri="{28A0092B-C50C-407E-A947-70E740481C1C}">
                <a14:useLocalDpi xmlns:a14="http://schemas.microsoft.com/office/drawing/2010/main" val="0"/>
              </a:ext>
            </a:extLst>
          </a:blip>
          <a:srcRect r="9780"/>
          <a:stretch/>
        </p:blipFill>
        <p:spPr>
          <a:xfrm>
            <a:off x="356616" y="2423160"/>
            <a:ext cx="7663978" cy="3840480"/>
          </a:xfrm>
          <a:prstGeom prst="rect">
            <a:avLst/>
          </a:prstGeom>
        </p:spPr>
      </p:pic>
      <p:sp>
        <p:nvSpPr>
          <p:cNvPr id="2" name="Title 1"/>
          <p:cNvSpPr>
            <a:spLocks noGrp="1"/>
          </p:cNvSpPr>
          <p:nvPr>
            <p:ph type="title"/>
          </p:nvPr>
        </p:nvSpPr>
        <p:spPr/>
        <p:txBody>
          <a:bodyPr/>
          <a:lstStyle/>
          <a:p>
            <a:r>
              <a:rPr lang="en-US" dirty="0"/>
              <a:t>Dividing the Aggregate ORDC into ASDCs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292767" y="1600200"/>
                <a:ext cx="8546433"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accent2"/>
                    </a:solidFill>
                  </a:rPr>
                  <a:t>Step 3:  Place </a:t>
                </a:r>
                <a14:m>
                  <m:oMath xmlns:m="http://schemas.openxmlformats.org/officeDocument/2006/math">
                    <m:r>
                      <a:rPr lang="en-US" sz="2000" i="1">
                        <a:solidFill>
                          <a:schemeClr val="accent2"/>
                        </a:solidFill>
                        <a:latin typeface="Cambria Math" panose="02040503050406030204" pitchFamily="18" charset="0"/>
                      </a:rPr>
                      <m:t>(</m:t>
                    </m:r>
                    <m:r>
                      <a:rPr lang="en-US" sz="2000" i="1">
                        <a:solidFill>
                          <a:schemeClr val="accent2"/>
                        </a:solidFill>
                        <a:latin typeface="Cambria Math" panose="02040503050406030204" pitchFamily="18" charset="0"/>
                      </a:rPr>
                      <m:t>𝑅𝑅𝑆</m:t>
                    </m:r>
                    <m:r>
                      <a:rPr lang="en-US" sz="2000" i="1">
                        <a:solidFill>
                          <a:schemeClr val="accent2"/>
                        </a:solidFill>
                        <a:latin typeface="Cambria Math" panose="02040503050406030204" pitchFamily="18" charset="0"/>
                      </a:rPr>
                      <m:t> </m:t>
                    </m:r>
                    <m:r>
                      <a:rPr lang="en-US" sz="2000" i="1">
                        <a:solidFill>
                          <a:schemeClr val="accent2"/>
                        </a:solidFill>
                        <a:latin typeface="Cambria Math" panose="02040503050406030204" pitchFamily="18" charset="0"/>
                      </a:rPr>
                      <m:t>𝑅𝑒𝑞𝑢𝑖𝑟𝑒𝑚𝑒𝑛𝑡</m:t>
                    </m:r>
                    <m:r>
                      <a:rPr lang="en-US" sz="2000" i="1">
                        <a:solidFill>
                          <a:schemeClr val="accent2"/>
                        </a:solidFill>
                        <a:latin typeface="Cambria Math" panose="02040503050406030204" pitchFamily="18" charset="0"/>
                      </a:rPr>
                      <m:t> −100</m:t>
                    </m:r>
                    <m:r>
                      <a:rPr lang="en-US" sz="2000" i="1">
                        <a:solidFill>
                          <a:schemeClr val="accent2"/>
                        </a:solidFill>
                        <a:latin typeface="Cambria Math" panose="02040503050406030204" pitchFamily="18" charset="0"/>
                      </a:rPr>
                      <m:t>𝑀𝑊</m:t>
                    </m:r>
                    <m:r>
                      <a:rPr lang="en-US" sz="2000" i="1">
                        <a:solidFill>
                          <a:schemeClr val="accent2"/>
                        </a:solidFill>
                        <a:latin typeface="Cambria Math" panose="02040503050406030204" pitchFamily="18" charset="0"/>
                      </a:rPr>
                      <m:t>)</m:t>
                    </m:r>
                  </m:oMath>
                </a14:m>
                <a:r>
                  <a:rPr lang="en-US" sz="2000" dirty="0">
                    <a:solidFill>
                      <a:schemeClr val="accent2"/>
                    </a:solidFill>
                  </a:rPr>
                  <a:t> </a:t>
                </a:r>
                <a:r>
                  <a:rPr lang="en-US" sz="2000" dirty="0" smtClean="0">
                    <a:solidFill>
                      <a:schemeClr val="accent2"/>
                    </a:solidFill>
                  </a:rPr>
                  <a:t>at highest priced open MWs on the aggregate ORDC</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292767" y="1600200"/>
                <a:ext cx="8546433" cy="990600"/>
              </a:xfrm>
              <a:prstGeom prst="rect">
                <a:avLst/>
              </a:prstGeom>
              <a:blipFill rotWithShape="0">
                <a:blip r:embed="rId3"/>
                <a:stretch>
                  <a:fillRect l="-713" t="-3086" r="-1213"/>
                </a:stretch>
              </a:blipFill>
            </p:spPr>
            <p:txBody>
              <a:bodyPr/>
              <a:lstStyle/>
              <a:p>
                <a:r>
                  <a:rPr lang="en-US">
                    <a:noFill/>
                  </a:rPr>
                  <a:t> </a:t>
                </a:r>
              </a:p>
            </p:txBody>
          </p:sp>
        </mc:Fallback>
      </mc:AlternateContent>
      <p:cxnSp>
        <p:nvCxnSpPr>
          <p:cNvPr id="12" name="Straight Connector 11"/>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cxnSp>
        <p:nvCxnSpPr>
          <p:cNvPr id="23" name="Straight Connector 22"/>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p:cNvPicPr>
          <p:nvPr/>
        </p:nvPicPr>
        <p:blipFill rotWithShape="1">
          <a:blip r:embed="rId5">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26" name="Straight Connector 25"/>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92767" y="969264"/>
            <a:ext cx="8546433" cy="646331"/>
            <a:chOff x="292767" y="910292"/>
            <a:chExt cx="8546433" cy="646331"/>
          </a:xfrm>
        </p:grpSpPr>
        <p:sp>
          <p:nvSpPr>
            <p:cNvPr id="29" name="Rectangle 28"/>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30" name="TextBox 29"/>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spTree>
    <p:extLst>
      <p:ext uri="{BB962C8B-B14F-4D97-AF65-F5344CB8AC3E}">
        <p14:creationId xmlns:p14="http://schemas.microsoft.com/office/powerpoint/2010/main" val="12056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p:cNvPicPr>
          <p:nvPr/>
        </p:nvPicPr>
        <p:blipFill rotWithShape="1">
          <a:blip r:embed="rId2">
            <a:extLst>
              <a:ext uri="{28A0092B-C50C-407E-A947-70E740481C1C}">
                <a14:useLocalDpi xmlns:a14="http://schemas.microsoft.com/office/drawing/2010/main" val="0"/>
              </a:ext>
            </a:extLst>
          </a:blip>
          <a:srcRect r="9890"/>
          <a:stretch/>
        </p:blipFill>
        <p:spPr>
          <a:xfrm>
            <a:off x="356616" y="2423160"/>
            <a:ext cx="7654620" cy="3840480"/>
          </a:xfrm>
          <a:prstGeom prst="rect">
            <a:avLst/>
          </a:prstGeom>
        </p:spPr>
      </p:pic>
      <p:sp>
        <p:nvSpPr>
          <p:cNvPr id="2" name="Title 1"/>
          <p:cNvSpPr>
            <a:spLocks noGrp="1"/>
          </p:cNvSpPr>
          <p:nvPr>
            <p:ph type="title"/>
          </p:nvPr>
        </p:nvSpPr>
        <p:spPr/>
        <p:txBody>
          <a:bodyPr/>
          <a:lstStyle/>
          <a:p>
            <a:r>
              <a:rPr lang="en-US" dirty="0"/>
              <a:t>Dividing the Aggregate ORDC into ASDCs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txBox="1">
            <a:spLocks/>
          </p:cNvSpPr>
          <p:nvPr/>
        </p:nvSpPr>
        <p:spPr>
          <a:xfrm>
            <a:off x="292767" y="1600200"/>
            <a:ext cx="8546433"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accent2"/>
                </a:solidFill>
              </a:rPr>
              <a:t>Step 4:  Place ECRS Requirement at highest priced open MWs on the aggregate ORDC</a:t>
            </a:r>
          </a:p>
        </p:txBody>
      </p:sp>
      <p:cxnSp>
        <p:nvCxnSpPr>
          <p:cNvPr id="15" name="Straight Connector 14"/>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cxnSp>
        <p:nvCxnSpPr>
          <p:cNvPr id="26" name="Straight Connector 25"/>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p:cNvPicPr>
          <p:nvPr/>
        </p:nvPicPr>
        <p:blipFill rotWithShape="1">
          <a:blip r:embed="rId4">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29" name="Straight Connector 28"/>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279993" y="5745987"/>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292767" y="969264"/>
            <a:ext cx="8546433" cy="646331"/>
            <a:chOff x="292767" y="910292"/>
            <a:chExt cx="8546433" cy="646331"/>
          </a:xfrm>
        </p:grpSpPr>
        <p:sp>
          <p:nvSpPr>
            <p:cNvPr id="32" name="Rectangle 31"/>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33" name="TextBox 32"/>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spTree>
    <p:extLst>
      <p:ext uri="{BB962C8B-B14F-4D97-AF65-F5344CB8AC3E}">
        <p14:creationId xmlns:p14="http://schemas.microsoft.com/office/powerpoint/2010/main" val="746459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p:cNvPicPr>
          <p:nvPr/>
        </p:nvPicPr>
        <p:blipFill rotWithShape="1">
          <a:blip r:embed="rId2">
            <a:extLst>
              <a:ext uri="{28A0092B-C50C-407E-A947-70E740481C1C}">
                <a14:useLocalDpi xmlns:a14="http://schemas.microsoft.com/office/drawing/2010/main" val="0"/>
              </a:ext>
            </a:extLst>
          </a:blip>
          <a:srcRect r="9837"/>
          <a:stretch/>
        </p:blipFill>
        <p:spPr>
          <a:xfrm>
            <a:off x="356616" y="2423160"/>
            <a:ext cx="7659132" cy="3840480"/>
          </a:xfrm>
          <a:prstGeom prst="rect">
            <a:avLst/>
          </a:prstGeom>
        </p:spPr>
      </p:pic>
      <p:sp>
        <p:nvSpPr>
          <p:cNvPr id="2" name="Title 1"/>
          <p:cNvSpPr>
            <a:spLocks noGrp="1"/>
          </p:cNvSpPr>
          <p:nvPr>
            <p:ph type="title"/>
          </p:nvPr>
        </p:nvSpPr>
        <p:spPr/>
        <p:txBody>
          <a:bodyPr/>
          <a:lstStyle/>
          <a:p>
            <a:r>
              <a:rPr lang="en-US" dirty="0"/>
              <a:t>Dividing the Aggregate ORDC into ASDCs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6" name="Content Placeholder 2"/>
          <p:cNvSpPr txBox="1">
            <a:spLocks/>
          </p:cNvSpPr>
          <p:nvPr/>
        </p:nvSpPr>
        <p:spPr>
          <a:xfrm>
            <a:off x="292767" y="1600200"/>
            <a:ext cx="8546433"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accent2"/>
                </a:solidFill>
              </a:rPr>
              <a:t>Step 5:  Place NSRS Requirement at highest priced open MWs on the aggregate ORDC</a:t>
            </a:r>
          </a:p>
        </p:txBody>
      </p:sp>
      <p:grpSp>
        <p:nvGrpSpPr>
          <p:cNvPr id="22" name="Group 21"/>
          <p:cNvGrpSpPr/>
          <p:nvPr/>
        </p:nvGrpSpPr>
        <p:grpSpPr>
          <a:xfrm>
            <a:off x="292767" y="969264"/>
            <a:ext cx="8546433" cy="646331"/>
            <a:chOff x="292767" y="910292"/>
            <a:chExt cx="8546433" cy="646331"/>
          </a:xfrm>
        </p:grpSpPr>
        <p:sp>
          <p:nvSpPr>
            <p:cNvPr id="23" name="Rectangle 22"/>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24" name="TextBox 23"/>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cxnSp>
        <p:nvCxnSpPr>
          <p:cNvPr id="26" name="Straight Connector 25"/>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p:cNvPicPr>
          <p:nvPr/>
        </p:nvPicPr>
        <p:blipFill rotWithShape="1">
          <a:blip r:embed="rId3">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30" name="Straight Connector 29"/>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spTree>
    <p:extLst>
      <p:ext uri="{BB962C8B-B14F-4D97-AF65-F5344CB8AC3E}">
        <p14:creationId xmlns:p14="http://schemas.microsoft.com/office/powerpoint/2010/main" val="993846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p:cNvPicPr>
            <a:picLocks/>
          </p:cNvPicPr>
          <p:nvPr/>
        </p:nvPicPr>
        <p:blipFill rotWithShape="1">
          <a:blip r:embed="rId3">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pic>
        <p:nvPicPr>
          <p:cNvPr id="43" name="Picture 42"/>
          <p:cNvPicPr>
            <a:picLocks/>
          </p:cNvPicPr>
          <p:nvPr/>
        </p:nvPicPr>
        <p:blipFill rotWithShape="1">
          <a:blip r:embed="rId4">
            <a:extLst>
              <a:ext uri="{28A0092B-C50C-407E-A947-70E740481C1C}">
                <a14:useLocalDpi xmlns:a14="http://schemas.microsoft.com/office/drawing/2010/main" val="0"/>
              </a:ext>
            </a:extLst>
          </a:blip>
          <a:srcRect r="9837"/>
          <a:stretch/>
        </p:blipFill>
        <p:spPr>
          <a:xfrm>
            <a:off x="356616" y="2423160"/>
            <a:ext cx="7659132" cy="3840480"/>
          </a:xfrm>
          <a:prstGeom prst="rect">
            <a:avLst/>
          </a:prstGeom>
        </p:spPr>
      </p:pic>
      <p:sp>
        <p:nvSpPr>
          <p:cNvPr id="2" name="Title 1"/>
          <p:cNvSpPr>
            <a:spLocks noGrp="1"/>
          </p:cNvSpPr>
          <p:nvPr>
            <p:ph type="title"/>
          </p:nvPr>
        </p:nvSpPr>
        <p:spPr/>
        <p:txBody>
          <a:bodyPr/>
          <a:lstStyle/>
          <a:p>
            <a:r>
              <a:rPr lang="en-US" dirty="0"/>
              <a:t>Dividing the Aggregate ORDC into ASDCs</a:t>
            </a:r>
          </a:p>
        </p:txBody>
      </p:sp>
      <p:sp>
        <p:nvSpPr>
          <p:cNvPr id="4" name="Slide Number Placeholder 3"/>
          <p:cNvSpPr>
            <a:spLocks noGrp="1"/>
          </p:cNvSpPr>
          <p:nvPr>
            <p:ph type="sldNum" sz="quarter" idx="4"/>
          </p:nvPr>
        </p:nvSpPr>
        <p:spPr>
          <a:xfrm>
            <a:off x="8610600" y="6561138"/>
            <a:ext cx="457200" cy="212725"/>
          </a:xfrm>
        </p:spPr>
        <p:txBody>
          <a:bodyPr/>
          <a:lstStyle/>
          <a:p>
            <a:fld id="{1D93BD3E-1E9A-4970-A6F7-E7AC52762E0C}" type="slidenum">
              <a:rPr lang="en-US" smtClean="0"/>
              <a:pPr/>
              <a:t>14</a:t>
            </a:fld>
            <a:endParaRPr lang="en-US"/>
          </a:p>
        </p:txBody>
      </p:sp>
      <p:sp>
        <p:nvSpPr>
          <p:cNvPr id="6" name="Content Placeholder 2"/>
          <p:cNvSpPr txBox="1">
            <a:spLocks/>
          </p:cNvSpPr>
          <p:nvPr/>
        </p:nvSpPr>
        <p:spPr>
          <a:xfrm>
            <a:off x="292767" y="1600200"/>
            <a:ext cx="8541571"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accent2"/>
                </a:solidFill>
              </a:rPr>
              <a:t>Step 6:  Fill remaining MWs on the aggregate ORDC priced at &gt;= $0.01 as NSRS</a:t>
            </a:r>
          </a:p>
        </p:txBody>
      </p:sp>
      <p:sp>
        <p:nvSpPr>
          <p:cNvPr id="7" name="Rectangle 6"/>
          <p:cNvSpPr/>
          <p:nvPr/>
        </p:nvSpPr>
        <p:spPr>
          <a:xfrm>
            <a:off x="4975519" y="3779657"/>
            <a:ext cx="3264406" cy="1420371"/>
          </a:xfrm>
          <a:prstGeom prst="rect">
            <a:avLst/>
          </a:prstGeom>
          <a:solidFill>
            <a:schemeClr val="bg1"/>
          </a:solidFill>
          <a:ln>
            <a:solidFill>
              <a:srgbClr val="5B6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accent2"/>
                </a:solidFill>
              </a:rPr>
              <a:t>ORDC reserves today are most similar to NSRS, so it seems appropriate to assign the remainder of the aggregate curve to that </a:t>
            </a:r>
            <a:r>
              <a:rPr lang="en-US" sz="1400">
                <a:solidFill>
                  <a:schemeClr val="accent2"/>
                </a:solidFill>
              </a:rPr>
              <a:t>product </a:t>
            </a:r>
            <a:r>
              <a:rPr lang="en-US" sz="1400" smtClean="0">
                <a:solidFill>
                  <a:schemeClr val="accent2"/>
                </a:solidFill>
              </a:rPr>
              <a:t>(I.e</a:t>
            </a:r>
            <a:r>
              <a:rPr lang="en-US" sz="1400" dirty="0">
                <a:solidFill>
                  <a:schemeClr val="accent2"/>
                </a:solidFill>
              </a:rPr>
              <a:t>., assigning it to other services would be more restrictive than </a:t>
            </a:r>
            <a:r>
              <a:rPr lang="en-US" sz="1400">
                <a:solidFill>
                  <a:schemeClr val="accent2"/>
                </a:solidFill>
              </a:rPr>
              <a:t>the </a:t>
            </a:r>
            <a:r>
              <a:rPr lang="en-US" sz="1400" smtClean="0">
                <a:solidFill>
                  <a:schemeClr val="accent2"/>
                </a:solidFill>
              </a:rPr>
              <a:t>ORDC)</a:t>
            </a:r>
            <a:endParaRPr lang="en-US" sz="1400" dirty="0">
              <a:solidFill>
                <a:schemeClr val="accent2"/>
              </a:solidFill>
            </a:endParaRPr>
          </a:p>
        </p:txBody>
      </p:sp>
      <p:grpSp>
        <p:nvGrpSpPr>
          <p:cNvPr id="31" name="Group 30"/>
          <p:cNvGrpSpPr/>
          <p:nvPr/>
        </p:nvGrpSpPr>
        <p:grpSpPr>
          <a:xfrm>
            <a:off x="292767" y="969264"/>
            <a:ext cx="8546433" cy="646331"/>
            <a:chOff x="292767" y="910292"/>
            <a:chExt cx="8546433" cy="646331"/>
          </a:xfrm>
        </p:grpSpPr>
        <p:sp>
          <p:nvSpPr>
            <p:cNvPr id="29" name="Rectangle 28"/>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30" name="TextBox 29"/>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8300" y="2906774"/>
            <a:ext cx="1143160" cy="838317"/>
          </a:xfrm>
          <a:prstGeom prst="rect">
            <a:avLst/>
          </a:prstGeom>
        </p:spPr>
      </p:pic>
      <p:cxnSp>
        <p:nvCxnSpPr>
          <p:cNvPr id="18" name="Straight Connector 17"/>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6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p:cNvPicPr>
          <p:nvPr/>
        </p:nvPicPr>
        <p:blipFill>
          <a:blip r:embed="rId2">
            <a:extLst>
              <a:ext uri="{28A0092B-C50C-407E-A947-70E740481C1C}">
                <a14:useLocalDpi xmlns:a14="http://schemas.microsoft.com/office/drawing/2010/main" val="0"/>
              </a:ext>
            </a:extLst>
          </a:blip>
          <a:stretch>
            <a:fillRect/>
          </a:stretch>
        </p:blipFill>
        <p:spPr>
          <a:xfrm>
            <a:off x="1097280" y="1792224"/>
            <a:ext cx="7022592" cy="4416552"/>
          </a:xfrm>
          <a:prstGeom prst="rect">
            <a:avLst/>
          </a:prstGeom>
        </p:spPr>
      </p:pic>
      <p:sp>
        <p:nvSpPr>
          <p:cNvPr id="2" name="Title 1"/>
          <p:cNvSpPr>
            <a:spLocks noGrp="1"/>
          </p:cNvSpPr>
          <p:nvPr>
            <p:ph type="title"/>
          </p:nvPr>
        </p:nvSpPr>
        <p:spPr/>
        <p:txBody>
          <a:bodyPr/>
          <a:lstStyle/>
          <a:p>
            <a:r>
              <a:rPr lang="en-US" dirty="0" smtClean="0"/>
              <a:t>Resulting ASDCs: July-19 HE22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cxnSp>
        <p:nvCxnSpPr>
          <p:cNvPr id="26" name="Straight Connector 25"/>
          <p:cNvCxnSpPr/>
          <p:nvPr/>
        </p:nvCxnSpPr>
        <p:spPr>
          <a:xfrm>
            <a:off x="2215495" y="2065361"/>
            <a:ext cx="0" cy="37201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957826" y="5638968"/>
            <a:ext cx="6110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r="95920" b="96194"/>
          <a:stretch/>
        </p:blipFill>
        <p:spPr>
          <a:xfrm>
            <a:off x="7083221" y="2920182"/>
            <a:ext cx="998895" cy="700548"/>
          </a:xfrm>
          <a:prstGeom prst="rect">
            <a:avLst/>
          </a:prstGeom>
        </p:spPr>
      </p:pic>
      <p:sp>
        <p:nvSpPr>
          <p:cNvPr id="29" name="Rectangle 28"/>
          <p:cNvSpPr/>
          <p:nvPr/>
        </p:nvSpPr>
        <p:spPr>
          <a:xfrm>
            <a:off x="3964895" y="4971116"/>
            <a:ext cx="45719" cy="184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292767" y="969264"/>
            <a:ext cx="8546433" cy="646331"/>
            <a:chOff x="292767" y="910292"/>
            <a:chExt cx="8546433" cy="646331"/>
          </a:xfrm>
        </p:grpSpPr>
        <p:sp>
          <p:nvSpPr>
            <p:cNvPr id="31" name="Rectangle 30"/>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32" name="TextBox 31"/>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spTree>
    <p:extLst>
      <p:ext uri="{BB962C8B-B14F-4D97-AF65-F5344CB8AC3E}">
        <p14:creationId xmlns:p14="http://schemas.microsoft.com/office/powerpoint/2010/main" val="2998866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p:cNvPicPr>
          <p:nvPr/>
        </p:nvPicPr>
        <p:blipFill rotWithShape="1">
          <a:blip r:embed="rId2">
            <a:extLst>
              <a:ext uri="{28A0092B-C50C-407E-A947-70E740481C1C}">
                <a14:useLocalDpi xmlns:a14="http://schemas.microsoft.com/office/drawing/2010/main" val="0"/>
              </a:ext>
            </a:extLst>
          </a:blip>
          <a:srcRect r="10034"/>
          <a:stretch/>
        </p:blipFill>
        <p:spPr>
          <a:xfrm>
            <a:off x="356616" y="2423160"/>
            <a:ext cx="7642396" cy="3840480"/>
          </a:xfrm>
          <a:prstGeom prst="rect">
            <a:avLst/>
          </a:prstGeom>
        </p:spPr>
      </p:pic>
      <p:sp>
        <p:nvSpPr>
          <p:cNvPr id="2" name="Title 1"/>
          <p:cNvSpPr>
            <a:spLocks noGrp="1"/>
          </p:cNvSpPr>
          <p:nvPr>
            <p:ph type="title"/>
          </p:nvPr>
        </p:nvSpPr>
        <p:spPr/>
        <p:txBody>
          <a:bodyPr/>
          <a:lstStyle/>
          <a:p>
            <a:r>
              <a:rPr lang="en-US" dirty="0" smtClean="0"/>
              <a:t>Resulting ASDCs: Feb-19 HE7</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cxnSp>
        <p:nvCxnSpPr>
          <p:cNvPr id="15" name="Straight Connector 14"/>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p:cNvPicPr>
          <p:nvPr/>
        </p:nvPicPr>
        <p:blipFill rotWithShape="1">
          <a:blip r:embed="rId3">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35" name="Straight Connector 34"/>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292767" y="969264"/>
            <a:ext cx="8546433" cy="646331"/>
            <a:chOff x="292767" y="910292"/>
            <a:chExt cx="8546433" cy="646331"/>
          </a:xfrm>
        </p:grpSpPr>
        <p:sp>
          <p:nvSpPr>
            <p:cNvPr id="38" name="Rectangle 37"/>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623             2840            690              1442 </a:t>
              </a:r>
              <a:endParaRPr lang="en-US" dirty="0"/>
            </a:p>
          </p:txBody>
        </p:sp>
        <p:sp>
          <p:nvSpPr>
            <p:cNvPr id="39" name="TextBox 38"/>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Feb-19 HE7</a:t>
              </a:r>
            </a:p>
            <a:p>
              <a:r>
                <a:rPr lang="en-US" dirty="0" smtClean="0">
                  <a:solidFill>
                    <a:schemeClr val="bg1"/>
                  </a:solidFill>
                </a:rPr>
                <a:t>NPRR 863 Requirements</a:t>
              </a:r>
              <a:endParaRPr lang="en-US" dirty="0">
                <a:solidFill>
                  <a:schemeClr val="bg1"/>
                </a:solidFill>
              </a:endParaRPr>
            </a:p>
          </p:txBody>
        </p:sp>
      </p:gr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sp>
        <p:nvSpPr>
          <p:cNvPr id="16" name="Content Placeholder 2"/>
          <p:cNvSpPr txBox="1">
            <a:spLocks/>
          </p:cNvSpPr>
          <p:nvPr/>
        </p:nvSpPr>
        <p:spPr>
          <a:xfrm>
            <a:off x="292767" y="1600200"/>
            <a:ext cx="8546433" cy="99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solidFill>
                  <a:schemeClr val="accent2"/>
                </a:solidFill>
              </a:rPr>
              <a:t>While the underlying composite curve would remain unchanged, the individual ASDCs would adjust hourly to reflect the change in AS requirements</a:t>
            </a:r>
          </a:p>
        </p:txBody>
      </p:sp>
    </p:spTree>
    <p:extLst>
      <p:ext uri="{BB962C8B-B14F-4D97-AF65-F5344CB8AC3E}">
        <p14:creationId xmlns:p14="http://schemas.microsoft.com/office/powerpoint/2010/main" val="3100812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984" y="1793862"/>
            <a:ext cx="7020232" cy="4413820"/>
          </a:xfrm>
          <a:prstGeom prst="rect">
            <a:avLst/>
          </a:prstGeom>
        </p:spPr>
      </p:pic>
      <p:sp>
        <p:nvSpPr>
          <p:cNvPr id="2" name="Title 1"/>
          <p:cNvSpPr>
            <a:spLocks noGrp="1"/>
          </p:cNvSpPr>
          <p:nvPr>
            <p:ph type="title"/>
          </p:nvPr>
        </p:nvSpPr>
        <p:spPr/>
        <p:txBody>
          <a:bodyPr/>
          <a:lstStyle/>
          <a:p>
            <a:r>
              <a:rPr lang="en-US" dirty="0" smtClean="0"/>
              <a:t>Resulting ASDCs: Feb-19 HE7</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cxnSp>
        <p:nvCxnSpPr>
          <p:cNvPr id="15" name="Straight Connector 14"/>
          <p:cNvCxnSpPr/>
          <p:nvPr/>
        </p:nvCxnSpPr>
        <p:spPr>
          <a:xfrm>
            <a:off x="4166419" y="5492381"/>
            <a:ext cx="0" cy="146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13969" y="5067586"/>
            <a:ext cx="1104900" cy="461665"/>
          </a:xfrm>
          <a:prstGeom prst="rect">
            <a:avLst/>
          </a:prstGeom>
          <a:noFill/>
        </p:spPr>
        <p:txBody>
          <a:bodyPr wrap="square" rtlCol="0">
            <a:spAutoFit/>
          </a:bodyPr>
          <a:lstStyle/>
          <a:p>
            <a:pPr algn="ctr"/>
            <a:r>
              <a:rPr lang="en-US" sz="1200" dirty="0" smtClean="0"/>
              <a:t>Non-Spin Requirement</a:t>
            </a:r>
            <a:endParaRPr lang="en-US" sz="1200" dirty="0"/>
          </a:p>
        </p:txBody>
      </p:sp>
      <p:cxnSp>
        <p:nvCxnSpPr>
          <p:cNvPr id="17" name="Straight Connector 16"/>
          <p:cNvCxnSpPr/>
          <p:nvPr/>
        </p:nvCxnSpPr>
        <p:spPr>
          <a:xfrm>
            <a:off x="2215495" y="2065361"/>
            <a:ext cx="0" cy="37201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957826" y="5638968"/>
            <a:ext cx="6110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92767" y="969264"/>
            <a:ext cx="8546433" cy="646331"/>
            <a:chOff x="292767" y="910292"/>
            <a:chExt cx="8546433" cy="646331"/>
          </a:xfrm>
        </p:grpSpPr>
        <p:sp>
          <p:nvSpPr>
            <p:cNvPr id="20" name="Rectangle 19"/>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623             2840            690              1442 </a:t>
              </a:r>
              <a:endParaRPr lang="en-US" dirty="0"/>
            </a:p>
          </p:txBody>
        </p:sp>
        <p:sp>
          <p:nvSpPr>
            <p:cNvPr id="21" name="TextBox 20"/>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Feb-19 HE7</a:t>
              </a:r>
            </a:p>
            <a:p>
              <a:r>
                <a:rPr lang="en-US" dirty="0" smtClean="0">
                  <a:solidFill>
                    <a:schemeClr val="bg1"/>
                  </a:solidFill>
                </a:rPr>
                <a:t>NPRR 863 Requirements</a:t>
              </a:r>
              <a:endParaRPr lang="en-US" dirty="0">
                <a:solidFill>
                  <a:schemeClr val="bg1"/>
                </a:solidFill>
              </a:endParaRPr>
            </a:p>
          </p:txBody>
        </p:sp>
      </p:grpSp>
      <p:pic>
        <p:nvPicPr>
          <p:cNvPr id="30" name="Picture 29"/>
          <p:cNvPicPr>
            <a:picLocks noChangeAspect="1"/>
          </p:cNvPicPr>
          <p:nvPr/>
        </p:nvPicPr>
        <p:blipFill rotWithShape="1">
          <a:blip r:embed="rId4">
            <a:extLst>
              <a:ext uri="{28A0092B-C50C-407E-A947-70E740481C1C}">
                <a14:useLocalDpi xmlns:a14="http://schemas.microsoft.com/office/drawing/2010/main" val="0"/>
              </a:ext>
            </a:extLst>
          </a:blip>
          <a:srcRect r="95920" b="96194"/>
          <a:stretch/>
        </p:blipFill>
        <p:spPr>
          <a:xfrm>
            <a:off x="7083221" y="2920182"/>
            <a:ext cx="998895" cy="700548"/>
          </a:xfrm>
          <a:prstGeom prst="rect">
            <a:avLst/>
          </a:prstGeom>
        </p:spPr>
      </p:pic>
    </p:spTree>
    <p:extLst>
      <p:ext uri="{BB962C8B-B14F-4D97-AF65-F5344CB8AC3E}">
        <p14:creationId xmlns:p14="http://schemas.microsoft.com/office/powerpoint/2010/main" val="4103674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Two Example Hours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008" y="1747567"/>
            <a:ext cx="1143160" cy="838317"/>
          </a:xfrm>
          <a:prstGeom prst="rect">
            <a:avLst/>
          </a:prstGeom>
        </p:spPr>
      </p:pic>
      <p:grpSp>
        <p:nvGrpSpPr>
          <p:cNvPr id="26" name="Group 25"/>
          <p:cNvGrpSpPr/>
          <p:nvPr/>
        </p:nvGrpSpPr>
        <p:grpSpPr>
          <a:xfrm>
            <a:off x="254754" y="3483215"/>
            <a:ext cx="6148959" cy="2738816"/>
            <a:chOff x="356616" y="2423160"/>
            <a:chExt cx="8436594" cy="3840480"/>
          </a:xfrm>
        </p:grpSpPr>
        <p:pic>
          <p:nvPicPr>
            <p:cNvPr id="19" name="Picture 18"/>
            <p:cNvPicPr>
              <a:picLocks/>
            </p:cNvPicPr>
            <p:nvPr/>
          </p:nvPicPr>
          <p:blipFill rotWithShape="1">
            <a:blip r:embed="rId3" cstate="print">
              <a:extLst>
                <a:ext uri="{28A0092B-C50C-407E-A947-70E740481C1C}">
                  <a14:useLocalDpi xmlns:a14="http://schemas.microsoft.com/office/drawing/2010/main" val="0"/>
                </a:ext>
              </a:extLst>
            </a:blip>
            <a:srcRect r="10034"/>
            <a:stretch/>
          </p:blipFill>
          <p:spPr>
            <a:xfrm>
              <a:off x="356616" y="2423160"/>
              <a:ext cx="7642396" cy="3840480"/>
            </a:xfrm>
            <a:prstGeom prst="rect">
              <a:avLst/>
            </a:prstGeom>
          </p:spPr>
        </p:pic>
        <p:cxnSp>
          <p:nvCxnSpPr>
            <p:cNvPr id="20" name="Straight Connector 19"/>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p:cNvPicPr>
            <p:nvPr/>
          </p:nvPicPr>
          <p:blipFill rotWithShape="1">
            <a:blip r:embed="rId4" cstate="print">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cxnSp>
          <p:nvCxnSpPr>
            <p:cNvPr id="24" name="Straight Connector 23"/>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924175" y="1046272"/>
            <a:ext cx="6069060" cy="2738816"/>
            <a:chOff x="356616" y="2441636"/>
            <a:chExt cx="8436594" cy="3840480"/>
          </a:xfrm>
        </p:grpSpPr>
        <p:sp>
          <p:nvSpPr>
            <p:cNvPr id="7" name="Rectangle 6"/>
            <p:cNvSpPr/>
            <p:nvPr/>
          </p:nvSpPr>
          <p:spPr>
            <a:xfrm>
              <a:off x="5923870" y="3202642"/>
              <a:ext cx="51480" cy="12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p:cNvPicPr>
            <p:nvPr/>
          </p:nvPicPr>
          <p:blipFill rotWithShape="1">
            <a:blip r:embed="rId4" cstate="print">
              <a:extLst>
                <a:ext uri="{28A0092B-C50C-407E-A947-70E740481C1C}">
                  <a14:useLocalDpi xmlns:a14="http://schemas.microsoft.com/office/drawing/2010/main" val="0"/>
                </a:ext>
              </a:extLst>
            </a:blip>
            <a:srcRect l="92473" r="1543"/>
            <a:stretch/>
          </p:blipFill>
          <p:spPr>
            <a:xfrm>
              <a:off x="8284327" y="2441636"/>
              <a:ext cx="508883" cy="3840480"/>
            </a:xfrm>
            <a:prstGeom prst="rect">
              <a:avLst/>
            </a:prstGeom>
          </p:spPr>
        </p:pic>
        <p:pic>
          <p:nvPicPr>
            <p:cNvPr id="9" name="Picture 8"/>
            <p:cNvPicPr>
              <a:picLocks/>
            </p:cNvPicPr>
            <p:nvPr/>
          </p:nvPicPr>
          <p:blipFill rotWithShape="1">
            <a:blip r:embed="rId5" cstate="print">
              <a:extLst>
                <a:ext uri="{28A0092B-C50C-407E-A947-70E740481C1C}">
                  <a14:useLocalDpi xmlns:a14="http://schemas.microsoft.com/office/drawing/2010/main" val="0"/>
                </a:ext>
              </a:extLst>
            </a:blip>
            <a:srcRect r="9837"/>
            <a:stretch/>
          </p:blipFill>
          <p:spPr>
            <a:xfrm>
              <a:off x="356616" y="2441636"/>
              <a:ext cx="7659132" cy="3840480"/>
            </a:xfrm>
            <a:prstGeom prst="rect">
              <a:avLst/>
            </a:prstGeom>
          </p:spPr>
        </p:pic>
        <p:cxnSp>
          <p:nvCxnSpPr>
            <p:cNvPr id="11" name="Straight Connector 10"/>
            <p:cNvCxnSpPr/>
            <p:nvPr/>
          </p:nvCxnSpPr>
          <p:spPr>
            <a:xfrm flipH="1">
              <a:off x="7947520" y="5678780"/>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947520" y="5678780"/>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98943" y="2707888"/>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045882" y="5768797"/>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215452" y="5678780"/>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8279993" y="5771837"/>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973972" y="3288213"/>
            <a:ext cx="1600200" cy="261610"/>
          </a:xfrm>
          <a:prstGeom prst="rect">
            <a:avLst/>
          </a:prstGeom>
          <a:noFill/>
        </p:spPr>
        <p:txBody>
          <a:bodyPr wrap="square" rtlCol="0">
            <a:spAutoFit/>
          </a:bodyPr>
          <a:lstStyle/>
          <a:p>
            <a:r>
              <a:rPr lang="en-US" sz="1100" b="1" dirty="0"/>
              <a:t>Feb-19 HE7</a:t>
            </a:r>
          </a:p>
        </p:txBody>
      </p:sp>
      <p:sp>
        <p:nvSpPr>
          <p:cNvPr id="28" name="TextBox 27"/>
          <p:cNvSpPr txBox="1"/>
          <p:nvPr/>
        </p:nvSpPr>
        <p:spPr>
          <a:xfrm>
            <a:off x="3583822" y="848235"/>
            <a:ext cx="1600200" cy="261610"/>
          </a:xfrm>
          <a:prstGeom prst="rect">
            <a:avLst/>
          </a:prstGeom>
          <a:noFill/>
        </p:spPr>
        <p:txBody>
          <a:bodyPr wrap="square" rtlCol="0">
            <a:spAutoFit/>
          </a:bodyPr>
          <a:lstStyle/>
          <a:p>
            <a:r>
              <a:rPr lang="en-US" sz="1100" b="1" dirty="0" smtClean="0"/>
              <a:t>Jul-19 </a:t>
            </a:r>
            <a:r>
              <a:rPr lang="en-US" sz="1100" b="1" dirty="0"/>
              <a:t>HE22</a:t>
            </a:r>
          </a:p>
        </p:txBody>
      </p:sp>
    </p:spTree>
    <p:extLst>
      <p:ext uri="{BB962C8B-B14F-4D97-AF65-F5344CB8AC3E}">
        <p14:creationId xmlns:p14="http://schemas.microsoft.com/office/powerpoint/2010/main" val="132324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the Two Example Hours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130668"/>
            <a:ext cx="4922982" cy="2960932"/>
          </a:xfrm>
          <a:prstGeom prst="rect">
            <a:avLst/>
          </a:prstGeom>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916218" y="1075359"/>
            <a:ext cx="4925461" cy="2960932"/>
          </a:xfrm>
          <a:prstGeom prst="rect">
            <a:avLst/>
          </a:prstGeom>
        </p:spPr>
      </p:pic>
      <p:sp>
        <p:nvSpPr>
          <p:cNvPr id="7" name="Rectangle 6"/>
          <p:cNvSpPr/>
          <p:nvPr/>
        </p:nvSpPr>
        <p:spPr>
          <a:xfrm>
            <a:off x="5923870" y="3202642"/>
            <a:ext cx="51480" cy="12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635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Objective and Approach</a:t>
            </a:r>
            <a:endParaRPr lang="en-US" b="1" dirty="0">
              <a:solidFill>
                <a:schemeClr val="accent1"/>
              </a:solidFill>
            </a:endParaRPr>
          </a:p>
        </p:txBody>
      </p:sp>
      <p:sp>
        <p:nvSpPr>
          <p:cNvPr id="3" name="Content Placeholder 2"/>
          <p:cNvSpPr>
            <a:spLocks noGrp="1"/>
          </p:cNvSpPr>
          <p:nvPr>
            <p:ph idx="1"/>
          </p:nvPr>
        </p:nvSpPr>
        <p:spPr>
          <a:xfrm>
            <a:off x="381000" y="1295400"/>
            <a:ext cx="8458200" cy="4319832"/>
          </a:xfrm>
        </p:spPr>
        <p:txBody>
          <a:bodyPr/>
          <a:lstStyle/>
          <a:p>
            <a:r>
              <a:rPr lang="en-US" sz="1800" dirty="0" smtClean="0">
                <a:solidFill>
                  <a:srgbClr val="5B6770"/>
                </a:solidFill>
              </a:rPr>
              <a:t>For RTC, produce individual ancillary service demand curves (ASDCs) that are, in aggregate, as consistent as possible with anticipated pricing outcomes for the ORDC methodology that will be effective March 1, 2020</a:t>
            </a:r>
          </a:p>
          <a:p>
            <a:r>
              <a:rPr lang="en-US" sz="1800" dirty="0" smtClean="0">
                <a:solidFill>
                  <a:srgbClr val="5B6770"/>
                </a:solidFill>
              </a:rPr>
              <a:t>Already specified by the PUCT:</a:t>
            </a:r>
          </a:p>
          <a:p>
            <a:pPr lvl="1"/>
            <a:r>
              <a:rPr lang="en-US" sz="1400" dirty="0" smtClean="0">
                <a:solidFill>
                  <a:srgbClr val="5B6770"/>
                </a:solidFill>
              </a:rPr>
              <a:t>NPRR 863 AS Products (</a:t>
            </a:r>
            <a:r>
              <a:rPr lang="en-US" sz="1400" dirty="0" err="1" smtClean="0">
                <a:solidFill>
                  <a:srgbClr val="5B6770"/>
                </a:solidFill>
              </a:rPr>
              <a:t>Reg</a:t>
            </a:r>
            <a:r>
              <a:rPr lang="en-US" sz="1400" dirty="0">
                <a:solidFill>
                  <a:srgbClr val="5B6770"/>
                </a:solidFill>
              </a:rPr>
              <a:t>-</a:t>
            </a:r>
            <a:r>
              <a:rPr lang="en-US" sz="1400" dirty="0" smtClean="0">
                <a:solidFill>
                  <a:srgbClr val="5B6770"/>
                </a:solidFill>
              </a:rPr>
              <a:t>Up, RRS, ECRS, NSRS)</a:t>
            </a:r>
          </a:p>
          <a:p>
            <a:pPr lvl="1"/>
            <a:r>
              <a:rPr lang="en-US" sz="1400" dirty="0" smtClean="0">
                <a:solidFill>
                  <a:srgbClr val="5B6770"/>
                </a:solidFill>
              </a:rPr>
              <a:t>VOLL = $9,000/MWh</a:t>
            </a:r>
          </a:p>
          <a:p>
            <a:pPr lvl="1"/>
            <a:r>
              <a:rPr lang="en-US" sz="1400" dirty="0" smtClean="0">
                <a:solidFill>
                  <a:srgbClr val="5B6770"/>
                </a:solidFill>
              </a:rPr>
              <a:t>SWOC = $2,000/MWh</a:t>
            </a:r>
          </a:p>
          <a:p>
            <a:pPr lvl="1"/>
            <a:r>
              <a:rPr lang="en-US" sz="1400" dirty="0" smtClean="0">
                <a:solidFill>
                  <a:srgbClr val="5B6770"/>
                </a:solidFill>
              </a:rPr>
              <a:t>Maximum ASDC value = $9,000/MWh (cover 0 to 2,000 MW of reserves)</a:t>
            </a:r>
          </a:p>
          <a:p>
            <a:pPr lvl="1"/>
            <a:r>
              <a:rPr lang="en-US" sz="1400" dirty="0" smtClean="0">
                <a:solidFill>
                  <a:srgbClr val="5B6770"/>
                </a:solidFill>
              </a:rPr>
              <a:t>Maximum Energy Price (exclusive of congestion) capped at $9,000/MWh</a:t>
            </a:r>
            <a:endParaRPr lang="en-US" sz="1400" dirty="0">
              <a:solidFill>
                <a:srgbClr val="5B6770"/>
              </a:solidFill>
            </a:endParaRPr>
          </a:p>
          <a:p>
            <a:endParaRPr lang="en-US" sz="1800" dirty="0" smtClean="0">
              <a:solidFill>
                <a:srgbClr val="5B677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4" name="Rectangle 3"/>
          <p:cNvSpPr/>
          <p:nvPr/>
        </p:nvSpPr>
        <p:spPr>
          <a:xfrm>
            <a:off x="381000" y="4240161"/>
            <a:ext cx="8458200" cy="1836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5B6770"/>
                </a:solidFill>
              </a:rPr>
              <a:t>This </a:t>
            </a:r>
            <a:r>
              <a:rPr lang="en-US" dirty="0">
                <a:solidFill>
                  <a:srgbClr val="5B6770"/>
                </a:solidFill>
              </a:rPr>
              <a:t>presentation addresses the approach for</a:t>
            </a:r>
            <a:r>
              <a:rPr lang="en-US" dirty="0" smtClean="0">
                <a:solidFill>
                  <a:srgbClr val="5B6770"/>
                </a:solidFill>
              </a:rPr>
              <a:t>:</a:t>
            </a:r>
          </a:p>
          <a:p>
            <a:endParaRPr lang="en-US" sz="500" dirty="0">
              <a:solidFill>
                <a:srgbClr val="5B6770"/>
              </a:solidFill>
            </a:endParaRPr>
          </a:p>
          <a:p>
            <a:pPr marL="857250" lvl="1" indent="-400050">
              <a:buAutoNum type="romanUcPeriod"/>
            </a:pPr>
            <a:r>
              <a:rPr lang="en-US" sz="1600" dirty="0" smtClean="0">
                <a:solidFill>
                  <a:srgbClr val="5B6770"/>
                </a:solidFill>
              </a:rPr>
              <a:t>Developing </a:t>
            </a:r>
            <a:r>
              <a:rPr lang="en-US" sz="1600" dirty="0">
                <a:solidFill>
                  <a:srgbClr val="5B6770"/>
                </a:solidFill>
              </a:rPr>
              <a:t>an aggregate, single curve representation for the 2020 ORDC as a function of total online and offline reserves; </a:t>
            </a:r>
            <a:r>
              <a:rPr lang="en-US" sz="1600" dirty="0" smtClean="0">
                <a:solidFill>
                  <a:srgbClr val="5B6770"/>
                </a:solidFill>
              </a:rPr>
              <a:t>and</a:t>
            </a:r>
          </a:p>
          <a:p>
            <a:pPr lvl="1"/>
            <a:endParaRPr lang="en-US" sz="700" dirty="0">
              <a:solidFill>
                <a:srgbClr val="5B6770"/>
              </a:solidFill>
            </a:endParaRPr>
          </a:p>
          <a:p>
            <a:pPr marL="855663" lvl="1" indent="-398463"/>
            <a:r>
              <a:rPr lang="en-US" sz="1600" dirty="0">
                <a:solidFill>
                  <a:srgbClr val="5B6770"/>
                </a:solidFill>
              </a:rPr>
              <a:t>II. </a:t>
            </a:r>
            <a:r>
              <a:rPr lang="en-US" sz="1600" dirty="0" smtClean="0">
                <a:solidFill>
                  <a:srgbClr val="5B6770"/>
                </a:solidFill>
              </a:rPr>
              <a:t>   Dividing </a:t>
            </a:r>
            <a:r>
              <a:rPr lang="en-US" sz="1600" dirty="0">
                <a:solidFill>
                  <a:srgbClr val="5B6770"/>
                </a:solidFill>
              </a:rPr>
              <a:t>the single </a:t>
            </a:r>
            <a:r>
              <a:rPr lang="en-US" sz="1600" dirty="0" smtClean="0">
                <a:solidFill>
                  <a:srgbClr val="5B6770"/>
                </a:solidFill>
              </a:rPr>
              <a:t>aggregate </a:t>
            </a:r>
            <a:r>
              <a:rPr lang="en-US" sz="1600" dirty="0">
                <a:solidFill>
                  <a:srgbClr val="5B6770"/>
                </a:solidFill>
              </a:rPr>
              <a:t>2020 ORDC into individual ASDCs for </a:t>
            </a:r>
            <a:r>
              <a:rPr lang="en-US" sz="1600" dirty="0" err="1">
                <a:solidFill>
                  <a:srgbClr val="5B6770"/>
                </a:solidFill>
              </a:rPr>
              <a:t>Reg</a:t>
            </a:r>
            <a:r>
              <a:rPr lang="en-US" sz="1600" dirty="0">
                <a:solidFill>
                  <a:srgbClr val="5B6770"/>
                </a:solidFill>
              </a:rPr>
              <a:t> Up, RRS, ECRS and NSRS that vary by hour depending on the minimum AS </a:t>
            </a:r>
            <a:r>
              <a:rPr lang="en-US" sz="1600" dirty="0" smtClean="0">
                <a:solidFill>
                  <a:srgbClr val="5B6770"/>
                </a:solidFill>
              </a:rPr>
              <a:t>requirements</a:t>
            </a:r>
          </a:p>
          <a:p>
            <a:pPr lvl="1"/>
            <a:r>
              <a:rPr lang="en-US" sz="500" dirty="0" smtClean="0">
                <a:solidFill>
                  <a:srgbClr val="5B6770"/>
                </a:solidFill>
              </a:rPr>
              <a:t> </a:t>
            </a:r>
            <a:endParaRPr lang="en-US" sz="500" dirty="0">
              <a:solidFill>
                <a:srgbClr val="5B6770"/>
              </a:solidFill>
            </a:endParaRPr>
          </a:p>
          <a:p>
            <a:r>
              <a:rPr lang="en-US" dirty="0">
                <a:solidFill>
                  <a:srgbClr val="5B6770"/>
                </a:solidFill>
              </a:rPr>
              <a:t>Separately, </a:t>
            </a:r>
            <a:r>
              <a:rPr lang="en-US" dirty="0" smtClean="0">
                <a:solidFill>
                  <a:srgbClr val="5B6770"/>
                </a:solidFill>
              </a:rPr>
              <a:t>also </a:t>
            </a:r>
            <a:r>
              <a:rPr lang="en-US" dirty="0">
                <a:solidFill>
                  <a:srgbClr val="5B6770"/>
                </a:solidFill>
              </a:rPr>
              <a:t>need to develop a </a:t>
            </a:r>
            <a:r>
              <a:rPr lang="en-US" dirty="0" err="1" smtClean="0">
                <a:solidFill>
                  <a:srgbClr val="5B6770"/>
                </a:solidFill>
              </a:rPr>
              <a:t>Reg</a:t>
            </a:r>
            <a:r>
              <a:rPr lang="en-US" dirty="0" smtClean="0">
                <a:solidFill>
                  <a:srgbClr val="5B6770"/>
                </a:solidFill>
              </a:rPr>
              <a:t>-Down </a:t>
            </a:r>
            <a:r>
              <a:rPr lang="en-US" dirty="0">
                <a:solidFill>
                  <a:srgbClr val="5B6770"/>
                </a:solidFill>
              </a:rPr>
              <a:t>demand </a:t>
            </a:r>
            <a:r>
              <a:rPr lang="en-US" dirty="0" smtClean="0">
                <a:solidFill>
                  <a:srgbClr val="5B6770"/>
                </a:solidFill>
              </a:rPr>
              <a:t>curve</a:t>
            </a:r>
            <a:endParaRPr lang="en-US" dirty="0">
              <a:solidFill>
                <a:srgbClr val="5B6770"/>
              </a:solidFill>
            </a:endParaRPr>
          </a:p>
        </p:txBody>
      </p:sp>
    </p:spTree>
    <p:extLst>
      <p:ext uri="{BB962C8B-B14F-4D97-AF65-F5344CB8AC3E}">
        <p14:creationId xmlns:p14="http://schemas.microsoft.com/office/powerpoint/2010/main" val="3633153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 and Additional Discussion</a:t>
            </a:r>
            <a:endParaRPr lang="en-US" sz="3600" dirty="0"/>
          </a:p>
        </p:txBody>
      </p:sp>
    </p:spTree>
    <p:extLst>
      <p:ext uri="{BB962C8B-B14F-4D97-AF65-F5344CB8AC3E}">
        <p14:creationId xmlns:p14="http://schemas.microsoft.com/office/powerpoint/2010/main" val="75242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1611086"/>
            <a:ext cx="6324600" cy="4561114"/>
          </a:xfrm>
        </p:spPr>
        <p:txBody>
          <a:bodyPr/>
          <a:lstStyle/>
          <a:p>
            <a:pPr marL="287338" indent="-287338">
              <a:buNone/>
            </a:pPr>
            <a:r>
              <a:rPr lang="en-US" sz="3200" dirty="0">
                <a:solidFill>
                  <a:schemeClr val="tx2"/>
                </a:solidFill>
              </a:rPr>
              <a:t>I. Developing an aggregate, single curve representation for the 2020 </a:t>
            </a:r>
            <a:r>
              <a:rPr lang="en-US" sz="3200" dirty="0" smtClean="0">
                <a:solidFill>
                  <a:schemeClr val="tx2"/>
                </a:solidFill>
              </a:rPr>
              <a:t>ORDC</a:t>
            </a:r>
            <a:endParaRPr lang="en-US" sz="3200" dirty="0">
              <a:solidFill>
                <a:schemeClr val="tx2"/>
              </a:solidFill>
            </a:endParaRPr>
          </a:p>
        </p:txBody>
      </p:sp>
    </p:spTree>
    <p:extLst>
      <p:ext uri="{BB962C8B-B14F-4D97-AF65-F5344CB8AC3E}">
        <p14:creationId xmlns:p14="http://schemas.microsoft.com/office/powerpoint/2010/main" val="369710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Developing a Single 2020 ORDC</a:t>
            </a:r>
            <a:endParaRPr lang="en-US" b="1"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7910" y="1219200"/>
                <a:ext cx="8534400" cy="4319832"/>
              </a:xfrm>
            </p:spPr>
            <p:txBody>
              <a:bodyPr/>
              <a:lstStyle/>
              <a:p>
                <a:r>
                  <a:rPr lang="en-US" sz="1800" dirty="0" smtClean="0">
                    <a:solidFill>
                      <a:srgbClr val="5B6770"/>
                    </a:solidFill>
                  </a:rPr>
                  <a:t>Time period considered </a:t>
                </a:r>
              </a:p>
              <a:p>
                <a:pPr lvl="1"/>
                <a:r>
                  <a:rPr lang="en-US" sz="1400" dirty="0" smtClean="0">
                    <a:solidFill>
                      <a:srgbClr val="5B6770"/>
                    </a:solidFill>
                  </a:rPr>
                  <a:t> Jun 1, 2014 through Dec 31, 2018</a:t>
                </a:r>
              </a:p>
              <a:p>
                <a:pPr marL="457200" lvl="1" indent="0">
                  <a:buNone/>
                </a:pPr>
                <a:endParaRPr lang="en-US" sz="1400" dirty="0" smtClean="0">
                  <a:solidFill>
                    <a:srgbClr val="5B6770"/>
                  </a:solidFill>
                </a:endParaRPr>
              </a:p>
              <a:p>
                <a:r>
                  <a:rPr lang="en-US" sz="1800" dirty="0" smtClean="0">
                    <a:solidFill>
                      <a:srgbClr val="5B6770"/>
                    </a:solidFill>
                  </a:rPr>
                  <a:t>Data considered at SCED granularity </a:t>
                </a:r>
              </a:p>
              <a:p>
                <a:pPr lvl="1"/>
                <a:r>
                  <a:rPr lang="en-US" sz="1400" dirty="0" smtClean="0">
                    <a:solidFill>
                      <a:srgbClr val="5B6770"/>
                    </a:solidFill>
                  </a:rPr>
                  <a:t>RTOLCAP</a:t>
                </a:r>
              </a:p>
              <a:p>
                <a:pPr lvl="1"/>
                <a:r>
                  <a:rPr lang="en-US" sz="1400" dirty="0" smtClean="0">
                    <a:solidFill>
                      <a:srgbClr val="5B6770"/>
                    </a:solidFill>
                  </a:rPr>
                  <a:t>RTOFFCAP</a:t>
                </a:r>
              </a:p>
              <a:p>
                <a:pPr lvl="1"/>
                <a:r>
                  <a:rPr lang="en-US" sz="1400" dirty="0" smtClean="0">
                    <a:solidFill>
                      <a:srgbClr val="5B6770"/>
                    </a:solidFill>
                  </a:rPr>
                  <a:t>X = 2,000 MW</a:t>
                </a:r>
              </a:p>
              <a:p>
                <a:pPr lvl="1"/>
                <a:r>
                  <a:rPr lang="en-US" sz="1400" dirty="0" smtClean="0">
                    <a:solidFill>
                      <a:srgbClr val="5B6770"/>
                    </a:solidFill>
                  </a:rPr>
                  <a:t>2020 mu (</a:t>
                </a:r>
                <a14:m>
                  <m:oMath xmlns:m="http://schemas.openxmlformats.org/officeDocument/2006/math">
                    <m:sSub>
                      <m:sSubPr>
                        <m:ctrlPr>
                          <a:rPr lang="en-US" sz="1400" i="1">
                            <a:solidFill>
                              <a:srgbClr val="5B6770"/>
                            </a:solidFill>
                            <a:latin typeface="Cambria Math" panose="02040503050406030204" pitchFamily="18" charset="0"/>
                          </a:rPr>
                        </m:ctrlPr>
                      </m:sSubPr>
                      <m:e>
                        <m:r>
                          <a:rPr lang="en-US" sz="1400" i="1">
                            <a:solidFill>
                              <a:srgbClr val="5B6770"/>
                            </a:solidFill>
                            <a:latin typeface="Cambria Math" panose="02040503050406030204" pitchFamily="18" charset="0"/>
                          </a:rPr>
                          <m:t>𝑚𝑢</m:t>
                        </m:r>
                      </m:e>
                      <m:sub>
                        <m:r>
                          <a:rPr lang="en-US" sz="1400" i="1">
                            <a:solidFill>
                              <a:srgbClr val="5B6770"/>
                            </a:solidFill>
                            <a:latin typeface="Cambria Math" panose="02040503050406030204" pitchFamily="18" charset="0"/>
                          </a:rPr>
                          <m:t>2020</m:t>
                        </m:r>
                      </m:sub>
                    </m:sSub>
                    <m:r>
                      <a:rPr lang="en-US" sz="1400" b="0" i="1" smtClean="0">
                        <a:solidFill>
                          <a:srgbClr val="5B6770"/>
                        </a:solidFill>
                        <a:latin typeface="Cambria Math" panose="02040503050406030204" pitchFamily="18" charset="0"/>
                      </a:rPr>
                      <m:t>=925</m:t>
                    </m:r>
                  </m:oMath>
                </a14:m>
                <a:r>
                  <a:rPr lang="en-US" sz="1400" dirty="0" smtClean="0">
                    <a:solidFill>
                      <a:srgbClr val="5B6770"/>
                    </a:solidFill>
                  </a:rPr>
                  <a:t>) substituted for production mu</a:t>
                </a:r>
              </a:p>
              <a:p>
                <a:pPr lvl="1"/>
                <a:r>
                  <a:rPr lang="en-US" sz="1400" dirty="0" smtClean="0">
                    <a:solidFill>
                      <a:srgbClr val="5B6770"/>
                    </a:solidFill>
                  </a:rPr>
                  <a:t>2020 sigma </a:t>
                </a:r>
                <a:r>
                  <a:rPr lang="en-US" sz="1400" dirty="0">
                    <a:solidFill>
                      <a:srgbClr val="5B6770"/>
                    </a:solidFill>
                  </a:rPr>
                  <a:t>(</a:t>
                </a:r>
                <a14:m>
                  <m:oMath xmlns:m="http://schemas.openxmlformats.org/officeDocument/2006/math">
                    <m:sSub>
                      <m:sSubPr>
                        <m:ctrlPr>
                          <a:rPr lang="en-US" sz="1400" i="1">
                            <a:solidFill>
                              <a:srgbClr val="5B6770"/>
                            </a:solidFill>
                            <a:latin typeface="Cambria Math" panose="02040503050406030204" pitchFamily="18" charset="0"/>
                          </a:rPr>
                        </m:ctrlPr>
                      </m:sSubPr>
                      <m:e>
                        <m:r>
                          <a:rPr lang="en-US" sz="1400" i="1">
                            <a:solidFill>
                              <a:srgbClr val="5B6770"/>
                            </a:solidFill>
                            <a:latin typeface="Cambria Math" panose="02040503050406030204" pitchFamily="18" charset="0"/>
                          </a:rPr>
                          <m:t>𝑠𝑖𝑔𝑚𝑎</m:t>
                        </m:r>
                      </m:e>
                      <m:sub>
                        <m:r>
                          <a:rPr lang="en-US" sz="1400" i="1">
                            <a:solidFill>
                              <a:srgbClr val="5B6770"/>
                            </a:solidFill>
                            <a:latin typeface="Cambria Math" panose="02040503050406030204" pitchFamily="18" charset="0"/>
                          </a:rPr>
                          <m:t>2020</m:t>
                        </m:r>
                      </m:sub>
                    </m:sSub>
                    <m:r>
                      <a:rPr lang="en-US" sz="1400" b="0" i="1" smtClean="0">
                        <a:solidFill>
                          <a:srgbClr val="5B6770"/>
                        </a:solidFill>
                        <a:latin typeface="Cambria Math" panose="02040503050406030204" pitchFamily="18" charset="0"/>
                      </a:rPr>
                      <m:t>=1,213</m:t>
                    </m:r>
                  </m:oMath>
                </a14:m>
                <a:r>
                  <a:rPr lang="en-US" sz="1400" dirty="0">
                    <a:solidFill>
                      <a:srgbClr val="5B6770"/>
                    </a:solidFill>
                  </a:rPr>
                  <a:t>) substituted for production </a:t>
                </a:r>
                <a:r>
                  <a:rPr lang="en-US" sz="1400" dirty="0" smtClean="0">
                    <a:solidFill>
                      <a:srgbClr val="5B6770"/>
                    </a:solidFill>
                  </a:rPr>
                  <a:t>sigma</a:t>
                </a:r>
              </a:p>
              <a:p>
                <a:pPr lvl="1"/>
                <a:endParaRPr lang="en-US" sz="1400" dirty="0" smtClean="0">
                  <a:solidFill>
                    <a:srgbClr val="5B6770"/>
                  </a:solidFill>
                </a:endParaRPr>
              </a:p>
              <a:p>
                <a:r>
                  <a:rPr lang="en-US" sz="1800" dirty="0" smtClean="0">
                    <a:solidFill>
                      <a:srgbClr val="5B6770"/>
                    </a:solidFill>
                  </a:rPr>
                  <a:t>Composite LOLP calculation used</a:t>
                </a:r>
              </a:p>
              <a:p>
                <a:pPr lvl="1"/>
                <a14:m>
                  <m:oMath xmlns:m="http://schemas.openxmlformats.org/officeDocument/2006/math">
                    <m:r>
                      <a:rPr lang="en-US" sz="1400" b="0" i="1" smtClean="0">
                        <a:solidFill>
                          <a:srgbClr val="5B6770"/>
                        </a:solidFill>
                        <a:latin typeface="Cambria Math" panose="02040503050406030204" pitchFamily="18" charset="0"/>
                      </a:rPr>
                      <m:t>0.5∗</m:t>
                    </m:r>
                    <m:d>
                      <m:dPr>
                        <m:ctrlPr>
                          <a:rPr lang="en-US" sz="1400" b="0" i="1" smtClean="0">
                            <a:solidFill>
                              <a:srgbClr val="5B6770"/>
                            </a:solidFill>
                            <a:latin typeface="Cambria Math" panose="02040503050406030204" pitchFamily="18" charset="0"/>
                          </a:rPr>
                        </m:ctrlPr>
                      </m:dPr>
                      <m:e>
                        <m:r>
                          <a:rPr lang="en-US" sz="1400" b="0" i="1" smtClean="0">
                            <a:solidFill>
                              <a:srgbClr val="5B6770"/>
                            </a:solidFill>
                            <a:latin typeface="Cambria Math" panose="02040503050406030204" pitchFamily="18" charset="0"/>
                          </a:rPr>
                          <m:t>1−</m:t>
                        </m:r>
                        <m:r>
                          <a:rPr lang="en-US" sz="1400" b="0" i="1" smtClean="0">
                            <a:solidFill>
                              <a:srgbClr val="5B6770"/>
                            </a:solidFill>
                            <a:latin typeface="Cambria Math" panose="02040503050406030204" pitchFamily="18" charset="0"/>
                          </a:rPr>
                          <m:t>𝑝𝑛𝑜𝑟𝑚</m:t>
                        </m:r>
                        <m:d>
                          <m:dPr>
                            <m:ctrlPr>
                              <a:rPr lang="en-US" sz="1400" b="0" i="1" smtClean="0">
                                <a:solidFill>
                                  <a:srgbClr val="5B6770"/>
                                </a:solidFill>
                                <a:latin typeface="Cambria Math" panose="02040503050406030204" pitchFamily="18" charset="0"/>
                              </a:rPr>
                            </m:ctrlPr>
                          </m:dPr>
                          <m:e>
                            <m:r>
                              <a:rPr lang="en-US" sz="1400" b="0" i="1" smtClean="0">
                                <a:solidFill>
                                  <a:srgbClr val="5B6770"/>
                                </a:solidFill>
                                <a:latin typeface="Cambria Math" panose="02040503050406030204" pitchFamily="18" charset="0"/>
                              </a:rPr>
                              <m:t>𝑅𝑇𝑂𝐿𝐶𝐴𝑃</m:t>
                            </m:r>
                            <m:r>
                              <a:rPr lang="en-US" sz="1400" b="0" i="1" smtClean="0">
                                <a:solidFill>
                                  <a:srgbClr val="5B6770"/>
                                </a:solidFill>
                                <a:latin typeface="Cambria Math" panose="02040503050406030204" pitchFamily="18" charset="0"/>
                              </a:rPr>
                              <m:t>−</m:t>
                            </m:r>
                            <m:r>
                              <a:rPr lang="en-US" sz="1400" b="0" i="1" smtClean="0">
                                <a:solidFill>
                                  <a:srgbClr val="5B6770"/>
                                </a:solidFill>
                                <a:latin typeface="Cambria Math" panose="02040503050406030204" pitchFamily="18" charset="0"/>
                              </a:rPr>
                              <m:t>𝑋</m:t>
                            </m:r>
                            <m:r>
                              <a:rPr lang="en-US" sz="1400" b="0" i="1" smtClean="0">
                                <a:solidFill>
                                  <a:srgbClr val="5B6770"/>
                                </a:solidFill>
                                <a:latin typeface="Cambria Math" panose="02040503050406030204" pitchFamily="18" charset="0"/>
                              </a:rPr>
                              <m:t>,0.5−</m:t>
                            </m:r>
                            <m:sSub>
                              <m:sSubPr>
                                <m:ctrlPr>
                                  <a:rPr lang="en-US" sz="1400" b="0" i="1" smtClean="0">
                                    <a:solidFill>
                                      <a:srgbClr val="5B6770"/>
                                    </a:solidFill>
                                    <a:latin typeface="Cambria Math" panose="02040503050406030204" pitchFamily="18" charset="0"/>
                                  </a:rPr>
                                </m:ctrlPr>
                              </m:sSubPr>
                              <m:e>
                                <m:r>
                                  <a:rPr lang="en-US" sz="1400" b="0" i="1" smtClean="0">
                                    <a:solidFill>
                                      <a:srgbClr val="5B6770"/>
                                    </a:solidFill>
                                    <a:latin typeface="Cambria Math" panose="02040503050406030204" pitchFamily="18" charset="0"/>
                                  </a:rPr>
                                  <m:t>𝑚𝑢</m:t>
                                </m:r>
                              </m:e>
                              <m:sub>
                                <m:r>
                                  <a:rPr lang="en-US" sz="1400" b="0" i="1" smtClean="0">
                                    <a:solidFill>
                                      <a:srgbClr val="5B6770"/>
                                    </a:solidFill>
                                    <a:latin typeface="Cambria Math" panose="02040503050406030204" pitchFamily="18" charset="0"/>
                                  </a:rPr>
                                  <m:t>2020</m:t>
                                </m:r>
                              </m:sub>
                            </m:sSub>
                            <m:r>
                              <a:rPr lang="en-US" sz="1400" b="0" i="1" smtClean="0">
                                <a:solidFill>
                                  <a:srgbClr val="5B6770"/>
                                </a:solidFill>
                                <a:latin typeface="Cambria Math" panose="02040503050406030204" pitchFamily="18" charset="0"/>
                              </a:rPr>
                              <m:t>, 0.707∗</m:t>
                            </m:r>
                            <m:sSub>
                              <m:sSubPr>
                                <m:ctrlPr>
                                  <a:rPr lang="en-US" sz="1400" i="1">
                                    <a:solidFill>
                                      <a:srgbClr val="5B6770"/>
                                    </a:solidFill>
                                    <a:latin typeface="Cambria Math" panose="02040503050406030204" pitchFamily="18" charset="0"/>
                                  </a:rPr>
                                </m:ctrlPr>
                              </m:sSubPr>
                              <m:e>
                                <m:r>
                                  <a:rPr lang="en-US" sz="1400" b="0" i="1" smtClean="0">
                                    <a:solidFill>
                                      <a:srgbClr val="5B6770"/>
                                    </a:solidFill>
                                    <a:latin typeface="Cambria Math" panose="02040503050406030204" pitchFamily="18" charset="0"/>
                                  </a:rPr>
                                  <m:t>𝑠𝑖𝑔𝑚𝑎</m:t>
                                </m:r>
                              </m:e>
                              <m:sub>
                                <m:r>
                                  <a:rPr lang="en-US" sz="1400" i="1">
                                    <a:solidFill>
                                      <a:srgbClr val="5B6770"/>
                                    </a:solidFill>
                                    <a:latin typeface="Cambria Math" panose="02040503050406030204" pitchFamily="18" charset="0"/>
                                  </a:rPr>
                                  <m:t>2020</m:t>
                                </m:r>
                              </m:sub>
                            </m:sSub>
                          </m:e>
                        </m:d>
                      </m:e>
                    </m:d>
                  </m:oMath>
                </a14:m>
                <a:endParaRPr lang="en-US" sz="1400" b="0" i="1" dirty="0" smtClean="0">
                  <a:solidFill>
                    <a:srgbClr val="5B6770"/>
                  </a:solidFill>
                </a:endParaRPr>
              </a:p>
              <a:p>
                <a:pPr marL="457200" lvl="1" indent="0">
                  <a:buNone/>
                </a:pPr>
                <a14:m>
                  <m:oMathPara xmlns:m="http://schemas.openxmlformats.org/officeDocument/2006/math">
                    <m:oMathParaPr>
                      <m:jc m:val="centerGroup"/>
                    </m:oMathParaPr>
                    <m:oMath xmlns:m="http://schemas.openxmlformats.org/officeDocument/2006/math">
                      <m:r>
                        <a:rPr lang="en-US" sz="1400" i="1">
                          <a:solidFill>
                            <a:srgbClr val="5B6770"/>
                          </a:solidFill>
                          <a:latin typeface="Cambria Math" panose="02040503050406030204" pitchFamily="18" charset="0"/>
                        </a:rPr>
                        <m:t>+</m:t>
                      </m:r>
                      <m:r>
                        <a:rPr lang="en-US" sz="1400" b="0" i="1" smtClean="0">
                          <a:solidFill>
                            <a:srgbClr val="5B6770"/>
                          </a:solidFill>
                          <a:latin typeface="Cambria Math" panose="02040503050406030204" pitchFamily="18" charset="0"/>
                        </a:rPr>
                        <m:t> </m:t>
                      </m:r>
                      <m:r>
                        <a:rPr lang="en-US" sz="1400" i="1">
                          <a:solidFill>
                            <a:srgbClr val="5B6770"/>
                          </a:solidFill>
                          <a:latin typeface="Cambria Math" panose="02040503050406030204" pitchFamily="18" charset="0"/>
                        </a:rPr>
                        <m:t>0.5∗</m:t>
                      </m:r>
                      <m:d>
                        <m:dPr>
                          <m:ctrlPr>
                            <a:rPr lang="en-US" sz="1400" i="1">
                              <a:solidFill>
                                <a:srgbClr val="5B6770"/>
                              </a:solidFill>
                              <a:latin typeface="Cambria Math" panose="02040503050406030204" pitchFamily="18" charset="0"/>
                            </a:rPr>
                          </m:ctrlPr>
                        </m:dPr>
                        <m:e>
                          <m:r>
                            <a:rPr lang="en-US" sz="1400" i="1">
                              <a:solidFill>
                                <a:srgbClr val="5B6770"/>
                              </a:solidFill>
                              <a:latin typeface="Cambria Math" panose="02040503050406030204" pitchFamily="18" charset="0"/>
                            </a:rPr>
                            <m:t>1−</m:t>
                          </m:r>
                          <m:r>
                            <a:rPr lang="en-US" sz="1400" i="1">
                              <a:solidFill>
                                <a:srgbClr val="5B6770"/>
                              </a:solidFill>
                              <a:latin typeface="Cambria Math" panose="02040503050406030204" pitchFamily="18" charset="0"/>
                            </a:rPr>
                            <m:t>𝑝𝑛𝑜𝑟𝑚</m:t>
                          </m:r>
                          <m:d>
                            <m:dPr>
                              <m:ctrlPr>
                                <a:rPr lang="en-US" sz="1400" i="1">
                                  <a:solidFill>
                                    <a:srgbClr val="5B6770"/>
                                  </a:solidFill>
                                  <a:latin typeface="Cambria Math" panose="02040503050406030204" pitchFamily="18" charset="0"/>
                                </a:rPr>
                              </m:ctrlPr>
                            </m:dPr>
                            <m:e>
                              <m:r>
                                <a:rPr lang="en-US" sz="1400" i="1">
                                  <a:solidFill>
                                    <a:srgbClr val="5B6770"/>
                                  </a:solidFill>
                                  <a:latin typeface="Cambria Math" panose="02040503050406030204" pitchFamily="18" charset="0"/>
                                </a:rPr>
                                <m:t>𝑅𝑇𝑂𝐿𝐶𝐴𝑃</m:t>
                              </m:r>
                              <m:r>
                                <a:rPr lang="en-US" sz="1400" b="0" i="1" smtClean="0">
                                  <a:solidFill>
                                    <a:srgbClr val="5B6770"/>
                                  </a:solidFill>
                                  <a:latin typeface="Cambria Math" panose="02040503050406030204" pitchFamily="18" charset="0"/>
                                </a:rPr>
                                <m:t>+</m:t>
                              </m:r>
                              <m:r>
                                <a:rPr lang="en-US" sz="1400" b="0" i="1" smtClean="0">
                                  <a:solidFill>
                                    <a:srgbClr val="5B6770"/>
                                  </a:solidFill>
                                  <a:latin typeface="Cambria Math" panose="02040503050406030204" pitchFamily="18" charset="0"/>
                                </a:rPr>
                                <m:t>𝑅𝑇𝑂𝐹𝐹𝐶𝐴𝑃</m:t>
                              </m:r>
                              <m:r>
                                <a:rPr lang="en-US" sz="1400" i="1">
                                  <a:solidFill>
                                    <a:srgbClr val="5B6770"/>
                                  </a:solidFill>
                                  <a:latin typeface="Cambria Math" panose="02040503050406030204" pitchFamily="18" charset="0"/>
                                </a:rPr>
                                <m:t>−</m:t>
                              </m:r>
                              <m:r>
                                <a:rPr lang="en-US" sz="1400" i="1">
                                  <a:solidFill>
                                    <a:srgbClr val="5B6770"/>
                                  </a:solidFill>
                                  <a:latin typeface="Cambria Math" panose="02040503050406030204" pitchFamily="18" charset="0"/>
                                </a:rPr>
                                <m:t>𝑋</m:t>
                              </m:r>
                              <m:r>
                                <a:rPr lang="en-US" sz="1400" i="1">
                                  <a:solidFill>
                                    <a:srgbClr val="5B6770"/>
                                  </a:solidFill>
                                  <a:latin typeface="Cambria Math" panose="02040503050406030204" pitchFamily="18" charset="0"/>
                                </a:rPr>
                                <m:t>,</m:t>
                              </m:r>
                              <m:sSub>
                                <m:sSubPr>
                                  <m:ctrlPr>
                                    <a:rPr lang="en-US" sz="1400" i="1" smtClean="0">
                                      <a:solidFill>
                                        <a:srgbClr val="5B6770"/>
                                      </a:solidFill>
                                      <a:latin typeface="Cambria Math" panose="02040503050406030204" pitchFamily="18" charset="0"/>
                                    </a:rPr>
                                  </m:ctrlPr>
                                </m:sSubPr>
                                <m:e>
                                  <m:r>
                                    <a:rPr lang="en-US" sz="1400" i="1">
                                      <a:solidFill>
                                        <a:srgbClr val="5B6770"/>
                                      </a:solidFill>
                                      <a:latin typeface="Cambria Math" panose="02040503050406030204" pitchFamily="18" charset="0"/>
                                    </a:rPr>
                                    <m:t>𝑚𝑢</m:t>
                                  </m:r>
                                </m:e>
                                <m:sub>
                                  <m:r>
                                    <a:rPr lang="en-US" sz="1400" i="1">
                                      <a:solidFill>
                                        <a:srgbClr val="5B6770"/>
                                      </a:solidFill>
                                      <a:latin typeface="Cambria Math" panose="02040503050406030204" pitchFamily="18" charset="0"/>
                                    </a:rPr>
                                    <m:t>2020</m:t>
                                  </m:r>
                                </m:sub>
                              </m:sSub>
                              <m:r>
                                <a:rPr lang="en-US" sz="1400" i="1">
                                  <a:solidFill>
                                    <a:srgbClr val="5B6770"/>
                                  </a:solidFill>
                                  <a:latin typeface="Cambria Math" panose="02040503050406030204" pitchFamily="18" charset="0"/>
                                </a:rPr>
                                <m:t>, </m:t>
                              </m:r>
                              <m:sSub>
                                <m:sSubPr>
                                  <m:ctrlPr>
                                    <a:rPr lang="en-US" sz="1400" i="1" smtClean="0">
                                      <a:solidFill>
                                        <a:srgbClr val="5B6770"/>
                                      </a:solidFill>
                                      <a:latin typeface="Cambria Math" panose="02040503050406030204" pitchFamily="18" charset="0"/>
                                    </a:rPr>
                                  </m:ctrlPr>
                                </m:sSubPr>
                                <m:e>
                                  <m:r>
                                    <a:rPr lang="en-US" sz="1400" i="1">
                                      <a:solidFill>
                                        <a:srgbClr val="5B6770"/>
                                      </a:solidFill>
                                      <a:latin typeface="Cambria Math" panose="02040503050406030204" pitchFamily="18" charset="0"/>
                                    </a:rPr>
                                    <m:t>𝑠𝑖𝑔𝑚𝑎</m:t>
                                  </m:r>
                                </m:e>
                                <m:sub>
                                  <m:r>
                                    <a:rPr lang="en-US" sz="1400" i="1">
                                      <a:solidFill>
                                        <a:srgbClr val="5B6770"/>
                                      </a:solidFill>
                                      <a:latin typeface="Cambria Math" panose="02040503050406030204" pitchFamily="18" charset="0"/>
                                    </a:rPr>
                                    <m:t>2020</m:t>
                                  </m:r>
                                </m:sub>
                              </m:sSub>
                            </m:e>
                          </m:d>
                        </m:e>
                      </m:d>
                    </m:oMath>
                  </m:oMathPara>
                </a14:m>
                <a:endParaRPr lang="en-US" sz="1200" dirty="0" smtClean="0">
                  <a:solidFill>
                    <a:srgbClr val="5B677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7910" y="1219200"/>
                <a:ext cx="8534400" cy="4319832"/>
              </a:xfrm>
              <a:blipFill rotWithShape="0">
                <a:blip r:embed="rId3"/>
                <a:stretch>
                  <a:fillRect l="-500" t="-705"/>
                </a:stretch>
              </a:blipFill>
            </p:spPr>
            <p:txBody>
              <a:bodyPr/>
              <a:lstStyle/>
              <a:p>
                <a:r>
                  <a:rPr lang="en-US">
                    <a:noFill/>
                  </a:rPr>
                  <a:t> </a:t>
                </a:r>
              </a:p>
            </p:txBody>
          </p:sp>
        </mc:Fallback>
      </mc:AlternateContent>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458200" cy="1143000"/>
          </a:xfrm>
        </p:spPr>
        <p:txBody>
          <a:bodyPr/>
          <a:lstStyle/>
          <a:p>
            <a:r>
              <a:rPr lang="en-US" dirty="0" smtClean="0"/>
              <a:t>Capacity levels &lt; 10,000 MW</a:t>
            </a:r>
            <a:endParaRPr lang="en-US" b="1" dirty="0">
              <a:solidFill>
                <a:schemeClr val="accent1"/>
              </a:solidFill>
            </a:endParaRPr>
          </a:p>
        </p:txBody>
      </p:sp>
      <mc:AlternateContent xmlns:mc="http://schemas.openxmlformats.org/markup-compatibility/2006" xmlns:a14="http://schemas.microsoft.com/office/drawing/2010/main">
        <mc:Choice Requires="a14">
          <p:sp>
            <p:nvSpPr>
              <p:cNvPr id="8" name="Rectangle 7"/>
              <p:cNvSpPr/>
              <p:nvPr/>
            </p:nvSpPr>
            <p:spPr>
              <a:xfrm>
                <a:off x="103368" y="4465026"/>
                <a:ext cx="8950103" cy="1885260"/>
              </a:xfrm>
              <a:prstGeom prst="rect">
                <a:avLst/>
              </a:prstGeom>
            </p:spPr>
            <p:txBody>
              <a:bodyPr wrap="square">
                <a:spAutoFit/>
              </a:bodyPr>
              <a:lstStyle/>
              <a:p>
                <a:pPr lvl="1" algn="ctr"/>
                <a:r>
                  <a:rPr lang="en-US" sz="1500" u="sng" dirty="0" smtClean="0">
                    <a:solidFill>
                      <a:srgbClr val="5B6770"/>
                    </a:solidFill>
                  </a:rPr>
                  <a:t>Composite Price ($/MWh) </a:t>
                </a:r>
                <a:endParaRPr lang="en-US" sz="1500" dirty="0" smtClean="0">
                  <a:solidFill>
                    <a:srgbClr val="5B6770"/>
                  </a:solidFill>
                </a:endParaRPr>
              </a:p>
              <a:p>
                <a:pPr marL="111125" lvl="1" algn="ctr"/>
                <a14:m>
                  <m:oMathPara xmlns:m="http://schemas.openxmlformats.org/officeDocument/2006/math">
                    <m:oMathParaPr>
                      <m:jc m:val="centerGroup"/>
                    </m:oMathParaPr>
                    <m:oMath xmlns:m="http://schemas.openxmlformats.org/officeDocument/2006/math">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𝟎</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𝟓</m:t>
                          </m:r>
                          <m:r>
                            <a:rPr lang="en-US" sz="1200" b="1" i="1" smtClean="0">
                              <a:solidFill>
                                <a:srgbClr val="5B6770"/>
                              </a:solidFill>
                              <a:latin typeface="Cambria Math" panose="02040503050406030204" pitchFamily="18" charset="0"/>
                            </a:rPr>
                            <m:t>∗</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𝟏</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𝒑𝒏𝒐𝒓𝒎</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𝑹𝑻𝑶𝑳𝑪𝑨𝑷</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𝑿</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𝟎</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𝟓</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𝟗𝟐𝟓</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𝟎</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𝟕𝟎𝟕</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𝟏𝟐𝟏𝟑</m:t>
                                  </m:r>
                                </m:e>
                              </m:d>
                            </m:e>
                          </m:d>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𝟎</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𝟓</m:t>
                          </m:r>
                          <m:r>
                            <a:rPr lang="en-US" sz="1200" b="1" i="1" smtClean="0">
                              <a:solidFill>
                                <a:srgbClr val="5B6770"/>
                              </a:solidFill>
                              <a:latin typeface="Cambria Math" panose="02040503050406030204" pitchFamily="18" charset="0"/>
                            </a:rPr>
                            <m:t>∗</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𝟏</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𝒑𝒏𝒐𝒓𝒎</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𝑹𝑻𝑶𝑳𝑪𝑨𝑷</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𝑹𝑻𝑶𝑭𝑭𝑪𝑨𝑷</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𝑿</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𝟗𝟐𝟓</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𝟏𝟐𝟏𝟑</m:t>
                                  </m:r>
                                </m:e>
                              </m:d>
                            </m:e>
                          </m:d>
                        </m:e>
                      </m:d>
                    </m:oMath>
                  </m:oMathPara>
                </a14:m>
                <a:endParaRPr lang="en-US" sz="1200" b="1" i="1" dirty="0" smtClean="0">
                  <a:solidFill>
                    <a:srgbClr val="5B6770"/>
                  </a:solidFill>
                </a:endParaRPr>
              </a:p>
              <a:p>
                <a:pPr marL="111125" lvl="1" algn="ctr"/>
                <a14:m>
                  <m:oMathPara xmlns:m="http://schemas.openxmlformats.org/officeDocument/2006/math">
                    <m:oMathParaPr>
                      <m:jc m:val="centerGroup"/>
                    </m:oMathParaPr>
                    <m:oMath xmlns:m="http://schemas.openxmlformats.org/officeDocument/2006/math">
                      <m:r>
                        <a:rPr lang="en-US" sz="1200" b="1" i="1" smtClean="0">
                          <a:solidFill>
                            <a:srgbClr val="5B6770"/>
                          </a:solidFill>
                          <a:latin typeface="Cambria Math" panose="02040503050406030204" pitchFamily="18" charset="0"/>
                        </a:rPr>
                        <m:t>∗</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𝟗𝟎𝟎𝟎</m:t>
                          </m:r>
                          <m:r>
                            <a:rPr lang="en-US" sz="1200" b="1" i="1" smtClean="0">
                              <a:solidFill>
                                <a:srgbClr val="5B6770"/>
                              </a:solidFill>
                              <a:latin typeface="Cambria Math" panose="02040503050406030204" pitchFamily="18" charset="0"/>
                            </a:rPr>
                            <m:t>−</m:t>
                          </m:r>
                          <m:r>
                            <a:rPr lang="en-US" sz="1200" b="1" i="1" smtClean="0">
                              <a:solidFill>
                                <a:srgbClr val="5B6770"/>
                              </a:solidFill>
                              <a:latin typeface="Cambria Math" panose="02040503050406030204" pitchFamily="18" charset="0"/>
                            </a:rPr>
                            <m:t>𝒎𝒊𝒏</m:t>
                          </m:r>
                          <m:d>
                            <m:dPr>
                              <m:ctrlPr>
                                <a:rPr lang="en-US" sz="1200" b="1" i="1" smtClean="0">
                                  <a:solidFill>
                                    <a:srgbClr val="5B6770"/>
                                  </a:solidFill>
                                  <a:latin typeface="Cambria Math" panose="02040503050406030204" pitchFamily="18" charset="0"/>
                                </a:rPr>
                              </m:ctrlPr>
                            </m:dPr>
                            <m:e>
                              <m:r>
                                <a:rPr lang="en-US" sz="1200" b="1" i="1" smtClean="0">
                                  <a:solidFill>
                                    <a:srgbClr val="5B6770"/>
                                  </a:solidFill>
                                  <a:latin typeface="Cambria Math" panose="02040503050406030204" pitchFamily="18" charset="0"/>
                                </a:rPr>
                                <m:t>𝑺𝒚𝒔𝒕𝒆𝒎</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𝑳𝒂𝒎𝒃𝒅𝒂</m:t>
                              </m:r>
                              <m:r>
                                <a:rPr lang="en-US" sz="1200" b="1" i="1" smtClean="0">
                                  <a:solidFill>
                                    <a:srgbClr val="5B6770"/>
                                  </a:solidFill>
                                  <a:latin typeface="Cambria Math" panose="02040503050406030204" pitchFamily="18" charset="0"/>
                                </a:rPr>
                                <m:t>, </m:t>
                              </m:r>
                              <m:r>
                                <a:rPr lang="en-US" sz="1200" b="1" i="1" smtClean="0">
                                  <a:solidFill>
                                    <a:srgbClr val="5B6770"/>
                                  </a:solidFill>
                                  <a:latin typeface="Cambria Math" panose="02040503050406030204" pitchFamily="18" charset="0"/>
                                </a:rPr>
                                <m:t>𝟐𝟎𝟎𝟎</m:t>
                              </m:r>
                            </m:e>
                          </m:d>
                        </m:e>
                      </m:d>
                    </m:oMath>
                  </m:oMathPara>
                </a14:m>
                <a:endParaRPr lang="en-US" sz="1400" b="1" dirty="0" smtClean="0">
                  <a:solidFill>
                    <a:srgbClr val="5B6770"/>
                  </a:solidFill>
                </a:endParaRPr>
              </a:p>
              <a:p>
                <a:pPr marL="230188" lvl="1" algn="ctr"/>
                <a:endParaRPr lang="en-US" sz="1000" b="1" dirty="0">
                  <a:solidFill>
                    <a:srgbClr val="5B6770"/>
                  </a:solidFill>
                </a:endParaRPr>
              </a:p>
              <a:p>
                <a:pPr marL="515938" lvl="1" indent="-285750">
                  <a:buFont typeface="Arial" panose="020B0604020202020204" pitchFamily="34" charset="0"/>
                  <a:buChar char="•"/>
                </a:pPr>
                <a:r>
                  <a:rPr lang="en-US" sz="1500" dirty="0">
                    <a:solidFill>
                      <a:srgbClr val="5B6770"/>
                    </a:solidFill>
                  </a:rPr>
                  <a:t>~90k SCED intervals out </a:t>
                </a:r>
                <a:r>
                  <a:rPr lang="en-US" sz="1500" dirty="0" smtClean="0">
                    <a:solidFill>
                      <a:srgbClr val="5B6770"/>
                    </a:solidFill>
                  </a:rPr>
                  <a:t>of </a:t>
                </a:r>
                <a:r>
                  <a:rPr lang="en-US" sz="1500" dirty="0">
                    <a:solidFill>
                      <a:srgbClr val="5B6770"/>
                    </a:solidFill>
                  </a:rPr>
                  <a:t>~480k intervals examined </a:t>
                </a:r>
                <a:r>
                  <a:rPr lang="en-US" sz="1500" dirty="0" smtClean="0">
                    <a:solidFill>
                      <a:srgbClr val="5B6770"/>
                    </a:solidFill>
                  </a:rPr>
                  <a:t>where </a:t>
                </a:r>
                <a14:m>
                  <m:oMath xmlns:m="http://schemas.openxmlformats.org/officeDocument/2006/math">
                    <m:r>
                      <a:rPr lang="en-US" sz="1500" b="0" i="1" smtClean="0">
                        <a:solidFill>
                          <a:srgbClr val="5B6770"/>
                        </a:solidFill>
                        <a:latin typeface="Cambria Math" panose="02040503050406030204" pitchFamily="18" charset="0"/>
                      </a:rPr>
                      <m:t>𝑅𝑇𝑂𝐿𝐶𝐴𝑃</m:t>
                    </m:r>
                    <m:r>
                      <a:rPr lang="en-US" sz="1500" b="0" i="1" smtClean="0">
                        <a:solidFill>
                          <a:srgbClr val="5B6770"/>
                        </a:solidFill>
                        <a:latin typeface="Cambria Math" panose="02040503050406030204" pitchFamily="18" charset="0"/>
                      </a:rPr>
                      <m:t>+</m:t>
                    </m:r>
                    <m:r>
                      <a:rPr lang="en-US" sz="1500" b="0" i="1" smtClean="0">
                        <a:solidFill>
                          <a:srgbClr val="5B6770"/>
                        </a:solidFill>
                        <a:latin typeface="Cambria Math" panose="02040503050406030204" pitchFamily="18" charset="0"/>
                      </a:rPr>
                      <m:t>𝑅𝑇𝑂𝐹𝐹𝐶𝐴𝑃</m:t>
                    </m:r>
                    <m:r>
                      <a:rPr lang="en-US" sz="1500" b="0" i="1" smtClean="0">
                        <a:solidFill>
                          <a:srgbClr val="5B6770"/>
                        </a:solidFill>
                        <a:latin typeface="Cambria Math" panose="02040503050406030204" pitchFamily="18" charset="0"/>
                      </a:rPr>
                      <m:t>&lt;10</m:t>
                    </m:r>
                    <m:r>
                      <a:rPr lang="en-US" sz="1500" b="0" i="1" smtClean="0">
                        <a:solidFill>
                          <a:srgbClr val="5B6770"/>
                        </a:solidFill>
                        <a:latin typeface="Cambria Math" panose="02040503050406030204" pitchFamily="18" charset="0"/>
                      </a:rPr>
                      <m:t>𝐺𝑊</m:t>
                    </m:r>
                  </m:oMath>
                </a14:m>
                <a:r>
                  <a:rPr lang="en-US" sz="1500" dirty="0" smtClean="0">
                    <a:solidFill>
                      <a:srgbClr val="5B6770"/>
                    </a:solidFill>
                  </a:rPr>
                  <a:t> </a:t>
                </a:r>
              </a:p>
              <a:p>
                <a:pPr marL="515938" lvl="1" indent="-285750">
                  <a:buFont typeface="Arial" panose="020B0604020202020204" pitchFamily="34" charset="0"/>
                  <a:buChar char="•"/>
                </a:pPr>
                <a:r>
                  <a:rPr lang="en-US" sz="1500" dirty="0" smtClean="0">
                    <a:solidFill>
                      <a:srgbClr val="5B6770"/>
                    </a:solidFill>
                  </a:rPr>
                  <a:t>A </a:t>
                </a:r>
                <a:r>
                  <a:rPr lang="en-US" sz="1500" dirty="0">
                    <a:solidFill>
                      <a:srgbClr val="5B6770"/>
                    </a:solidFill>
                    <a:hlinkClick r:id="rId3"/>
                  </a:rPr>
                  <a:t>locally estimated scatterplot smoothing (LOESS)</a:t>
                </a:r>
                <a:r>
                  <a:rPr lang="en-US" sz="1500" dirty="0">
                    <a:solidFill>
                      <a:srgbClr val="5B6770"/>
                    </a:solidFill>
                  </a:rPr>
                  <a:t> regression </a:t>
                </a:r>
                <a:r>
                  <a:rPr lang="en-US" sz="1500" dirty="0" smtClean="0">
                    <a:solidFill>
                      <a:srgbClr val="5B6770"/>
                    </a:solidFill>
                  </a:rPr>
                  <a:t>curve </a:t>
                </a:r>
                <a:r>
                  <a:rPr lang="en-US" sz="1500" dirty="0">
                    <a:solidFill>
                      <a:srgbClr val="5B6770"/>
                    </a:solidFill>
                  </a:rPr>
                  <a:t>was added to the data to create a smooth composite LOLP </a:t>
                </a:r>
                <a:r>
                  <a:rPr lang="en-US" sz="1500" dirty="0" smtClean="0">
                    <a:solidFill>
                      <a:srgbClr val="5B6770"/>
                    </a:solidFill>
                  </a:rPr>
                  <a:t>curve </a:t>
                </a:r>
                <a:endParaRPr lang="en-US" sz="1500" dirty="0">
                  <a:solidFill>
                    <a:srgbClr val="5B6770"/>
                  </a:solidFill>
                </a:endParaRPr>
              </a:p>
              <a:p>
                <a:pPr marL="230188" lvl="1" algn="ctr"/>
                <a:endParaRPr lang="en-US" sz="1400" b="1" dirty="0">
                  <a:solidFill>
                    <a:srgbClr val="5B6770"/>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103368" y="4465026"/>
                <a:ext cx="8950103" cy="1885260"/>
              </a:xfrm>
              <a:prstGeom prst="rect">
                <a:avLst/>
              </a:prstGeom>
              <a:blipFill rotWithShape="0">
                <a:blip r:embed="rId4"/>
                <a:stretch>
                  <a:fillRect t="-645"/>
                </a:stretch>
              </a:blipFill>
            </p:spPr>
            <p:txBody>
              <a:bodyPr/>
              <a:lstStyle/>
              <a:p>
                <a:r>
                  <a:rPr lang="en-US">
                    <a:noFill/>
                  </a:rPr>
                  <a:t> </a:t>
                </a:r>
              </a:p>
            </p:txBody>
          </p:sp>
        </mc:Fallback>
      </mc:AlternateContent>
      <p:pic>
        <p:nvPicPr>
          <p:cNvPr id="3" name="Picture 2"/>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12420" y="996993"/>
            <a:ext cx="8595360" cy="3516923"/>
          </a:xfrm>
          <a:prstGeom prst="rect">
            <a:avLst/>
          </a:prstGeom>
        </p:spPr>
      </p:pic>
      <p:sp>
        <p:nvSpPr>
          <p:cNvPr id="2" name="TextBox 1"/>
          <p:cNvSpPr txBox="1"/>
          <p:nvPr/>
        </p:nvSpPr>
        <p:spPr>
          <a:xfrm>
            <a:off x="4907113" y="6055602"/>
            <a:ext cx="3789211" cy="400110"/>
          </a:xfrm>
          <a:prstGeom prst="rect">
            <a:avLst/>
          </a:prstGeom>
          <a:noFill/>
        </p:spPr>
        <p:txBody>
          <a:bodyPr wrap="square" rtlCol="0">
            <a:spAutoFit/>
          </a:bodyPr>
          <a:lstStyle/>
          <a:p>
            <a:r>
              <a:rPr lang="en-US" sz="1000" dirty="0" smtClean="0">
                <a:solidFill>
                  <a:schemeClr val="tx2"/>
                </a:solidFill>
              </a:rPr>
              <a:t>*System lambda is limited to $2,000 to be consistent with the maximum marginal cost of energy under RTC</a:t>
            </a:r>
            <a:endParaRPr lang="en-US" sz="1000" dirty="0">
              <a:solidFill>
                <a:schemeClr val="tx2"/>
              </a:solidFill>
            </a:endParaRPr>
          </a:p>
        </p:txBody>
      </p:sp>
    </p:spTree>
    <p:extLst>
      <p:ext uri="{BB962C8B-B14F-4D97-AF65-F5344CB8AC3E}">
        <p14:creationId xmlns:p14="http://schemas.microsoft.com/office/powerpoint/2010/main" val="28485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458200" cy="1143000"/>
          </a:xfrm>
        </p:spPr>
        <p:txBody>
          <a:bodyPr/>
          <a:lstStyle/>
          <a:p>
            <a:r>
              <a:rPr lang="en-US" dirty="0" smtClean="0"/>
              <a:t>Capacity levels &lt; 10,000 MW</a:t>
            </a:r>
            <a:endParaRPr lang="en-US" b="1" dirty="0">
              <a:solidFill>
                <a:schemeClr val="accent1"/>
              </a:solidFill>
            </a:endParaRPr>
          </a:p>
        </p:txBody>
      </p:sp>
      <p:pic>
        <p:nvPicPr>
          <p:cNvPr id="2" name="Picture 1"/>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10896" y="994694"/>
            <a:ext cx="8595360" cy="3516923"/>
          </a:xfrm>
          <a:prstGeom prst="rect">
            <a:avLst/>
          </a:prstGeom>
        </p:spPr>
      </p:pic>
      <mc:AlternateContent xmlns:mc="http://schemas.openxmlformats.org/markup-compatibility/2006" xmlns:a14="http://schemas.microsoft.com/office/drawing/2010/main">
        <mc:Choice Requires="a14">
          <p:sp>
            <p:nvSpPr>
              <p:cNvPr id="10" name="Content Placeholder 2"/>
              <p:cNvSpPr>
                <a:spLocks noGrp="1"/>
              </p:cNvSpPr>
              <p:nvPr>
                <p:ph idx="1"/>
              </p:nvPr>
            </p:nvSpPr>
            <p:spPr>
              <a:xfrm>
                <a:off x="310896" y="4335712"/>
                <a:ext cx="8534400" cy="2034995"/>
              </a:xfrm>
            </p:spPr>
            <p:txBody>
              <a:bodyPr/>
              <a:lstStyle/>
              <a:p>
                <a:pPr marL="0" indent="0">
                  <a:buNone/>
                </a:pPr>
                <a:r>
                  <a:rPr lang="en-US" sz="1600" dirty="0" smtClean="0">
                    <a:solidFill>
                      <a:schemeClr val="tx2"/>
                    </a:solidFill>
                  </a:rPr>
                  <a:t>To extend the curve to 2,000 MW of total reserves due to the absence of historical data points</a:t>
                </a:r>
              </a:p>
              <a:p>
                <a:r>
                  <a:rPr lang="en-US" sz="1600" dirty="0" smtClean="0">
                    <a:solidFill>
                      <a:schemeClr val="tx2"/>
                    </a:solidFill>
                  </a:rPr>
                  <a:t>Used a system lambda of $493 which was the average system lambda for data points less than 4,000 MW of total reserves</a:t>
                </a:r>
              </a:p>
              <a:p>
                <a:r>
                  <a:rPr lang="en-US" sz="1600" dirty="0" smtClean="0">
                    <a:solidFill>
                      <a:schemeClr val="tx2"/>
                    </a:solidFill>
                  </a:rPr>
                  <a:t>Assumed </a:t>
                </a:r>
                <a14:m>
                  <m:oMath xmlns:m="http://schemas.openxmlformats.org/officeDocument/2006/math">
                    <m:r>
                      <a:rPr lang="en-US" sz="1600" b="0" i="1" smtClean="0">
                        <a:solidFill>
                          <a:schemeClr val="tx2"/>
                        </a:solidFill>
                        <a:latin typeface="Cambria Math" panose="02040503050406030204" pitchFamily="18" charset="0"/>
                      </a:rPr>
                      <m:t>𝑅𝑇𝑂𝐹𝐹𝐶𝐴𝑃</m:t>
                    </m:r>
                    <m:r>
                      <a:rPr lang="en-US" sz="1600" b="0" i="1" smtClean="0">
                        <a:solidFill>
                          <a:schemeClr val="tx2"/>
                        </a:solidFill>
                        <a:latin typeface="Cambria Math" panose="02040503050406030204" pitchFamily="18" charset="0"/>
                      </a:rPr>
                      <m:t>=0</m:t>
                    </m:r>
                    <m:r>
                      <a:rPr lang="en-US" sz="1600" b="0" i="1" smtClean="0">
                        <a:solidFill>
                          <a:schemeClr val="tx2"/>
                        </a:solidFill>
                        <a:latin typeface="Cambria Math" panose="02040503050406030204" pitchFamily="18" charset="0"/>
                      </a:rPr>
                      <m:t>𝑀𝑊</m:t>
                    </m:r>
                  </m:oMath>
                </a14:m>
                <a:endParaRPr lang="en-US" sz="1600" dirty="0" smtClean="0">
                  <a:solidFill>
                    <a:schemeClr val="tx2"/>
                  </a:solidFill>
                </a:endParaRPr>
              </a:p>
              <a:p>
                <a:pPr lvl="1"/>
                <a:r>
                  <a:rPr lang="en-US" sz="1400" dirty="0" smtClean="0">
                    <a:solidFill>
                      <a:schemeClr val="tx2"/>
                    </a:solidFill>
                  </a:rPr>
                  <a:t>This is in alignment with the existing process of setting </a:t>
                </a:r>
                <a:r>
                  <a:rPr lang="en-US" sz="1400" i="1" dirty="0" smtClean="0">
                    <a:solidFill>
                      <a:schemeClr val="tx2"/>
                    </a:solidFill>
                  </a:rPr>
                  <a:t>RTOFFCAP</a:t>
                </a:r>
                <a:r>
                  <a:rPr lang="en-US" sz="1400" dirty="0" smtClean="0">
                    <a:solidFill>
                      <a:schemeClr val="tx2"/>
                    </a:solidFill>
                  </a:rPr>
                  <a:t> = 0 once EEA  Level 1 is initiated</a:t>
                </a:r>
                <a:endParaRPr lang="en-US" sz="1400" dirty="0">
                  <a:solidFill>
                    <a:schemeClr val="tx2"/>
                  </a:solidFill>
                </a:endParaRPr>
              </a:p>
            </p:txBody>
          </p:sp>
        </mc:Choice>
        <mc:Fallback xmlns="">
          <p:sp>
            <p:nvSpPr>
              <p:cNvPr id="10" name="Content Placeholder 2"/>
              <p:cNvSpPr>
                <a:spLocks noGrp="1" noRot="1" noChangeAspect="1" noMove="1" noResize="1" noEditPoints="1" noAdjustHandles="1" noChangeArrowheads="1" noChangeShapeType="1" noTextEdit="1"/>
              </p:cNvSpPr>
              <p:nvPr>
                <p:ph idx="1"/>
              </p:nvPr>
            </p:nvSpPr>
            <p:spPr>
              <a:xfrm>
                <a:off x="310896" y="4335712"/>
                <a:ext cx="8534400" cy="2034995"/>
              </a:xfrm>
              <a:blipFill rotWithShape="0">
                <a:blip r:embed="rId4"/>
                <a:stretch>
                  <a:fillRect l="-357" t="-898"/>
                </a:stretch>
              </a:blipFill>
            </p:spPr>
            <p:txBody>
              <a:bodyPr/>
              <a:lstStyle/>
              <a:p>
                <a:r>
                  <a:rPr lang="en-US">
                    <a:noFill/>
                  </a:rPr>
                  <a:t> </a:t>
                </a:r>
              </a:p>
            </p:txBody>
          </p:sp>
        </mc:Fallback>
      </mc:AlternateContent>
      <p:grpSp>
        <p:nvGrpSpPr>
          <p:cNvPr id="16" name="Group 15"/>
          <p:cNvGrpSpPr/>
          <p:nvPr/>
        </p:nvGrpSpPr>
        <p:grpSpPr>
          <a:xfrm>
            <a:off x="1391479" y="2199382"/>
            <a:ext cx="1051221" cy="885442"/>
            <a:chOff x="1234735" y="2304863"/>
            <a:chExt cx="1239770" cy="875135"/>
          </a:xfrm>
        </p:grpSpPr>
        <p:grpSp>
          <p:nvGrpSpPr>
            <p:cNvPr id="14" name="Group 13"/>
            <p:cNvGrpSpPr/>
            <p:nvPr/>
          </p:nvGrpSpPr>
          <p:grpSpPr>
            <a:xfrm>
              <a:off x="1234735" y="2304863"/>
              <a:ext cx="1239770" cy="875135"/>
              <a:chOff x="1004156" y="2271976"/>
              <a:chExt cx="1239770" cy="875135"/>
            </a:xfrm>
          </p:grpSpPr>
          <p:sp>
            <p:nvSpPr>
              <p:cNvPr id="4" name="Right Bracket 3"/>
              <p:cNvSpPr/>
              <p:nvPr/>
            </p:nvSpPr>
            <p:spPr>
              <a:xfrm rot="5400000">
                <a:off x="1469741" y="2372927"/>
                <a:ext cx="308599" cy="1239770"/>
              </a:xfrm>
              <a:prstGeom prst="rightBracket">
                <a:avLst>
                  <a:gd name="adj" fmla="val 0"/>
                </a:avLst>
              </a:prstGeom>
              <a:ln w="19050">
                <a:solidFill>
                  <a:srgbClr val="5B67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ket 10"/>
              <p:cNvSpPr/>
              <p:nvPr/>
            </p:nvSpPr>
            <p:spPr>
              <a:xfrm rot="16200000">
                <a:off x="1520626" y="1755506"/>
                <a:ext cx="206830" cy="1239770"/>
              </a:xfrm>
              <a:prstGeom prst="rightBracket">
                <a:avLst>
                  <a:gd name="adj" fmla="val 0"/>
                </a:avLst>
              </a:prstGeom>
              <a:ln w="19050">
                <a:solidFill>
                  <a:srgbClr val="5B67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2" name="Straight Connector 11"/>
            <p:cNvCxnSpPr>
              <a:stCxn id="11" idx="0"/>
              <a:endCxn id="4" idx="1"/>
            </p:cNvCxnSpPr>
            <p:nvPr/>
          </p:nvCxnSpPr>
          <p:spPr>
            <a:xfrm flipH="1">
              <a:off x="1234735" y="2511693"/>
              <a:ext cx="1" cy="359707"/>
            </a:xfrm>
            <a:prstGeom prst="line">
              <a:avLst/>
            </a:prstGeom>
            <a:ln w="19050">
              <a:solidFill>
                <a:srgbClr val="5B6770"/>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327865" y="2857413"/>
            <a:ext cx="826938" cy="446276"/>
          </a:xfrm>
          <a:prstGeom prst="rect">
            <a:avLst/>
          </a:prstGeom>
          <a:noFill/>
        </p:spPr>
        <p:txBody>
          <a:bodyPr wrap="square" rtlCol="0">
            <a:spAutoFit/>
          </a:bodyPr>
          <a:lstStyle/>
          <a:p>
            <a:r>
              <a:rPr lang="en-US" sz="1100" dirty="0" smtClean="0">
                <a:solidFill>
                  <a:schemeClr val="accent1"/>
                </a:solidFill>
              </a:rPr>
              <a:t>Extended</a:t>
            </a:r>
          </a:p>
          <a:p>
            <a:endParaRPr lang="en-US" sz="100" dirty="0">
              <a:solidFill>
                <a:schemeClr val="accent1"/>
              </a:solidFill>
            </a:endParaRPr>
          </a:p>
          <a:p>
            <a:r>
              <a:rPr lang="en-US" sz="1100" dirty="0" smtClean="0">
                <a:solidFill>
                  <a:schemeClr val="accent1"/>
                </a:solidFill>
              </a:rPr>
              <a:t>Section</a:t>
            </a:r>
            <a:endParaRPr lang="en-US" sz="1100" dirty="0">
              <a:solidFill>
                <a:schemeClr val="accent1"/>
              </a:solidFill>
            </a:endParaRPr>
          </a:p>
        </p:txBody>
      </p:sp>
    </p:spTree>
    <p:extLst>
      <p:ext uri="{BB962C8B-B14F-4D97-AF65-F5344CB8AC3E}">
        <p14:creationId xmlns:p14="http://schemas.microsoft.com/office/powerpoint/2010/main" val="3523571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8800" y="1611086"/>
            <a:ext cx="6324600" cy="4561114"/>
          </a:xfrm>
        </p:spPr>
        <p:txBody>
          <a:bodyPr/>
          <a:lstStyle/>
          <a:p>
            <a:endParaRPr lang="en-US" sz="3200" dirty="0" smtClean="0"/>
          </a:p>
          <a:p>
            <a:pPr marL="461963" indent="-461963">
              <a:buNone/>
            </a:pPr>
            <a:r>
              <a:rPr lang="en-US" sz="3200" dirty="0" smtClean="0">
                <a:solidFill>
                  <a:schemeClr val="tx2"/>
                </a:solidFill>
              </a:rPr>
              <a:t>II. Dividing </a:t>
            </a:r>
            <a:r>
              <a:rPr lang="en-US" sz="3200" dirty="0">
                <a:solidFill>
                  <a:schemeClr val="tx2"/>
                </a:solidFill>
              </a:rPr>
              <a:t>the single </a:t>
            </a:r>
            <a:r>
              <a:rPr lang="en-US" sz="3200" dirty="0" smtClean="0">
                <a:solidFill>
                  <a:schemeClr val="tx2"/>
                </a:solidFill>
              </a:rPr>
              <a:t>aggregate </a:t>
            </a:r>
            <a:r>
              <a:rPr lang="en-US" sz="3200" dirty="0">
                <a:solidFill>
                  <a:schemeClr val="tx2"/>
                </a:solidFill>
              </a:rPr>
              <a:t>2020 ORDC into individual </a:t>
            </a:r>
            <a:r>
              <a:rPr lang="en-US" sz="3200" dirty="0" smtClean="0">
                <a:solidFill>
                  <a:schemeClr val="tx2"/>
                </a:solidFill>
              </a:rPr>
              <a:t>ASDCs</a:t>
            </a:r>
            <a:endParaRPr lang="en-US" sz="3200" dirty="0">
              <a:solidFill>
                <a:schemeClr val="tx2"/>
              </a:solidFill>
            </a:endParaRPr>
          </a:p>
        </p:txBody>
      </p:sp>
      <p:sp>
        <p:nvSpPr>
          <p:cNvPr id="4" name="Slide Number Placeholder 3"/>
          <p:cNvSpPr>
            <a:spLocks noGrp="1"/>
          </p:cNvSpPr>
          <p:nvPr>
            <p:ph type="sldNum" sz="quarter" idx="4294967295"/>
          </p:nvPr>
        </p:nvSpPr>
        <p:spPr>
          <a:xfrm>
            <a:off x="8686800" y="6561138"/>
            <a:ext cx="457200" cy="212725"/>
          </a:xfrm>
          <a:prstGeom prst="rect">
            <a:avLst/>
          </a:prstGeom>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58675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Dividing the Aggregate ORDC into ASDCs: </a:t>
            </a:r>
            <a:r>
              <a:rPr lang="en-US" dirty="0" smtClean="0"/>
              <a:t>Approach</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6" name="Content Placeholder 2"/>
          <p:cNvSpPr txBox="1">
            <a:spLocks/>
          </p:cNvSpPr>
          <p:nvPr/>
        </p:nvSpPr>
        <p:spPr>
          <a:xfrm>
            <a:off x="263738" y="1921165"/>
            <a:ext cx="3433619" cy="391964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solidFill>
                  <a:schemeClr val="tx2"/>
                </a:solidFill>
              </a:rPr>
              <a:t>Current scarcity pricing consists of the combination of ORDC and PBPC</a:t>
            </a:r>
          </a:p>
          <a:p>
            <a:endParaRPr lang="en-US" sz="900" dirty="0" smtClean="0">
              <a:solidFill>
                <a:schemeClr val="tx2"/>
              </a:solidFill>
            </a:endParaRPr>
          </a:p>
          <a:p>
            <a:r>
              <a:rPr lang="en-US" sz="1800" dirty="0" smtClean="0">
                <a:solidFill>
                  <a:schemeClr val="tx2"/>
                </a:solidFill>
              </a:rPr>
              <a:t>PBPC is a proxy for a </a:t>
            </a:r>
            <a:r>
              <a:rPr lang="en-US" sz="1800" dirty="0" err="1" smtClean="0">
                <a:solidFill>
                  <a:schemeClr val="tx2"/>
                </a:solidFill>
              </a:rPr>
              <a:t>Reg</a:t>
            </a:r>
            <a:r>
              <a:rPr lang="en-US" sz="1800" dirty="0">
                <a:solidFill>
                  <a:schemeClr val="tx2"/>
                </a:solidFill>
              </a:rPr>
              <a:t>-</a:t>
            </a:r>
            <a:r>
              <a:rPr lang="en-US" sz="1800" dirty="0" smtClean="0">
                <a:solidFill>
                  <a:schemeClr val="tx2"/>
                </a:solidFill>
              </a:rPr>
              <a:t>Up demand curve in the current </a:t>
            </a:r>
            <a:r>
              <a:rPr lang="en-US" sz="1800" dirty="0">
                <a:solidFill>
                  <a:schemeClr val="tx2"/>
                </a:solidFill>
              </a:rPr>
              <a:t>design</a:t>
            </a:r>
          </a:p>
          <a:p>
            <a:pPr marL="0" indent="0">
              <a:buNone/>
            </a:pPr>
            <a:endParaRPr lang="en-US" sz="900" dirty="0" smtClean="0">
              <a:solidFill>
                <a:schemeClr val="tx2"/>
              </a:solidFill>
            </a:endParaRPr>
          </a:p>
          <a:p>
            <a:r>
              <a:rPr lang="en-US" sz="1800" dirty="0" smtClean="0">
                <a:solidFill>
                  <a:schemeClr val="tx2"/>
                </a:solidFill>
              </a:rPr>
              <a:t>Can use the PBPC to inform where to “drop” AS MW into the Aggregate ORDC curve</a:t>
            </a:r>
          </a:p>
        </p:txBody>
      </p:sp>
      <p:graphicFrame>
        <p:nvGraphicFramePr>
          <p:cNvPr id="7" name="Chart 6"/>
          <p:cNvGraphicFramePr>
            <a:graphicFrameLocks/>
          </p:cNvGraphicFramePr>
          <p:nvPr>
            <p:extLst>
              <p:ext uri="{D42A27DB-BD31-4B8C-83A1-F6EECF244321}">
                <p14:modId xmlns:p14="http://schemas.microsoft.com/office/powerpoint/2010/main" val="359461550"/>
              </p:ext>
            </p:extLst>
          </p:nvPr>
        </p:nvGraphicFramePr>
        <p:xfrm>
          <a:off x="3697357" y="1600199"/>
          <a:ext cx="5023562" cy="4505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047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p:cNvPicPr>
          <p:nvPr/>
        </p:nvPicPr>
        <p:blipFill rotWithShape="1">
          <a:blip r:embed="rId2">
            <a:extLst>
              <a:ext uri="{28A0092B-C50C-407E-A947-70E740481C1C}">
                <a14:useLocalDpi xmlns:a14="http://schemas.microsoft.com/office/drawing/2010/main" val="0"/>
              </a:ext>
            </a:extLst>
          </a:blip>
          <a:srcRect l="92473" r="1543"/>
          <a:stretch/>
        </p:blipFill>
        <p:spPr>
          <a:xfrm>
            <a:off x="8284327" y="2423160"/>
            <a:ext cx="508883" cy="3840480"/>
          </a:xfrm>
          <a:prstGeom prst="rect">
            <a:avLst/>
          </a:prstGeom>
        </p:spPr>
      </p:pic>
      <p:pic>
        <p:nvPicPr>
          <p:cNvPr id="9" name="Picture 8"/>
          <p:cNvPicPr>
            <a:picLocks/>
          </p:cNvPicPr>
          <p:nvPr/>
        </p:nvPicPr>
        <p:blipFill rotWithShape="1">
          <a:blip r:embed="rId3">
            <a:extLst>
              <a:ext uri="{28A0092B-C50C-407E-A947-70E740481C1C}">
                <a14:useLocalDpi xmlns:a14="http://schemas.microsoft.com/office/drawing/2010/main" val="0"/>
              </a:ext>
            </a:extLst>
          </a:blip>
          <a:srcRect r="9780"/>
          <a:stretch/>
        </p:blipFill>
        <p:spPr>
          <a:xfrm>
            <a:off x="356616" y="2423160"/>
            <a:ext cx="7663978" cy="3840480"/>
          </a:xfrm>
          <a:prstGeom prst="rect">
            <a:avLst/>
          </a:prstGeom>
        </p:spPr>
      </p:pic>
      <p:sp>
        <p:nvSpPr>
          <p:cNvPr id="2" name="Title 1"/>
          <p:cNvSpPr>
            <a:spLocks noGrp="1"/>
          </p:cNvSpPr>
          <p:nvPr>
            <p:ph type="title"/>
          </p:nvPr>
        </p:nvSpPr>
        <p:spPr/>
        <p:txBody>
          <a:bodyPr/>
          <a:lstStyle/>
          <a:p>
            <a:r>
              <a:rPr lang="en-US" dirty="0" smtClean="0"/>
              <a:t>Dividing the Aggregate ORDC into ASDCs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6" name="Content Placeholder 2"/>
          <p:cNvSpPr txBox="1">
            <a:spLocks/>
          </p:cNvSpPr>
          <p:nvPr/>
        </p:nvSpPr>
        <p:spPr>
          <a:xfrm>
            <a:off x="292766" y="1600200"/>
            <a:ext cx="8546433" cy="83534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2"/>
                </a:solidFill>
              </a:rPr>
              <a:t>Step 1:  Reserve 100 MW each of </a:t>
            </a:r>
            <a:r>
              <a:rPr lang="en-US" sz="2000" dirty="0" err="1" smtClean="0">
                <a:solidFill>
                  <a:schemeClr val="tx2"/>
                </a:solidFill>
              </a:rPr>
              <a:t>Reg</a:t>
            </a:r>
            <a:r>
              <a:rPr lang="en-US" sz="2000" dirty="0">
                <a:solidFill>
                  <a:schemeClr val="tx2"/>
                </a:solidFill>
              </a:rPr>
              <a:t>-</a:t>
            </a:r>
            <a:r>
              <a:rPr lang="en-US" sz="2000" dirty="0" smtClean="0">
                <a:solidFill>
                  <a:schemeClr val="tx2"/>
                </a:solidFill>
              </a:rPr>
              <a:t>Up and RRS on aggregate ORDC consistent with PBPC pricing</a:t>
            </a:r>
          </a:p>
        </p:txBody>
      </p:sp>
      <p:cxnSp>
        <p:nvCxnSpPr>
          <p:cNvPr id="14" name="Straight Connector 13"/>
          <p:cNvCxnSpPr/>
          <p:nvPr/>
        </p:nvCxnSpPr>
        <p:spPr>
          <a:xfrm flipH="1">
            <a:off x="8215452"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7947520" y="5660304"/>
            <a:ext cx="123163" cy="184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8300" y="2888298"/>
            <a:ext cx="1143160" cy="838317"/>
          </a:xfrm>
          <a:prstGeom prst="rect">
            <a:avLst/>
          </a:prstGeom>
        </p:spPr>
      </p:pic>
      <p:cxnSp>
        <p:nvCxnSpPr>
          <p:cNvPr id="21" name="Straight Connector 20"/>
          <p:cNvCxnSpPr/>
          <p:nvPr/>
        </p:nvCxnSpPr>
        <p:spPr>
          <a:xfrm>
            <a:off x="1398943" y="2689412"/>
            <a:ext cx="1" cy="32184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045882" y="5750321"/>
            <a:ext cx="696249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8279993" y="5753361"/>
            <a:ext cx="508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292767" y="969264"/>
            <a:ext cx="8546433" cy="646331"/>
            <a:chOff x="292767" y="910292"/>
            <a:chExt cx="8546433" cy="646331"/>
          </a:xfrm>
        </p:grpSpPr>
        <p:sp>
          <p:nvSpPr>
            <p:cNvPr id="27" name="Rectangle 26"/>
            <p:cNvSpPr/>
            <p:nvPr/>
          </p:nvSpPr>
          <p:spPr>
            <a:xfrm>
              <a:off x="292768" y="938867"/>
              <a:ext cx="8546432" cy="5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t>Reg</a:t>
              </a:r>
              <a:r>
                <a:rPr lang="en-US" dirty="0" smtClean="0"/>
                <a:t>-Up          RRS          ECRS          NSRS</a:t>
              </a:r>
            </a:p>
            <a:p>
              <a:pPr algn="r"/>
              <a:r>
                <a:rPr lang="en-US" dirty="0" smtClean="0"/>
                <a:t>175             2300           1268             107</a:t>
              </a:r>
              <a:endParaRPr lang="en-US" dirty="0"/>
            </a:p>
          </p:txBody>
        </p:sp>
        <p:sp>
          <p:nvSpPr>
            <p:cNvPr id="28" name="TextBox 27"/>
            <p:cNvSpPr txBox="1"/>
            <p:nvPr/>
          </p:nvSpPr>
          <p:spPr>
            <a:xfrm>
              <a:off x="292767" y="910292"/>
              <a:ext cx="2860007" cy="646331"/>
            </a:xfrm>
            <a:prstGeom prst="rect">
              <a:avLst/>
            </a:prstGeom>
            <a:noFill/>
          </p:spPr>
          <p:txBody>
            <a:bodyPr wrap="square" rtlCol="0">
              <a:spAutoFit/>
            </a:bodyPr>
            <a:lstStyle/>
            <a:p>
              <a:r>
                <a:rPr lang="en-US" dirty="0" smtClean="0">
                  <a:solidFill>
                    <a:schemeClr val="bg1"/>
                  </a:solidFill>
                </a:rPr>
                <a:t>Jul-19 HE22</a:t>
              </a:r>
            </a:p>
            <a:p>
              <a:r>
                <a:rPr lang="en-US" dirty="0" smtClean="0">
                  <a:solidFill>
                    <a:schemeClr val="bg1"/>
                  </a:solidFill>
                </a:rPr>
                <a:t>NPRR 863 Requirements</a:t>
              </a:r>
              <a:endParaRPr lang="en-US" dirty="0">
                <a:solidFill>
                  <a:schemeClr val="bg1"/>
                </a:solidFill>
              </a:endParaRPr>
            </a:p>
          </p:txBody>
        </p:sp>
      </p:grpSp>
    </p:spTree>
    <p:extLst>
      <p:ext uri="{BB962C8B-B14F-4D97-AF65-F5344CB8AC3E}">
        <p14:creationId xmlns:p14="http://schemas.microsoft.com/office/powerpoint/2010/main" val="3643546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51B0EAE-E356-4D10-8591-CCFA4CC5A5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6354</TotalTime>
  <Words>784</Words>
  <Application>Microsoft Office PowerPoint</Application>
  <PresentationFormat>On-screen Show (4:3)</PresentationFormat>
  <Paragraphs>144</Paragraphs>
  <Slides>20</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Cambria Math</vt:lpstr>
      <vt:lpstr>1_Custom Design</vt:lpstr>
      <vt:lpstr>Office Theme</vt:lpstr>
      <vt:lpstr>Custom Design</vt:lpstr>
      <vt:lpstr>PowerPoint Presentation</vt:lpstr>
      <vt:lpstr>Objective and Approach</vt:lpstr>
      <vt:lpstr>PowerPoint Presentation</vt:lpstr>
      <vt:lpstr>Developing a Single 2020 ORDC</vt:lpstr>
      <vt:lpstr>Capacity levels &lt; 10,000 MW</vt:lpstr>
      <vt:lpstr>Capacity levels &lt; 10,000 MW</vt:lpstr>
      <vt:lpstr>PowerPoint Presentation</vt:lpstr>
      <vt:lpstr>Dividing the Aggregate ORDC into ASDCs: Approach</vt:lpstr>
      <vt:lpstr>Dividing the Aggregate ORDC into ASDCs</vt:lpstr>
      <vt:lpstr>Dividing the Aggregate ORDC into ASDCs</vt:lpstr>
      <vt:lpstr>Dividing the Aggregate ORDC into ASDCs</vt:lpstr>
      <vt:lpstr>Dividing the Aggregate ORDC into ASDCs</vt:lpstr>
      <vt:lpstr>Dividing the Aggregate ORDC into ASDCs</vt:lpstr>
      <vt:lpstr>Dividing the Aggregate ORDC into ASDCs</vt:lpstr>
      <vt:lpstr>Resulting ASDCs: July-19 HE22</vt:lpstr>
      <vt:lpstr>Resulting ASDCs: Feb-19 HE7</vt:lpstr>
      <vt:lpstr>Resulting ASDCs: Feb-19 HE7</vt:lpstr>
      <vt:lpstr>Comparison of the Two Example Hours</vt:lpstr>
      <vt:lpstr>Comparison of the Two Example Hours</vt:lpstr>
      <vt:lpstr>Questions and Additional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173</cp:revision>
  <cp:lastPrinted>2019-07-29T20:27:40Z</cp:lastPrinted>
  <dcterms:created xsi:type="dcterms:W3CDTF">2016-01-21T15:20:31Z</dcterms:created>
  <dcterms:modified xsi:type="dcterms:W3CDTF">2019-08-06T14:54:07Z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