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9"/>
  </p:notesMasterIdLst>
  <p:sldIdLst>
    <p:sldId id="260" r:id="rId4"/>
    <p:sldId id="298" r:id="rId5"/>
    <p:sldId id="305" r:id="rId6"/>
    <p:sldId id="303" r:id="rId7"/>
    <p:sldId id="267"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9" d="100"/>
          <a:sy n="89" d="100"/>
        </p:scale>
        <p:origin x="374"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000" dirty="0"/>
              <a:t>CRR Balancing Account Beginning Balance</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Sheet1!$A$3</c:f>
              <c:strCache>
                <c:ptCount val="1"/>
                <c:pt idx="0">
                  <c:v> $10,000,000 </c:v>
                </c:pt>
              </c:strCache>
            </c:strRef>
          </c:tx>
          <c:spPr>
            <a:ln w="28575" cap="rnd">
              <a:solidFill>
                <a:schemeClr val="accent1"/>
              </a:solidFill>
              <a:round/>
            </a:ln>
            <a:effectLst/>
          </c:spPr>
          <c:marker>
            <c:symbol val="none"/>
          </c:marker>
          <c:cat>
            <c:numRef>
              <c:f>Sheet1!$B$2:$AK$2</c:f>
              <c:numCache>
                <c:formatCode>[$-409]mmm\-yy;@</c:formatCode>
                <c:ptCount val="36"/>
                <c:pt idx="0">
                  <c:v>42552</c:v>
                </c:pt>
                <c:pt idx="1">
                  <c:v>42583</c:v>
                </c:pt>
                <c:pt idx="2">
                  <c:v>42614</c:v>
                </c:pt>
                <c:pt idx="3">
                  <c:v>42644</c:v>
                </c:pt>
                <c:pt idx="4">
                  <c:v>42675</c:v>
                </c:pt>
                <c:pt idx="5">
                  <c:v>42705</c:v>
                </c:pt>
                <c:pt idx="6">
                  <c:v>42736</c:v>
                </c:pt>
                <c:pt idx="7">
                  <c:v>42767</c:v>
                </c:pt>
                <c:pt idx="8">
                  <c:v>42795</c:v>
                </c:pt>
                <c:pt idx="9">
                  <c:v>42826</c:v>
                </c:pt>
                <c:pt idx="10">
                  <c:v>42856</c:v>
                </c:pt>
                <c:pt idx="11">
                  <c:v>42887</c:v>
                </c:pt>
                <c:pt idx="12">
                  <c:v>42917</c:v>
                </c:pt>
                <c:pt idx="13">
                  <c:v>42948</c:v>
                </c:pt>
                <c:pt idx="14">
                  <c:v>42979</c:v>
                </c:pt>
                <c:pt idx="15">
                  <c:v>43009</c:v>
                </c:pt>
                <c:pt idx="16">
                  <c:v>43040</c:v>
                </c:pt>
                <c:pt idx="17">
                  <c:v>43070</c:v>
                </c:pt>
                <c:pt idx="18">
                  <c:v>43101</c:v>
                </c:pt>
                <c:pt idx="19">
                  <c:v>43132</c:v>
                </c:pt>
                <c:pt idx="20">
                  <c:v>43160</c:v>
                </c:pt>
                <c:pt idx="21">
                  <c:v>43191</c:v>
                </c:pt>
                <c:pt idx="22">
                  <c:v>43221</c:v>
                </c:pt>
                <c:pt idx="23">
                  <c:v>43252</c:v>
                </c:pt>
                <c:pt idx="24">
                  <c:v>43282</c:v>
                </c:pt>
                <c:pt idx="25">
                  <c:v>43313</c:v>
                </c:pt>
                <c:pt idx="26">
                  <c:v>43344</c:v>
                </c:pt>
                <c:pt idx="27">
                  <c:v>43374</c:v>
                </c:pt>
                <c:pt idx="28">
                  <c:v>43405</c:v>
                </c:pt>
                <c:pt idx="29">
                  <c:v>43435</c:v>
                </c:pt>
                <c:pt idx="30">
                  <c:v>43466</c:v>
                </c:pt>
                <c:pt idx="31">
                  <c:v>43497</c:v>
                </c:pt>
                <c:pt idx="32">
                  <c:v>43525</c:v>
                </c:pt>
                <c:pt idx="33">
                  <c:v>43556</c:v>
                </c:pt>
                <c:pt idx="34">
                  <c:v>43586</c:v>
                </c:pt>
                <c:pt idx="35">
                  <c:v>43617</c:v>
                </c:pt>
              </c:numCache>
            </c:numRef>
          </c:cat>
          <c:val>
            <c:numRef>
              <c:f>Sheet1!$B$3:$AK$3</c:f>
              <c:numCache>
                <c:formatCode>_("$"* #,##0_);_("$"* \(#,##0\);_("$"* "-"??_);_(@_)</c:formatCode>
                <c:ptCount val="36"/>
                <c:pt idx="0">
                  <c:v>10000000</c:v>
                </c:pt>
                <c:pt idx="1">
                  <c:v>10000000</c:v>
                </c:pt>
                <c:pt idx="2">
                  <c:v>10000000</c:v>
                </c:pt>
                <c:pt idx="3">
                  <c:v>10000000</c:v>
                </c:pt>
                <c:pt idx="4">
                  <c:v>10000000</c:v>
                </c:pt>
                <c:pt idx="5">
                  <c:v>4294673.9400000004</c:v>
                </c:pt>
                <c:pt idx="6">
                  <c:v>5056687.29</c:v>
                </c:pt>
                <c:pt idx="7">
                  <c:v>10000000</c:v>
                </c:pt>
                <c:pt idx="8">
                  <c:v>10000000</c:v>
                </c:pt>
                <c:pt idx="9">
                  <c:v>10000000</c:v>
                </c:pt>
                <c:pt idx="10">
                  <c:v>10000000</c:v>
                </c:pt>
                <c:pt idx="11">
                  <c:v>10000000</c:v>
                </c:pt>
                <c:pt idx="12">
                  <c:v>10000000</c:v>
                </c:pt>
                <c:pt idx="13">
                  <c:v>10000000</c:v>
                </c:pt>
                <c:pt idx="14">
                  <c:v>10000000</c:v>
                </c:pt>
                <c:pt idx="15">
                  <c:v>10000000</c:v>
                </c:pt>
                <c:pt idx="16">
                  <c:v>10000000</c:v>
                </c:pt>
                <c:pt idx="17">
                  <c:v>10000000</c:v>
                </c:pt>
                <c:pt idx="18">
                  <c:v>10000000</c:v>
                </c:pt>
                <c:pt idx="19">
                  <c:v>10000000</c:v>
                </c:pt>
                <c:pt idx="20">
                  <c:v>10000000</c:v>
                </c:pt>
                <c:pt idx="21">
                  <c:v>10000000</c:v>
                </c:pt>
                <c:pt idx="22">
                  <c:v>10000000</c:v>
                </c:pt>
                <c:pt idx="23">
                  <c:v>10000000</c:v>
                </c:pt>
                <c:pt idx="24">
                  <c:v>2752584.89</c:v>
                </c:pt>
                <c:pt idx="25">
                  <c:v>0</c:v>
                </c:pt>
                <c:pt idx="26">
                  <c:v>10000000</c:v>
                </c:pt>
                <c:pt idx="27">
                  <c:v>10000000</c:v>
                </c:pt>
                <c:pt idx="28">
                  <c:v>10000000</c:v>
                </c:pt>
                <c:pt idx="29">
                  <c:v>6702841.9299999997</c:v>
                </c:pt>
                <c:pt idx="30">
                  <c:v>7765622.79</c:v>
                </c:pt>
                <c:pt idx="31">
                  <c:v>7442131.6799999997</c:v>
                </c:pt>
                <c:pt idx="32">
                  <c:v>10000000</c:v>
                </c:pt>
                <c:pt idx="33">
                  <c:v>9916499.5099999998</c:v>
                </c:pt>
                <c:pt idx="34">
                  <c:v>10000000</c:v>
                </c:pt>
                <c:pt idx="35">
                  <c:v>10000000</c:v>
                </c:pt>
              </c:numCache>
            </c:numRef>
          </c:val>
          <c:smooth val="0"/>
        </c:ser>
        <c:dLbls>
          <c:showLegendKey val="0"/>
          <c:showVal val="0"/>
          <c:showCatName val="0"/>
          <c:showSerName val="0"/>
          <c:showPercent val="0"/>
          <c:showBubbleSize val="0"/>
        </c:dLbls>
        <c:smooth val="0"/>
        <c:axId val="239967376"/>
        <c:axId val="239967768"/>
      </c:lineChart>
      <c:dateAx>
        <c:axId val="239967376"/>
        <c:scaling>
          <c:orientation val="minMax"/>
        </c:scaling>
        <c:delete val="0"/>
        <c:axPos val="b"/>
        <c:numFmt formatCode="[$-409]mmm\-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967768"/>
        <c:crosses val="autoZero"/>
        <c:auto val="1"/>
        <c:lblOffset val="100"/>
        <c:baseTimeUnit val="months"/>
      </c:dateAx>
      <c:valAx>
        <c:axId val="239967768"/>
        <c:scaling>
          <c:orientation val="minMax"/>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39967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8/5/2019</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8/5/2019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8/5/2019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665573" y="1874109"/>
            <a:ext cx="5646034" cy="2431435"/>
          </a:xfrm>
          <a:prstGeom prst="rect">
            <a:avLst/>
          </a:prstGeom>
          <a:noFill/>
        </p:spPr>
        <p:txBody>
          <a:bodyPr wrap="square" rtlCol="0">
            <a:spAutoFit/>
          </a:bodyPr>
          <a:lstStyle/>
          <a:p>
            <a:r>
              <a:rPr lang="en-US" sz="2800" kern="0" dirty="0" smtClean="0">
                <a:solidFill>
                  <a:srgbClr val="000000"/>
                </a:solidFill>
                <a:latin typeface="Arial Black"/>
              </a:rPr>
              <a:t>MSWG</a:t>
            </a:r>
          </a:p>
          <a:p>
            <a:endParaRPr lang="en-US" sz="2000" kern="0" dirty="0" smtClean="0">
              <a:solidFill>
                <a:srgbClr val="000000"/>
              </a:solidFill>
              <a:latin typeface="Arial Black" pitchFamily="34" charset="0"/>
            </a:endParaRPr>
          </a:p>
          <a:p>
            <a:r>
              <a:rPr lang="en-US" sz="3200" b="1" dirty="0" smtClean="0">
                <a:solidFill>
                  <a:prstClr val="black"/>
                </a:solidFill>
              </a:rPr>
              <a:t>Update to WMS</a:t>
            </a:r>
            <a:endParaRPr lang="en-US" sz="3200" b="1" dirty="0">
              <a:solidFill>
                <a:prstClr val="black"/>
              </a:solidFill>
            </a:endParaRPr>
          </a:p>
          <a:p>
            <a:endParaRPr lang="en-US" b="1" dirty="0" smtClean="0">
              <a:solidFill>
                <a:prstClr val="black"/>
              </a:solidFill>
            </a:endParaRPr>
          </a:p>
          <a:p>
            <a:endParaRPr lang="en-US" b="1" dirty="0">
              <a:solidFill>
                <a:prstClr val="black"/>
              </a:solidFill>
            </a:endParaRPr>
          </a:p>
          <a:p>
            <a:r>
              <a:rPr lang="en-US" b="1" dirty="0" smtClean="0">
                <a:solidFill>
                  <a:prstClr val="black"/>
                </a:solidFill>
              </a:rPr>
              <a:t>August 7, 2019</a:t>
            </a:r>
          </a:p>
          <a:p>
            <a:endParaRPr lang="en-US" b="1" dirty="0">
              <a:solidFill>
                <a:prstClr val="black"/>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0"/>
            <a:ext cx="11277600" cy="5829315"/>
          </a:xfrm>
        </p:spPr>
        <p:txBody>
          <a:bodyPr/>
          <a:lstStyle/>
          <a:p>
            <a:r>
              <a:rPr lang="en-US" dirty="0" smtClean="0"/>
              <a:t> </a:t>
            </a:r>
            <a:r>
              <a:rPr lang="en-US" sz="2400" i="1" dirty="0"/>
              <a:t>CRRBAFBBAL </a:t>
            </a:r>
            <a:r>
              <a:rPr lang="en-US" sz="2400" i="1" dirty="0" smtClean="0"/>
              <a:t>still at </a:t>
            </a:r>
            <a:r>
              <a:rPr lang="en-US" sz="2400" i="1" dirty="0"/>
              <a:t>$</a:t>
            </a:r>
            <a:r>
              <a:rPr lang="en-US" sz="2400" i="1" dirty="0" smtClean="0"/>
              <a:t>10MM </a:t>
            </a:r>
            <a:br>
              <a:rPr lang="en-US" sz="2400" i="1" dirty="0" smtClean="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dirty="0">
                <a:solidFill>
                  <a:srgbClr val="FF0000"/>
                </a:solidFill>
              </a:rPr>
              <a:t/>
            </a:r>
            <a:br>
              <a:rPr lang="en-US" sz="2400" dirty="0">
                <a:solidFill>
                  <a:srgbClr val="FF0000"/>
                </a:solidFill>
              </a:rPr>
            </a:br>
            <a:r>
              <a:rPr lang="en-US" sz="2400" i="1" dirty="0" smtClean="0">
                <a:solidFill>
                  <a:srgbClr val="FF0000"/>
                </a:solidFill>
              </a:rPr>
              <a:t/>
            </a:r>
            <a:br>
              <a:rPr lang="en-US" sz="2400" i="1" dirty="0" smtClean="0">
                <a:solidFill>
                  <a:srgbClr val="FF0000"/>
                </a:solidFill>
              </a:rPr>
            </a:br>
            <a:r>
              <a:rPr lang="en-US" sz="2400" i="1" dirty="0">
                <a:solidFill>
                  <a:srgbClr val="FF0000"/>
                </a:solidFill>
              </a:rPr>
              <a:t/>
            </a:r>
            <a:br>
              <a:rPr lang="en-US" sz="2400" i="1" dirty="0">
                <a:solidFill>
                  <a:srgbClr val="FF0000"/>
                </a:solidFill>
              </a:rPr>
            </a:br>
            <a:endParaRPr lang="en-US" sz="2000" i="1" dirty="0">
              <a:solidFill>
                <a:srgbClr val="FF0000"/>
              </a:solidFill>
            </a:endParaRPr>
          </a:p>
        </p:txBody>
      </p:sp>
      <p:graphicFrame>
        <p:nvGraphicFramePr>
          <p:cNvPr id="5" name="Chart 4"/>
          <p:cNvGraphicFramePr>
            <a:graphicFrameLocks/>
          </p:cNvGraphicFramePr>
          <p:nvPr>
            <p:extLst>
              <p:ext uri="{D42A27DB-BD31-4B8C-83A1-F6EECF244321}">
                <p14:modId xmlns:p14="http://schemas.microsoft.com/office/powerpoint/2010/main" val="1106854982"/>
              </p:ext>
            </p:extLst>
          </p:nvPr>
        </p:nvGraphicFramePr>
        <p:xfrm>
          <a:off x="628650" y="1333500"/>
          <a:ext cx="108585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84986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1"/>
            <a:ext cx="11277600" cy="593082"/>
          </a:xfrm>
        </p:spPr>
        <p:txBody>
          <a:bodyPr/>
          <a:lstStyle/>
          <a:p>
            <a:r>
              <a:rPr lang="en-US" dirty="0" smtClean="0"/>
              <a:t> </a:t>
            </a:r>
            <a:r>
              <a:rPr lang="en-US" sz="2400" dirty="0"/>
              <a:t>NPRR947</a:t>
            </a:r>
            <a:r>
              <a:rPr lang="en-US" sz="2400" i="1" dirty="0"/>
              <a:t> Ancillary Responsibility and Failed Quantity . . Improvements</a:t>
            </a:r>
            <a:br>
              <a:rPr lang="en-US" sz="2400" i="1" dirty="0"/>
            </a:br>
            <a:r>
              <a:rPr lang="en-US" sz="2400" i="1" dirty="0" smtClean="0"/>
              <a:t/>
            </a:r>
            <a:br>
              <a:rPr lang="en-US" sz="2400" i="1" dirty="0" smtClean="0"/>
            </a:br>
            <a:r>
              <a:rPr lang="en-US" sz="1800" dirty="0">
                <a:solidFill>
                  <a:schemeClr val="tx1"/>
                </a:solidFill>
              </a:rPr>
              <a:t>Understanding how ERCOT </a:t>
            </a:r>
            <a:r>
              <a:rPr lang="en-US" sz="1800" u="sng" dirty="0">
                <a:solidFill>
                  <a:schemeClr val="tx1"/>
                </a:solidFill>
              </a:rPr>
              <a:t>currently</a:t>
            </a:r>
            <a:r>
              <a:rPr lang="en-US" sz="1800" dirty="0">
                <a:solidFill>
                  <a:schemeClr val="tx1"/>
                </a:solidFill>
              </a:rPr>
              <a:t> calculates AS Responsibility and how MPs may shadow AS </a:t>
            </a:r>
            <a:r>
              <a:rPr lang="en-US" sz="1800" dirty="0" smtClean="0">
                <a:solidFill>
                  <a:schemeClr val="tx1"/>
                </a:solidFill>
              </a:rPr>
              <a:t>Responsibility </a:t>
            </a:r>
            <a:r>
              <a:rPr lang="en-US" sz="1800" dirty="0">
                <a:solidFill>
                  <a:schemeClr val="tx1"/>
                </a:solidFill>
              </a:rPr>
              <a:t>and Failed Quantities. </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a:solidFill>
                  <a:schemeClr val="tx1"/>
                </a:solidFill>
              </a:rPr>
              <a:t>Distinguishing among AS Responsibility definitions: </a:t>
            </a:r>
            <a:br>
              <a:rPr lang="en-US" sz="1800" dirty="0">
                <a:solidFill>
                  <a:schemeClr val="tx1"/>
                </a:solidFill>
              </a:rPr>
            </a:br>
            <a:r>
              <a:rPr lang="en-US" sz="1800" dirty="0" smtClean="0">
                <a:solidFill>
                  <a:schemeClr val="tx1"/>
                </a:solidFill>
              </a:rPr>
              <a:t>	- Ancillary </a:t>
            </a:r>
            <a:r>
              <a:rPr lang="en-US" sz="1800" dirty="0">
                <a:solidFill>
                  <a:schemeClr val="tx1"/>
                </a:solidFill>
              </a:rPr>
              <a:t>Service Responsibility</a:t>
            </a:r>
            <a:br>
              <a:rPr lang="en-US" sz="1800" dirty="0">
                <a:solidFill>
                  <a:schemeClr val="tx1"/>
                </a:solidFill>
              </a:rPr>
            </a:br>
            <a:r>
              <a:rPr lang="en-US" sz="1800" dirty="0" smtClean="0">
                <a:solidFill>
                  <a:schemeClr val="tx1"/>
                </a:solidFill>
              </a:rPr>
              <a:t>	- Ancillary </a:t>
            </a:r>
            <a:r>
              <a:rPr lang="en-US" sz="1800" dirty="0">
                <a:solidFill>
                  <a:schemeClr val="tx1"/>
                </a:solidFill>
              </a:rPr>
              <a:t>Service Supply Responsibility</a:t>
            </a:r>
            <a:br>
              <a:rPr lang="en-US" sz="1800" dirty="0">
                <a:solidFill>
                  <a:schemeClr val="tx1"/>
                </a:solidFill>
              </a:rPr>
            </a:br>
            <a:r>
              <a:rPr lang="en-US" sz="1800" dirty="0" smtClean="0">
                <a:solidFill>
                  <a:schemeClr val="tx1"/>
                </a:solidFill>
              </a:rPr>
              <a:t>	- Ancillary </a:t>
            </a:r>
            <a:r>
              <a:rPr lang="en-US" sz="1800" dirty="0">
                <a:solidFill>
                  <a:schemeClr val="tx1"/>
                </a:solidFill>
              </a:rPr>
              <a:t>Service Resource Responsibility </a:t>
            </a:r>
            <a:br>
              <a:rPr lang="en-US" sz="1800" dirty="0">
                <a:solidFill>
                  <a:schemeClr val="tx1"/>
                </a:solidFill>
              </a:rPr>
            </a:br>
            <a:r>
              <a:rPr lang="en-US" sz="1800" dirty="0" smtClean="0">
                <a:solidFill>
                  <a:schemeClr val="tx1"/>
                </a:solidFill>
              </a:rPr>
              <a:t>	- Ancillary </a:t>
            </a:r>
            <a:r>
              <a:rPr lang="en-US" sz="1800" dirty="0">
                <a:solidFill>
                  <a:schemeClr val="tx1"/>
                </a:solidFill>
              </a:rPr>
              <a:t>Service Schedule</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a:t>RTASRESP </a:t>
            </a:r>
            <a:r>
              <a:rPr lang="en-US" sz="1800" dirty="0" smtClean="0">
                <a:solidFill>
                  <a:schemeClr val="tx1"/>
                </a:solidFill>
              </a:rPr>
              <a:t>QSE-level </a:t>
            </a:r>
            <a:r>
              <a:rPr lang="en-US" sz="1800" dirty="0">
                <a:solidFill>
                  <a:schemeClr val="tx1"/>
                </a:solidFill>
              </a:rPr>
              <a:t>determinant for all service types combined; although the concept of Ancillary Service Responsibility serves several functions </a:t>
            </a:r>
            <a:r>
              <a:rPr lang="en-US" sz="1800" dirty="0" smtClean="0">
                <a:solidFill>
                  <a:schemeClr val="tx1"/>
                </a:solidFill>
              </a:rPr>
              <a:t>and </a:t>
            </a:r>
            <a:r>
              <a:rPr lang="en-US" sz="1800" dirty="0">
                <a:solidFill>
                  <a:schemeClr val="tx1"/>
                </a:solidFill>
              </a:rPr>
              <a:t>changes from DA through </a:t>
            </a:r>
            <a:r>
              <a:rPr lang="en-US" sz="1800" dirty="0" smtClean="0">
                <a:solidFill>
                  <a:schemeClr val="tx1"/>
                </a:solidFill>
              </a:rPr>
              <a:t>RT. </a:t>
            </a:r>
            <a:r>
              <a:rPr lang="en-US" sz="1800" dirty="0">
                <a:solidFill>
                  <a:schemeClr val="tx1"/>
                </a:solidFill>
              </a:rPr>
              <a:t/>
            </a:r>
            <a:br>
              <a:rPr lang="en-US" sz="1800" dirty="0">
                <a:solidFill>
                  <a:schemeClr val="tx1"/>
                </a:solidFill>
              </a:rPr>
            </a:br>
            <a:r>
              <a:rPr lang="en-US" sz="1800" dirty="0">
                <a:solidFill>
                  <a:schemeClr val="tx1"/>
                </a:solidFill>
              </a:rPr>
              <a:t/>
            </a:r>
            <a:br>
              <a:rPr lang="en-US" sz="1800" dirty="0">
                <a:solidFill>
                  <a:schemeClr val="tx1"/>
                </a:solidFill>
              </a:rPr>
            </a:br>
            <a:r>
              <a:rPr lang="en-US" sz="1800" dirty="0" smtClean="0">
                <a:solidFill>
                  <a:schemeClr val="tx1"/>
                </a:solidFill>
              </a:rPr>
              <a:t>The only iteration of </a:t>
            </a:r>
            <a:r>
              <a:rPr lang="en-US" sz="1800" dirty="0">
                <a:solidFill>
                  <a:schemeClr val="tx1"/>
                </a:solidFill>
              </a:rPr>
              <a:t>AS </a:t>
            </a:r>
            <a:r>
              <a:rPr lang="en-US" sz="1800" dirty="0" smtClean="0">
                <a:solidFill>
                  <a:schemeClr val="tx1"/>
                </a:solidFill>
              </a:rPr>
              <a:t>responsibility </a:t>
            </a:r>
            <a:r>
              <a:rPr lang="en-US" sz="1800" i="1" dirty="0"/>
              <a:t>including</a:t>
            </a:r>
            <a:r>
              <a:rPr lang="en-US" sz="1800" dirty="0">
                <a:solidFill>
                  <a:schemeClr val="tx1"/>
                </a:solidFill>
              </a:rPr>
              <a:t> AS failed quantity, NP4.4.7.4(b)(ii), used in </a:t>
            </a:r>
            <a:r>
              <a:rPr lang="en-US" sz="1800" dirty="0" smtClean="0">
                <a:solidFill>
                  <a:schemeClr val="tx1"/>
                </a:solidFill>
              </a:rPr>
              <a:t>Settlements, </a:t>
            </a:r>
            <a:r>
              <a:rPr lang="en-US" sz="1800" dirty="0">
                <a:solidFill>
                  <a:schemeClr val="tx1"/>
                </a:solidFill>
              </a:rPr>
              <a:t>is not calculated until </a:t>
            </a:r>
            <a:r>
              <a:rPr lang="en-US" sz="1800" i="1" dirty="0"/>
              <a:t>after</a:t>
            </a:r>
            <a:r>
              <a:rPr lang="en-US" sz="1800" i="1" dirty="0">
                <a:solidFill>
                  <a:schemeClr val="tx1"/>
                </a:solidFill>
              </a:rPr>
              <a:t> </a:t>
            </a:r>
            <a:r>
              <a:rPr lang="en-US" sz="1800" dirty="0">
                <a:solidFill>
                  <a:schemeClr val="tx1"/>
                </a:solidFill>
              </a:rPr>
              <a:t>the OD. </a:t>
            </a:r>
            <a:br>
              <a:rPr lang="en-US" sz="1800" dirty="0">
                <a:solidFill>
                  <a:schemeClr val="tx1"/>
                </a:solidFill>
              </a:rPr>
            </a:br>
            <a:r>
              <a:rPr lang="en-US" sz="1800" dirty="0" smtClean="0">
                <a:solidFill>
                  <a:schemeClr val="tx1"/>
                </a:solidFill>
              </a:rPr>
              <a:t/>
            </a:r>
            <a:br>
              <a:rPr lang="en-US" sz="1800" dirty="0" smtClean="0">
                <a:solidFill>
                  <a:schemeClr val="tx1"/>
                </a:solidFill>
              </a:rPr>
            </a:br>
            <a:r>
              <a:rPr lang="en-US" sz="2400" dirty="0">
                <a:solidFill>
                  <a:schemeClr val="tx1"/>
                </a:solidFill>
              </a:rPr>
              <a:t>Failed quantity is determined and manually entered by ERCOT Operator.</a:t>
            </a:r>
            <a:r>
              <a:rPr lang="en-US" sz="2400" i="1" dirty="0"/>
              <a:t/>
            </a:r>
            <a:br>
              <a:rPr lang="en-US" sz="2400" i="1" dirty="0"/>
            </a:br>
            <a:r>
              <a:rPr lang="en-US" sz="2400" i="1" dirty="0"/>
              <a:t/>
            </a:r>
            <a:br>
              <a:rPr lang="en-US" sz="2400" i="1" dirty="0"/>
            </a:br>
            <a:r>
              <a:rPr lang="en-US" sz="2400" i="1" dirty="0" smtClean="0"/>
              <a:t/>
            </a:r>
            <a:br>
              <a:rPr lang="en-US" sz="2400" i="1" dirty="0" smtClean="0"/>
            </a:br>
            <a:r>
              <a:rPr lang="en-US" sz="2400" i="1" dirty="0"/>
              <a:t/>
            </a:r>
            <a:br>
              <a:rPr lang="en-US" sz="2400" i="1" dirty="0"/>
            </a:br>
            <a:r>
              <a:rPr lang="en-US" sz="2400" i="1" dirty="0" smtClean="0"/>
              <a:t/>
            </a:r>
            <a:br>
              <a:rPr lang="en-US" sz="2400" i="1" dirty="0" smtClean="0"/>
            </a:br>
            <a:r>
              <a:rPr lang="en-US" sz="2400" dirty="0">
                <a:solidFill>
                  <a:srgbClr val="FF0000"/>
                </a:solidFill>
              </a:rPr>
              <a:t/>
            </a:r>
            <a:br>
              <a:rPr lang="en-US" sz="2400" dirty="0">
                <a:solidFill>
                  <a:srgbClr val="FF0000"/>
                </a:solidFill>
              </a:rPr>
            </a:br>
            <a:r>
              <a:rPr lang="en-US" sz="2400" i="1" dirty="0" smtClean="0">
                <a:solidFill>
                  <a:srgbClr val="FF0000"/>
                </a:solidFill>
              </a:rPr>
              <a:t/>
            </a:r>
            <a:br>
              <a:rPr lang="en-US" sz="2400" i="1" dirty="0" smtClean="0">
                <a:solidFill>
                  <a:srgbClr val="FF0000"/>
                </a:solidFill>
              </a:rPr>
            </a:br>
            <a:r>
              <a:rPr lang="en-US" sz="2400" i="1" dirty="0">
                <a:solidFill>
                  <a:srgbClr val="FF0000"/>
                </a:solidFill>
              </a:rPr>
              <a:t/>
            </a:r>
            <a:br>
              <a:rPr lang="en-US" sz="2400" i="1" dirty="0">
                <a:solidFill>
                  <a:srgbClr val="FF0000"/>
                </a:solidFill>
              </a:rPr>
            </a:br>
            <a:endParaRPr lang="en-US" sz="2000" i="1" dirty="0">
              <a:solidFill>
                <a:srgbClr val="FF0000"/>
              </a:solidFill>
            </a:endParaRPr>
          </a:p>
        </p:txBody>
      </p:sp>
    </p:spTree>
    <p:extLst>
      <p:ext uri="{BB962C8B-B14F-4D97-AF65-F5344CB8AC3E}">
        <p14:creationId xmlns:p14="http://schemas.microsoft.com/office/powerpoint/2010/main" val="31504579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86812"/>
            <a:ext cx="11277600" cy="5829315"/>
          </a:xfrm>
        </p:spPr>
        <p:txBody>
          <a:bodyPr/>
          <a:lstStyle/>
          <a:p>
            <a:pPr lvl="0"/>
            <a:r>
              <a:rPr lang="en-US" sz="2400" i="1" dirty="0" smtClean="0"/>
              <a:t>NPRR947 Ancillary Responsibility and Failed Quantity . . Improvements</a:t>
            </a:r>
            <a:r>
              <a:rPr lang="en-US" sz="2400" i="1" dirty="0"/>
              <a:t/>
            </a:r>
            <a:br>
              <a:rPr lang="en-US" sz="2400" i="1" dirty="0"/>
            </a:br>
            <a:r>
              <a:rPr lang="en-US" sz="2400" dirty="0"/>
              <a:t/>
            </a:r>
            <a:br>
              <a:rPr lang="en-US" sz="2400" dirty="0"/>
            </a:br>
            <a:r>
              <a:rPr lang="en-US" sz="2000" dirty="0" smtClean="0">
                <a:solidFill>
                  <a:schemeClr val="tx1"/>
                </a:solidFill>
              </a:rPr>
              <a:t>Continuing </a:t>
            </a:r>
            <a:r>
              <a:rPr lang="en-US" sz="2000" dirty="0" smtClean="0">
                <a:solidFill>
                  <a:schemeClr val="tx1"/>
                </a:solidFill>
              </a:rPr>
              <a:t>in August:  the Failed Quantity assignation timeline will be examined.</a:t>
            </a:r>
            <a:r>
              <a:rPr lang="en-US" sz="2000" dirty="0" smtClean="0"/>
              <a:t/>
            </a:r>
            <a:br>
              <a:rPr lang="en-US" sz="2000" dirty="0" smtClean="0"/>
            </a:br>
            <a:r>
              <a:rPr lang="en-US" sz="2000" dirty="0" smtClean="0">
                <a:solidFill>
                  <a:schemeClr val="tx1"/>
                </a:solidFill>
              </a:rPr>
              <a:t/>
            </a:r>
            <a:br>
              <a:rPr lang="en-US" sz="2000" dirty="0" smtClean="0">
                <a:solidFill>
                  <a:schemeClr val="tx1"/>
                </a:solidFill>
              </a:rPr>
            </a:br>
            <a:r>
              <a:rPr lang="en-US" sz="2000" dirty="0">
                <a:solidFill>
                  <a:schemeClr val="tx1"/>
                </a:solidFill>
              </a:rPr>
              <a:t>MSWG will </a:t>
            </a:r>
            <a:r>
              <a:rPr lang="en-US" sz="2000" dirty="0" smtClean="0">
                <a:solidFill>
                  <a:schemeClr val="tx1"/>
                </a:solidFill>
              </a:rPr>
              <a:t>incorporate August </a:t>
            </a:r>
            <a:r>
              <a:rPr lang="en-US" sz="2000" dirty="0">
                <a:solidFill>
                  <a:schemeClr val="tx1"/>
                </a:solidFill>
              </a:rPr>
              <a:t>WMWG </a:t>
            </a:r>
            <a:r>
              <a:rPr lang="en-US" sz="2000" dirty="0" smtClean="0">
                <a:solidFill>
                  <a:schemeClr val="tx1"/>
                </a:solidFill>
              </a:rPr>
              <a:t>language, if provided at </a:t>
            </a:r>
            <a:r>
              <a:rPr lang="en-US" sz="2000" dirty="0">
                <a:solidFill>
                  <a:schemeClr val="tx1"/>
                </a:solidFill>
              </a:rPr>
              <a:t>its 8/19 </a:t>
            </a:r>
            <a:r>
              <a:rPr lang="en-US" sz="2000" dirty="0" smtClean="0">
                <a:solidFill>
                  <a:schemeClr val="tx1"/>
                </a:solidFill>
              </a:rPr>
              <a:t>meeting.</a:t>
            </a:r>
            <a:r>
              <a:rPr lang="en-US" sz="2000" dirty="0">
                <a:solidFill>
                  <a:schemeClr val="tx1"/>
                </a:solidFill>
              </a:rPr>
              <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smtClean="0">
                <a:solidFill>
                  <a:schemeClr val="tx1"/>
                </a:solidFill>
              </a:rPr>
              <a:t/>
            </a:r>
            <a:br>
              <a:rPr lang="en-US" sz="2000" dirty="0" smtClean="0">
                <a:solidFill>
                  <a:schemeClr val="tx1"/>
                </a:solidFill>
              </a:rPr>
            </a:br>
            <a:r>
              <a:rPr lang="en-US" sz="2000" u="sng" dirty="0" smtClean="0">
                <a:solidFill>
                  <a:schemeClr val="tx1"/>
                </a:solidFill>
              </a:rPr>
              <a:t>Questions MSWG is trying to answer:</a:t>
            </a:r>
            <a:br>
              <a:rPr lang="en-US" sz="2000" u="sng"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If </a:t>
            </a:r>
            <a:r>
              <a:rPr lang="en-US" sz="2000" dirty="0">
                <a:solidFill>
                  <a:schemeClr val="tx1"/>
                </a:solidFill>
              </a:rPr>
              <a:t>Market Participants can shadow now, will they be able to when the calculation becomes dynamic</a:t>
            </a:r>
            <a:r>
              <a:rPr lang="en-US" sz="2000" dirty="0" smtClean="0">
                <a:solidFill>
                  <a:schemeClr val="tx1"/>
                </a:solidFill>
              </a:rPr>
              <a:t>? (i.e., 5-min telemetered values summed for the hour, compared to Resource Responsibility)</a:t>
            </a:r>
            <a:r>
              <a:rPr lang="en-US" sz="2000" dirty="0">
                <a:solidFill>
                  <a:schemeClr val="tx1"/>
                </a:solidFill>
              </a:rPr>
              <a:t/>
            </a:r>
            <a:br>
              <a:rPr lang="en-US" sz="2000" dirty="0">
                <a:solidFill>
                  <a:schemeClr val="tx1"/>
                </a:solidFill>
              </a:rPr>
            </a:br>
            <a:r>
              <a:rPr lang="en-US" sz="2000" dirty="0">
                <a:solidFill>
                  <a:schemeClr val="tx1"/>
                </a:solidFill>
              </a:rPr>
              <a:t/>
            </a:r>
            <a:br>
              <a:rPr lang="en-US" sz="2000" dirty="0">
                <a:solidFill>
                  <a:schemeClr val="tx1"/>
                </a:solidFill>
              </a:rPr>
            </a:br>
            <a:r>
              <a:rPr lang="en-US" sz="2000" dirty="0">
                <a:solidFill>
                  <a:schemeClr val="tx1"/>
                </a:solidFill>
              </a:rPr>
              <a:t>If MPs cannot shadow now, how will they be able to so after NPRR947</a:t>
            </a:r>
            <a:r>
              <a:rPr lang="en-US" sz="2000" dirty="0" smtClean="0">
                <a:solidFill>
                  <a:schemeClr val="tx1"/>
                </a:solidFill>
              </a:rPr>
              <a:t>? (partial FQ based on </a:t>
            </a:r>
            <a:r>
              <a:rPr lang="en-US" sz="2000" dirty="0">
                <a:solidFill>
                  <a:schemeClr val="tx1"/>
                </a:solidFill>
              </a:rPr>
              <a:t/>
            </a:r>
            <a:br>
              <a:rPr lang="en-US" sz="2000" dirty="0">
                <a:solidFill>
                  <a:schemeClr val="tx1"/>
                </a:solidFill>
              </a:rPr>
            </a:br>
            <a:r>
              <a:rPr lang="en-US" sz="2000" dirty="0" smtClean="0">
                <a:solidFill>
                  <a:schemeClr val="tx1"/>
                </a:solidFill>
              </a:rPr>
              <a:t>intra-hour trade visibility?)</a:t>
            </a:r>
            <a:r>
              <a:rPr lang="en-US" sz="2000" dirty="0">
                <a:solidFill>
                  <a:schemeClr val="tx1"/>
                </a:solidFill>
              </a:rPr>
              <a:t/>
            </a:r>
            <a:br>
              <a:rPr lang="en-US" sz="2000" dirty="0">
                <a:solidFill>
                  <a:schemeClr val="tx1"/>
                </a:solidFill>
              </a:rPr>
            </a:br>
            <a:r>
              <a:rPr lang="en-US" sz="2000" dirty="0" smtClean="0">
                <a:solidFill>
                  <a:schemeClr val="tx1"/>
                </a:solidFill>
              </a:rPr>
              <a:t/>
            </a:r>
            <a:br>
              <a:rPr lang="en-US" sz="2000" dirty="0" smtClean="0">
                <a:solidFill>
                  <a:schemeClr val="tx1"/>
                </a:solidFill>
              </a:rPr>
            </a:br>
            <a:r>
              <a:rPr lang="en-US" sz="2400" dirty="0" smtClean="0"/>
              <a:t/>
            </a:r>
            <a:br>
              <a:rPr lang="en-US" sz="2400" dirty="0" smtClean="0"/>
            </a:br>
            <a:r>
              <a:rPr lang="en-US" sz="2400" dirty="0"/>
              <a:t/>
            </a:r>
            <a:br>
              <a:rPr lang="en-US" sz="2400" dirty="0"/>
            </a:br>
            <a:r>
              <a:rPr lang="en-US" sz="2400" dirty="0"/>
              <a:t/>
            </a:r>
            <a:br>
              <a:rPr lang="en-US" sz="2400" dirty="0"/>
            </a:br>
            <a:endParaRPr lang="en-US" sz="2400" dirty="0"/>
          </a:p>
        </p:txBody>
      </p:sp>
    </p:spTree>
    <p:extLst>
      <p:ext uri="{BB962C8B-B14F-4D97-AF65-F5344CB8AC3E}">
        <p14:creationId xmlns:p14="http://schemas.microsoft.com/office/powerpoint/2010/main" val="10847960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2167" y="1746718"/>
            <a:ext cx="6272079" cy="3447098"/>
          </a:xfrm>
          <a:prstGeom prst="rect">
            <a:avLst/>
          </a:prstGeom>
          <a:noFill/>
        </p:spPr>
        <p:txBody>
          <a:bodyPr wrap="square" rtlCol="0">
            <a:spAutoFit/>
          </a:bodyPr>
          <a:lstStyle/>
          <a:p>
            <a:r>
              <a:rPr lang="en-US" sz="4000" i="1" dirty="0" smtClean="0">
                <a:solidFill>
                  <a:schemeClr val="accent1">
                    <a:lumMod val="75000"/>
                  </a:schemeClr>
                </a:solidFill>
              </a:rPr>
              <a:t>Next MSWG meeting will be </a:t>
            </a:r>
          </a:p>
          <a:p>
            <a:endParaRPr lang="en-US" sz="4000" i="1" dirty="0">
              <a:solidFill>
                <a:schemeClr val="accent1">
                  <a:lumMod val="75000"/>
                </a:schemeClr>
              </a:solidFill>
            </a:endParaRPr>
          </a:p>
          <a:p>
            <a:r>
              <a:rPr lang="en-US" sz="4000" i="1" dirty="0" smtClean="0">
                <a:solidFill>
                  <a:srgbClr val="FF0000"/>
                </a:solidFill>
              </a:rPr>
              <a:t>August 27, 2019 at 9:30am</a:t>
            </a:r>
          </a:p>
          <a:p>
            <a:endParaRPr lang="en-US" sz="4000" i="1" dirty="0">
              <a:solidFill>
                <a:srgbClr val="FF0000"/>
              </a:solidFill>
            </a:endParaRPr>
          </a:p>
          <a:p>
            <a:r>
              <a:rPr lang="en-US" sz="4000" i="1" dirty="0" smtClean="0">
                <a:solidFill>
                  <a:srgbClr val="FF0000"/>
                </a:solidFill>
              </a:rPr>
              <a:t>Met Center Rm 102</a:t>
            </a:r>
            <a:endParaRPr lang="en-US" dirty="0">
              <a:solidFill>
                <a:srgbClr val="FF0000"/>
              </a:solidFill>
            </a:endParaRPr>
          </a:p>
          <a:p>
            <a:endParaRPr lang="en-US" dirty="0"/>
          </a:p>
        </p:txBody>
      </p:sp>
    </p:spTree>
    <p:extLst>
      <p:ext uri="{BB962C8B-B14F-4D97-AF65-F5344CB8AC3E}">
        <p14:creationId xmlns:p14="http://schemas.microsoft.com/office/powerpoint/2010/main" val="2790180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16393</TotalTime>
  <Words>53</Words>
  <Application>Microsoft Office PowerPoint</Application>
  <PresentationFormat>Widescreen</PresentationFormat>
  <Paragraphs>15</Paragraphs>
  <Slides>5</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5</vt:i4>
      </vt:variant>
    </vt:vector>
  </HeadingPairs>
  <TitlesOfParts>
    <vt:vector size="12" baseType="lpstr">
      <vt:lpstr>Arial</vt:lpstr>
      <vt:lpstr>Arial Black</vt:lpstr>
      <vt:lpstr>Calibri</vt:lpstr>
      <vt:lpstr>Calibri Light</vt:lpstr>
      <vt:lpstr>Office Theme</vt:lpstr>
      <vt:lpstr>1_Custom Design</vt:lpstr>
      <vt:lpstr>1_Office Theme</vt:lpstr>
      <vt:lpstr>PowerPoint Presentation</vt:lpstr>
      <vt:lpstr> CRRBAFBBAL still at $10MM            </vt:lpstr>
      <vt:lpstr> NPRR947 Ancillary Responsibility and Failed Quantity . . Improvements  Understanding how ERCOT currently calculates AS Responsibility and how MPs may shadow AS Responsibility and Failed Quantities.   Distinguishing among AS Responsibility definitions:   - Ancillary Service Responsibility  - Ancillary Service Supply Responsibility  - Ancillary Service Resource Responsibility   - Ancillary Service Schedule  RTASRESP QSE-level determinant for all service types combined; although the concept of Ancillary Service Responsibility serves several functions and changes from DA through RT.   The only iteration of AS responsibility including AS failed quantity, NP4.4.7.4(b)(ii), used in Settlements, is not calculated until after the OD.   Failed quantity is determined and manually entered by ERCOT Operator.        </vt:lpstr>
      <vt:lpstr>NPRR947 Ancillary Responsibility and Failed Quantity . . Improvements  Continuing in August:  the Failed Quantity assignation timeline will be examined.  MSWG will incorporate August WMWG language, if provided at its 8/19 meeting.   Questions MSWG is trying to answer:  If Market Participants can shadow now, will they be able to when the calculation becomes dynamic? (i.e., 5-min telemetered values summed for the hour, compared to Resource Responsibility)  If MPs cannot shadow now, how will they be able to so after NPRR947? (partial FQ based on  intra-hour trade visibility?)     </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391</cp:revision>
  <cp:lastPrinted>2016-07-25T13:59:58Z</cp:lastPrinted>
  <dcterms:created xsi:type="dcterms:W3CDTF">2016-07-13T16:53:36Z</dcterms:created>
  <dcterms:modified xsi:type="dcterms:W3CDTF">2019-08-05T19:47:18Z</dcterms:modified>
</cp:coreProperties>
</file>