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9" r:id="rId5"/>
    <p:sldId id="261" r:id="rId6"/>
    <p:sldId id="268"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p:scale>
          <a:sx n="122" d="100"/>
          <a:sy n="122" d="100"/>
        </p:scale>
        <p:origin x="-1314"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8/6/2019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2962B-8953-476D-9E2A-850698B2E256}" type="datetime1">
              <a:rPr lang="en-US" smtClean="0"/>
              <a:t>8/6/2019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D266F-74CA-4AE2-8527-C8E6ACD37FD0}" type="datetime1">
              <a:rPr lang="en-US" smtClean="0"/>
              <a:t>8/6/2019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1E059-F9D8-49BF-895D-2A6AAB33C8C2}" type="datetime1">
              <a:rPr lang="en-US" smtClean="0"/>
              <a:t>8/6/2019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4D6B8-0739-41D1-8BCF-1D86B5945B7B}" type="datetime1">
              <a:rPr lang="en-US" smtClean="0"/>
              <a:t>8/6/2019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8/6/2019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5475F-F24F-4404-A159-B2E0868CB43E}" type="datetime1">
              <a:rPr lang="en-US" smtClean="0"/>
              <a:t>8/6/2019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B5F40-1724-45AC-9E8F-3995753F3C41}" type="datetime1">
              <a:rPr lang="en-US" smtClean="0"/>
              <a:t>8/6/2019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22F0C-1B97-4759-8D52-88ECF6F80EA6}" type="datetime1">
              <a:rPr lang="en-US" smtClean="0"/>
              <a:t>8/6/2019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8/6/2019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8/6/2019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8/6/2019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8/6/2019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smtClean="0">
                <a:latin typeface="+mn-lt"/>
              </a:rPr>
              <a:t>Market Credit Working Group update to the Wholesale Market Subcommittee</a:t>
            </a:r>
            <a:endParaRPr lang="en-US" sz="3600" b="1" dirty="0">
              <a:latin typeface="+mn-lt"/>
            </a:endParaRP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smtClean="0"/>
              <a:t>08/07/2019</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smtClean="0"/>
              <a:t> </a:t>
            </a:r>
            <a:r>
              <a:rPr lang="en-US" b="1" dirty="0" smtClean="0"/>
              <a:t>Bill Barnes NRG, Chair</a:t>
            </a:r>
          </a:p>
          <a:p>
            <a:pPr algn="ctr"/>
            <a:r>
              <a:rPr lang="en-US" b="1" dirty="0" smtClean="0"/>
              <a:t>Josephine Wan Austin Energy, Vice Chair</a:t>
            </a:r>
            <a:endParaRPr lang="en-US" b="1" dirty="0"/>
          </a:p>
        </p:txBody>
      </p:sp>
    </p:spTree>
    <p:extLst>
      <p:ext uri="{BB962C8B-B14F-4D97-AF65-F5344CB8AC3E}">
        <p14:creationId xmlns:p14="http://schemas.microsoft.com/office/powerpoint/2010/main" val="3329429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800600"/>
          </a:xfrm>
        </p:spPr>
        <p:txBody>
          <a:bodyPr>
            <a:normAutofit fontScale="85000" lnSpcReduction="10000"/>
          </a:bodyPr>
          <a:lstStyle/>
          <a:p>
            <a:pPr>
              <a:defRPr/>
            </a:pPr>
            <a:r>
              <a:rPr lang="en-US" sz="2400" b="1" dirty="0"/>
              <a:t>General Update</a:t>
            </a:r>
          </a:p>
          <a:p>
            <a:pPr marL="457200" lvl="1" indent="0">
              <a:spcBef>
                <a:spcPts val="0"/>
              </a:spcBef>
              <a:buNone/>
              <a:defRPr/>
            </a:pPr>
            <a:endParaRPr lang="en-US" sz="2000" dirty="0"/>
          </a:p>
          <a:p>
            <a:pPr lvl="1">
              <a:spcBef>
                <a:spcPts val="0"/>
              </a:spcBef>
              <a:defRPr/>
            </a:pPr>
            <a:r>
              <a:rPr lang="en-US" sz="1800" dirty="0" smtClean="0"/>
              <a:t>July 25th </a:t>
            </a:r>
            <a:r>
              <a:rPr lang="en-US" sz="1800" dirty="0"/>
              <a:t>Joint MCWG/CWG </a:t>
            </a:r>
            <a:r>
              <a:rPr lang="en-US" sz="1800" dirty="0" smtClean="0"/>
              <a:t>Meeting</a:t>
            </a:r>
          </a:p>
          <a:p>
            <a:pPr marL="457200" lvl="1" indent="0">
              <a:spcBef>
                <a:spcPts val="0"/>
              </a:spcBef>
              <a:buNone/>
              <a:defRPr/>
            </a:pPr>
            <a:endParaRPr lang="en-US" sz="1800" dirty="0">
              <a:cs typeface="Arial" panose="020B0604020202020204" pitchFamily="34" charset="0"/>
            </a:endParaRPr>
          </a:p>
          <a:p>
            <a:pPr lvl="1">
              <a:spcBef>
                <a:spcPts val="0"/>
              </a:spcBef>
              <a:defRPr/>
            </a:pPr>
            <a:r>
              <a:rPr lang="en-US" sz="1800" dirty="0">
                <a:cs typeface="Arial" panose="020B0604020202020204" pitchFamily="34" charset="0"/>
              </a:rPr>
              <a:t>4</a:t>
            </a:r>
            <a:r>
              <a:rPr lang="en-US" sz="1800" dirty="0" smtClean="0">
                <a:cs typeface="Arial" panose="020B0604020202020204" pitchFamily="34" charset="0"/>
              </a:rPr>
              <a:t> </a:t>
            </a:r>
            <a:r>
              <a:rPr lang="en-US" sz="1800" dirty="0">
                <a:cs typeface="Arial" panose="020B0604020202020204" pitchFamily="34" charset="0"/>
              </a:rPr>
              <a:t>NPRRS reviewed for their credit </a:t>
            </a:r>
            <a:r>
              <a:rPr lang="en-US" sz="1800" dirty="0" smtClean="0">
                <a:cs typeface="Arial" panose="020B0604020202020204" pitchFamily="34" charset="0"/>
              </a:rPr>
              <a:t>impacts</a:t>
            </a:r>
          </a:p>
          <a:p>
            <a:pPr marL="457200" lvl="1" indent="0">
              <a:spcBef>
                <a:spcPts val="0"/>
              </a:spcBef>
              <a:buNone/>
              <a:defRPr/>
            </a:pPr>
            <a:endParaRPr lang="en-US" sz="1800" dirty="0" smtClean="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936NPRR CRR Account Holder Limits.  This Nodal Protocol Revision Request changes the Congestion Revenue Right (CRR) Auction transaction limit to the Counter-Party level, rather than that of the CRR Account Holder.  </a:t>
            </a:r>
          </a:p>
          <a:p>
            <a:pPr lvl="1">
              <a:spcBef>
                <a:spcPts val="0"/>
              </a:spcBef>
              <a:buFont typeface="Courier New" panose="02070309020205020404" pitchFamily="49" charset="0"/>
              <a:buChar char="o"/>
              <a:defRPr/>
            </a:pPr>
            <a:r>
              <a:rPr lang="en-US" sz="1800" dirty="0">
                <a:cs typeface="Arial" panose="020B0604020202020204" pitchFamily="34" charset="0"/>
              </a:rPr>
              <a:t>951NPRR  Active and Inactive SCED Constraint Reporting.  This Nodal Protocol Revision Request (NPRR) expands the Network Security Analysis Active Constraints report and the Network Security Analysis Inactive Constraints report to include Megavolt Ampere (MVA) flows and limits.  </a:t>
            </a:r>
          </a:p>
          <a:p>
            <a:pPr lvl="1">
              <a:spcBef>
                <a:spcPts val="0"/>
              </a:spcBef>
              <a:buFont typeface="Courier New" panose="02070309020205020404" pitchFamily="49" charset="0"/>
              <a:buChar char="o"/>
              <a:defRPr/>
            </a:pPr>
            <a:r>
              <a:rPr lang="en-US" sz="1800" dirty="0">
                <a:cs typeface="Arial" panose="020B0604020202020204" pitchFamily="34" charset="0"/>
              </a:rPr>
              <a:t>952NPRR Use of Katy Hub for the Fuel Index Price.  This Nodal Protocol Revision Request (NPRR) proposes fully replacing Houston Ship Channel with Katy Hub as the reference for the Fuel Index Price (FIP) for natural gas in ERCOT’s systems.  </a:t>
            </a:r>
          </a:p>
          <a:p>
            <a:pPr lvl="1">
              <a:spcBef>
                <a:spcPts val="0"/>
              </a:spcBef>
              <a:buFont typeface="Courier New" panose="02070309020205020404" pitchFamily="49" charset="0"/>
              <a:buChar char="o"/>
              <a:defRPr/>
            </a:pPr>
            <a:r>
              <a:rPr lang="en-US" sz="1800" dirty="0">
                <a:cs typeface="Arial" panose="020B0604020202020204" pitchFamily="34" charset="0"/>
              </a:rPr>
              <a:t>954NPRR Allow Opt Out of 867 EPS Data.  This Nodal Protocol Revision Request (NPRR) allows a Transmission Service Provider (TSP), Distribution Service Provider (DSP), or Load Serving Entity (LSE) to opt out of receipt of Texas Standard Electronic Transaction (Texas SET) 867 data for Electric Service Identifiers (ESI IDs) with ERCOT Polled Settlement (EPS) Meters. </a:t>
            </a:r>
          </a:p>
          <a:p>
            <a:pPr marL="457200" lvl="1" indent="0">
              <a:spcBef>
                <a:spcPts val="0"/>
              </a:spcBef>
              <a:buNone/>
              <a:defRPr/>
            </a:pPr>
            <a:endParaRPr lang="en-US" sz="1800" dirty="0">
              <a:cs typeface="Arial" panose="020B0604020202020204" pitchFamily="34" charset="0"/>
            </a:endParaRPr>
          </a:p>
          <a:p>
            <a:pPr marL="457200" lvl="1" indent="0">
              <a:spcBef>
                <a:spcPts val="0"/>
              </a:spcBef>
              <a:buNone/>
              <a:defRPr/>
            </a:pPr>
            <a:r>
              <a:rPr lang="en-US" sz="1800" dirty="0" smtClean="0">
                <a:cs typeface="Arial" panose="020B0604020202020204" pitchFamily="34" charset="0"/>
              </a:rPr>
              <a:t>All </a:t>
            </a:r>
            <a:r>
              <a:rPr lang="en-US" sz="1800" dirty="0">
                <a:cs typeface="Arial" panose="020B0604020202020204" pitchFamily="34" charset="0"/>
              </a:rPr>
              <a:t>operational without any credit </a:t>
            </a:r>
            <a:r>
              <a:rPr lang="en-US" sz="1800" dirty="0" smtClean="0">
                <a:cs typeface="Arial" panose="020B0604020202020204" pitchFamily="34" charset="0"/>
              </a:rPr>
              <a:t>impact.</a:t>
            </a:r>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396" y="228600"/>
            <a:ext cx="8229600" cy="3810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838200"/>
            <a:ext cx="8229600" cy="5562600"/>
          </a:xfrm>
        </p:spPr>
        <p:txBody>
          <a:bodyPr>
            <a:normAutofit fontScale="92500" lnSpcReduction="20000"/>
          </a:bodyPr>
          <a:lstStyle/>
          <a:p>
            <a:pPr marL="0" indent="0">
              <a:buNone/>
            </a:pPr>
            <a:r>
              <a:rPr lang="en-US" sz="2000" b="1" dirty="0"/>
              <a:t>Overview of Financial </a:t>
            </a:r>
            <a:r>
              <a:rPr lang="en-US" sz="2000" b="1" dirty="0" smtClean="0"/>
              <a:t>Industry Entry </a:t>
            </a:r>
            <a:r>
              <a:rPr lang="en-US" sz="2000" b="1" dirty="0"/>
              <a:t>Qualification Processes </a:t>
            </a:r>
            <a:endParaRPr lang="en-US" sz="1600" b="1" dirty="0" smtClean="0"/>
          </a:p>
          <a:p>
            <a:pPr>
              <a:spcAft>
                <a:spcPts val="800"/>
              </a:spcAft>
            </a:pPr>
            <a:r>
              <a:rPr lang="en-US" sz="1800" dirty="0"/>
              <a:t>ERCOT </a:t>
            </a:r>
            <a:r>
              <a:rPr lang="en-US" sz="1800" dirty="0" smtClean="0"/>
              <a:t>reviewed </a:t>
            </a:r>
            <a:r>
              <a:rPr lang="en-US" sz="1800" dirty="0"/>
              <a:t>registration/qualification requirements/processes for the following organizations within the financial sector</a:t>
            </a:r>
            <a:r>
              <a:rPr lang="en-US" sz="1800" dirty="0" smtClean="0"/>
              <a:t>:</a:t>
            </a:r>
          </a:p>
          <a:p>
            <a:pPr marL="0" indent="0">
              <a:spcAft>
                <a:spcPts val="800"/>
              </a:spcAft>
              <a:buNone/>
            </a:pPr>
            <a:r>
              <a:rPr lang="en-US" sz="1800" u="sng" dirty="0" smtClean="0"/>
              <a:t>Intercontinental Exchange (ICE)</a:t>
            </a:r>
            <a:endParaRPr lang="en-US" sz="1800" u="sng" dirty="0"/>
          </a:p>
          <a:p>
            <a:pPr algn="just">
              <a:spcBef>
                <a:spcPts val="300"/>
              </a:spcBef>
              <a:spcAft>
                <a:spcPts val="300"/>
              </a:spcAft>
            </a:pPr>
            <a:r>
              <a:rPr lang="en-US" sz="1600" dirty="0"/>
              <a:t>Company that owns numerous exchanges including the New York Stock Exchange (NYSE) and ICE Futures U.S. (IFUS)</a:t>
            </a:r>
          </a:p>
          <a:p>
            <a:pPr algn="just">
              <a:spcBef>
                <a:spcPts val="300"/>
              </a:spcBef>
              <a:spcAft>
                <a:spcPts val="300"/>
              </a:spcAft>
            </a:pPr>
            <a:r>
              <a:rPr lang="en-US" sz="1600" dirty="0"/>
              <a:t>IFUS Membership</a:t>
            </a:r>
          </a:p>
          <a:p>
            <a:pPr lvl="1" algn="just">
              <a:spcBef>
                <a:spcPts val="300"/>
              </a:spcBef>
              <a:spcAft>
                <a:spcPts val="300"/>
              </a:spcAft>
            </a:pPr>
            <a:r>
              <a:rPr lang="en-US" sz="1400" dirty="0"/>
              <a:t>Registration</a:t>
            </a:r>
          </a:p>
          <a:p>
            <a:pPr lvl="2" algn="just">
              <a:spcBef>
                <a:spcPts val="300"/>
              </a:spcBef>
              <a:spcAft>
                <a:spcPts val="300"/>
              </a:spcAft>
            </a:pPr>
            <a:r>
              <a:rPr lang="en-US" sz="1200" dirty="0"/>
              <a:t>General information gathering</a:t>
            </a:r>
          </a:p>
          <a:p>
            <a:pPr lvl="2" algn="just">
              <a:spcBef>
                <a:spcPts val="300"/>
              </a:spcBef>
              <a:spcAft>
                <a:spcPts val="300"/>
              </a:spcAft>
            </a:pPr>
            <a:r>
              <a:rPr lang="en-US" sz="1200" dirty="0"/>
              <a:t>Criminal, financial, regulatory, bankruptcy, and civil judicial disclosures</a:t>
            </a:r>
          </a:p>
          <a:p>
            <a:pPr lvl="2" algn="just">
              <a:spcBef>
                <a:spcPts val="300"/>
              </a:spcBef>
              <a:spcAft>
                <a:spcPts val="300"/>
              </a:spcAft>
            </a:pPr>
            <a:r>
              <a:rPr lang="en-US" sz="1200" dirty="0"/>
              <a:t>Any other information requested by ICE</a:t>
            </a:r>
          </a:p>
          <a:p>
            <a:pPr lvl="1" algn="just">
              <a:spcBef>
                <a:spcPts val="300"/>
              </a:spcBef>
              <a:spcAft>
                <a:spcPts val="300"/>
              </a:spcAft>
            </a:pPr>
            <a:r>
              <a:rPr lang="en-US" sz="1400" dirty="0"/>
              <a:t>Qualifications</a:t>
            </a:r>
          </a:p>
          <a:p>
            <a:pPr lvl="2" algn="just">
              <a:spcBef>
                <a:spcPts val="300"/>
              </a:spcBef>
              <a:spcAft>
                <a:spcPts val="300"/>
              </a:spcAft>
            </a:pPr>
            <a:r>
              <a:rPr lang="en-US" sz="1200" dirty="0"/>
              <a:t>Be a natural person at least twenty-one (21) years of age</a:t>
            </a:r>
          </a:p>
          <a:p>
            <a:pPr lvl="2" algn="just">
              <a:spcBef>
                <a:spcPts val="300"/>
              </a:spcBef>
              <a:spcAft>
                <a:spcPts val="300"/>
              </a:spcAft>
            </a:pPr>
            <a:r>
              <a:rPr lang="en-US" sz="1200" dirty="0"/>
              <a:t>Be of good character, reputation and business integrity with adequate financial resources and credit to assume the responsibilities and privileges of membership</a:t>
            </a:r>
          </a:p>
          <a:p>
            <a:pPr lvl="1" algn="just">
              <a:spcBef>
                <a:spcPts val="300"/>
              </a:spcBef>
              <a:spcAft>
                <a:spcPts val="300"/>
              </a:spcAft>
            </a:pPr>
            <a:r>
              <a:rPr lang="en-US" sz="1400" dirty="0"/>
              <a:t>Application Review</a:t>
            </a:r>
          </a:p>
          <a:p>
            <a:pPr lvl="2" algn="just">
              <a:spcBef>
                <a:spcPts val="300"/>
              </a:spcBef>
              <a:spcAft>
                <a:spcPts val="300"/>
              </a:spcAft>
            </a:pPr>
            <a:r>
              <a:rPr lang="en-US" sz="1200" dirty="0"/>
              <a:t>Application includes consent to a background check</a:t>
            </a:r>
          </a:p>
          <a:p>
            <a:pPr lvl="2" algn="just">
              <a:spcBef>
                <a:spcPts val="300"/>
              </a:spcBef>
              <a:spcAft>
                <a:spcPts val="300"/>
              </a:spcAft>
            </a:pPr>
            <a:r>
              <a:rPr lang="en-US" sz="1200" dirty="0"/>
              <a:t>Timeline: As long as necessary</a:t>
            </a:r>
          </a:p>
          <a:p>
            <a:pPr lvl="1" algn="just">
              <a:spcBef>
                <a:spcPts val="300"/>
              </a:spcBef>
              <a:spcAft>
                <a:spcPts val="300"/>
              </a:spcAft>
            </a:pPr>
            <a:r>
              <a:rPr lang="en-US" sz="1400" dirty="0"/>
              <a:t>Appeals</a:t>
            </a:r>
          </a:p>
          <a:p>
            <a:pPr lvl="2" algn="just">
              <a:spcBef>
                <a:spcPts val="300"/>
              </a:spcBef>
              <a:spcAft>
                <a:spcPts val="300"/>
              </a:spcAft>
            </a:pPr>
            <a:r>
              <a:rPr lang="en-US" sz="1200" dirty="0"/>
              <a:t>Membership Committee</a:t>
            </a:r>
          </a:p>
          <a:p>
            <a:pPr algn="just">
              <a:spcBef>
                <a:spcPts val="300"/>
              </a:spcBef>
              <a:spcAft>
                <a:spcPts val="300"/>
              </a:spcAft>
            </a:pPr>
            <a:r>
              <a:rPr lang="en-US" sz="1600" dirty="0"/>
              <a:t>Trading without IFUS Membership</a:t>
            </a:r>
          </a:p>
          <a:p>
            <a:pPr lvl="1" algn="just">
              <a:spcBef>
                <a:spcPts val="300"/>
              </a:spcBef>
              <a:spcAft>
                <a:spcPts val="300"/>
              </a:spcAft>
            </a:pPr>
            <a:r>
              <a:rPr lang="en-US" sz="1200" dirty="0"/>
              <a:t>Status as an IFUS Member is not required to obtain trading access. Individuals can apply for trading access after receiving authorization from an IFUS Clearing Member (typically large banks), provided such access complies with all laws, rules, regulations, </a:t>
            </a:r>
            <a:r>
              <a:rPr lang="en-US" sz="1200" dirty="0" smtClean="0"/>
              <a:t>etc</a:t>
            </a:r>
            <a:r>
              <a:rPr lang="en-US" sz="1200" dirty="0"/>
              <a:t>.</a:t>
            </a:r>
          </a:p>
          <a:p>
            <a:pPr lvl="2">
              <a:spcAft>
                <a:spcPts val="800"/>
              </a:spcAft>
            </a:pPr>
            <a:endParaRPr lang="en-US" sz="1200" dirty="0"/>
          </a:p>
          <a:p>
            <a:pPr lvl="2">
              <a:spcAft>
                <a:spcPts val="800"/>
              </a:spcAft>
            </a:pPr>
            <a:endParaRPr lang="en-US" sz="1200" dirty="0"/>
          </a:p>
          <a:p>
            <a:pPr marL="457200" lvl="1" indent="0">
              <a:spcAft>
                <a:spcPts val="800"/>
              </a:spcAft>
              <a:buNone/>
            </a:pPr>
            <a:endParaRPr lang="en-US" sz="1800" dirty="0"/>
          </a:p>
          <a:p>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51549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396" y="228600"/>
            <a:ext cx="8229600" cy="3810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838200"/>
            <a:ext cx="8229600" cy="5562600"/>
          </a:xfrm>
        </p:spPr>
        <p:txBody>
          <a:bodyPr>
            <a:normAutofit lnSpcReduction="10000"/>
          </a:bodyPr>
          <a:lstStyle/>
          <a:p>
            <a:pPr marL="0" indent="0">
              <a:buNone/>
            </a:pPr>
            <a:r>
              <a:rPr lang="en-US" sz="2000" b="1" dirty="0"/>
              <a:t>Overview of Financial </a:t>
            </a:r>
            <a:r>
              <a:rPr lang="en-US" sz="2000" b="1" dirty="0" smtClean="0"/>
              <a:t>Industry Entry </a:t>
            </a:r>
            <a:r>
              <a:rPr lang="en-US" sz="2000" b="1" dirty="0"/>
              <a:t>Qualification Processes </a:t>
            </a:r>
            <a:endParaRPr lang="en-US" sz="1600" b="1" dirty="0" smtClean="0"/>
          </a:p>
          <a:p>
            <a:pPr marL="0" indent="0">
              <a:spcAft>
                <a:spcPts val="800"/>
              </a:spcAft>
              <a:buNone/>
            </a:pPr>
            <a:r>
              <a:rPr lang="en-US" sz="1800" u="sng" dirty="0" smtClean="0"/>
              <a:t>NEXT STEPS</a:t>
            </a:r>
          </a:p>
          <a:p>
            <a:r>
              <a:rPr lang="en-US" sz="1600" dirty="0"/>
              <a:t>ERCOT Development of Objective Criteria</a:t>
            </a:r>
          </a:p>
          <a:p>
            <a:pPr lvl="1"/>
            <a:r>
              <a:rPr lang="en-US" sz="1400" dirty="0"/>
              <a:t>Credit Requirements</a:t>
            </a:r>
          </a:p>
          <a:p>
            <a:pPr lvl="1"/>
            <a:r>
              <a:rPr lang="en-US" sz="1400" dirty="0"/>
              <a:t>Past Acts</a:t>
            </a:r>
          </a:p>
          <a:p>
            <a:pPr lvl="2"/>
            <a:r>
              <a:rPr lang="en-US" sz="1200" dirty="0"/>
              <a:t>Criminal </a:t>
            </a:r>
          </a:p>
          <a:p>
            <a:pPr lvl="2"/>
            <a:r>
              <a:rPr lang="en-US" sz="1200" dirty="0"/>
              <a:t>Civil/Regulatory</a:t>
            </a:r>
          </a:p>
          <a:p>
            <a:pPr lvl="3"/>
            <a:r>
              <a:rPr lang="en-US" sz="1100" dirty="0"/>
              <a:t>Injunctions, sanctions, discipline, complaints</a:t>
            </a:r>
          </a:p>
          <a:p>
            <a:pPr lvl="2"/>
            <a:r>
              <a:rPr lang="en-US" sz="1200" dirty="0"/>
              <a:t>Length of the look-back period (e.g., 10 years)</a:t>
            </a:r>
          </a:p>
          <a:p>
            <a:pPr marL="914400" lvl="2" indent="0">
              <a:buNone/>
            </a:pPr>
            <a:endParaRPr lang="en-US" sz="1200" dirty="0"/>
          </a:p>
          <a:p>
            <a:r>
              <a:rPr lang="en-US" sz="1600" dirty="0"/>
              <a:t>Applicability and Scope:</a:t>
            </a:r>
          </a:p>
          <a:p>
            <a:pPr lvl="1"/>
            <a:r>
              <a:rPr lang="en-US" sz="1400" dirty="0"/>
              <a:t>Who </a:t>
            </a:r>
          </a:p>
          <a:p>
            <a:pPr lvl="2"/>
            <a:r>
              <a:rPr lang="en-US" sz="1200" dirty="0"/>
              <a:t>MP type</a:t>
            </a:r>
          </a:p>
          <a:p>
            <a:pPr lvl="2"/>
            <a:r>
              <a:rPr lang="en-US" sz="1200" dirty="0"/>
              <a:t>E.g., Principals, Officers, 10% ownership, Individuals with authority to transact/bind MP</a:t>
            </a:r>
          </a:p>
          <a:p>
            <a:pPr lvl="1"/>
            <a:r>
              <a:rPr lang="en-US" sz="1400" dirty="0"/>
              <a:t>When </a:t>
            </a:r>
          </a:p>
          <a:p>
            <a:pPr lvl="2"/>
            <a:r>
              <a:rPr lang="en-US" sz="1200" dirty="0"/>
              <a:t>Proactive</a:t>
            </a:r>
          </a:p>
          <a:p>
            <a:pPr lvl="3"/>
            <a:r>
              <a:rPr lang="en-US" sz="1100" dirty="0"/>
              <a:t>Application/Disclosure</a:t>
            </a:r>
          </a:p>
          <a:p>
            <a:pPr lvl="3"/>
            <a:r>
              <a:rPr lang="en-US" sz="1100" dirty="0"/>
              <a:t>Background Check</a:t>
            </a:r>
          </a:p>
          <a:p>
            <a:pPr lvl="2"/>
            <a:r>
              <a:rPr lang="en-US" sz="1200" dirty="0"/>
              <a:t>Continued Obligation</a:t>
            </a:r>
          </a:p>
          <a:p>
            <a:pPr lvl="3"/>
            <a:r>
              <a:rPr lang="en-US" sz="1100" dirty="0"/>
              <a:t>Attestation </a:t>
            </a:r>
          </a:p>
          <a:p>
            <a:pPr lvl="3"/>
            <a:r>
              <a:rPr lang="en-US" sz="1100" dirty="0"/>
              <a:t>Material Change</a:t>
            </a:r>
          </a:p>
          <a:p>
            <a:pPr lvl="2"/>
            <a:r>
              <a:rPr lang="en-US" sz="1200" dirty="0"/>
              <a:t>Retroactive</a:t>
            </a:r>
          </a:p>
          <a:p>
            <a:pPr lvl="1"/>
            <a:r>
              <a:rPr lang="en-US" sz="1400" dirty="0"/>
              <a:t>Appeals Process</a:t>
            </a:r>
            <a:endParaRPr lang="en-US" sz="1300" dirty="0"/>
          </a:p>
          <a:p>
            <a:pPr lvl="2">
              <a:spcAft>
                <a:spcPts val="800"/>
              </a:spcAft>
            </a:pPr>
            <a:endParaRPr lang="en-US" sz="1200" dirty="0"/>
          </a:p>
          <a:p>
            <a:pPr lvl="2">
              <a:spcAft>
                <a:spcPts val="800"/>
              </a:spcAft>
            </a:pPr>
            <a:endParaRPr lang="en-US" sz="1200" dirty="0"/>
          </a:p>
          <a:p>
            <a:pPr lvl="2">
              <a:spcAft>
                <a:spcPts val="800"/>
              </a:spcAft>
            </a:pPr>
            <a:endParaRPr lang="en-US" sz="1200" dirty="0"/>
          </a:p>
          <a:p>
            <a:pPr marL="457200" lvl="1" indent="0">
              <a:spcAft>
                <a:spcPts val="800"/>
              </a:spcAft>
              <a:buNone/>
            </a:pPr>
            <a:endParaRPr lang="en-US" sz="1800" dirty="0"/>
          </a:p>
          <a:p>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526287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4572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219200"/>
            <a:ext cx="8229600" cy="5181600"/>
          </a:xfrm>
        </p:spPr>
        <p:txBody>
          <a:bodyPr>
            <a:normAutofit/>
          </a:bodyPr>
          <a:lstStyle/>
          <a:p>
            <a:pPr marL="0" indent="0">
              <a:buNone/>
            </a:pPr>
            <a:r>
              <a:rPr lang="en-US" sz="2400" b="1" dirty="0" smtClean="0"/>
              <a:t>ERCOT Credit Exposure Updates</a:t>
            </a:r>
          </a:p>
          <a:p>
            <a:pPr marL="0" indent="0">
              <a:buNone/>
            </a:pPr>
            <a:endParaRPr lang="en-US" sz="1600" dirty="0"/>
          </a:p>
          <a:p>
            <a:pPr>
              <a:spcAft>
                <a:spcPts val="600"/>
              </a:spcAft>
            </a:pPr>
            <a:r>
              <a:rPr lang="en-US" sz="1600" dirty="0">
                <a:cs typeface="Times New Roman" panose="02020603050405020304" pitchFamily="18" charset="0"/>
              </a:rPr>
              <a:t>Market-wide average TPE increased from $324.0 million to $372.7 million</a:t>
            </a:r>
          </a:p>
          <a:p>
            <a:pPr>
              <a:spcAft>
                <a:spcPts val="600"/>
              </a:spcAft>
            </a:pPr>
            <a:r>
              <a:rPr lang="en-US" sz="1600" dirty="0">
                <a:cs typeface="Times New Roman" panose="02020603050405020304" pitchFamily="18" charset="0"/>
              </a:rPr>
              <a:t>The increase in TPE is due to higher Forward Adjustment Factors in June </a:t>
            </a:r>
          </a:p>
          <a:p>
            <a:pPr>
              <a:spcAft>
                <a:spcPts val="600"/>
              </a:spcAft>
            </a:pPr>
            <a:r>
              <a:rPr lang="en-US" sz="1600" dirty="0">
                <a:cs typeface="Times New Roman" panose="02020603050405020304" pitchFamily="18" charset="0"/>
              </a:rPr>
              <a:t>Discretionary Collateral is defined as Secured Collateral in excess of TPE,CRR Locked ACL and DAM Exposure.</a:t>
            </a:r>
          </a:p>
          <a:p>
            <a:pPr>
              <a:spcAft>
                <a:spcPts val="600"/>
              </a:spcAft>
            </a:pPr>
            <a:r>
              <a:rPr lang="en-US" sz="1600" dirty="0">
                <a:cs typeface="Times New Roman" panose="02020603050405020304" pitchFamily="18" charset="0"/>
              </a:rPr>
              <a:t>Average Discretionary Collateral increased from $ 870.7 million to $1,164.9 million </a:t>
            </a:r>
          </a:p>
          <a:p>
            <a:pPr>
              <a:spcAft>
                <a:spcPts val="600"/>
              </a:spcAft>
            </a:pPr>
            <a:r>
              <a:rPr lang="en-US" sz="1600" dirty="0">
                <a:cs typeface="Times New Roman" panose="02020603050405020304" pitchFamily="18" charset="0"/>
              </a:rPr>
              <a:t>The increase in Discretionary Collateral is largely due to increase in Secured Collateral and decrease in the number of auction lock days in June compared to May</a:t>
            </a:r>
          </a:p>
          <a:p>
            <a:pPr>
              <a:spcAft>
                <a:spcPts val="600"/>
              </a:spcAft>
            </a:pPr>
            <a:r>
              <a:rPr lang="en-US" sz="1600" dirty="0">
                <a:cs typeface="Times New Roman" panose="02020603050405020304" pitchFamily="18" charset="0"/>
              </a:rPr>
              <a:t>Number of active Counter-Parties increased from 239 to 243</a:t>
            </a:r>
          </a:p>
          <a:p>
            <a:pPr>
              <a:spcAft>
                <a:spcPts val="600"/>
              </a:spcAft>
            </a:pPr>
            <a:r>
              <a:rPr lang="en-US" sz="1600" dirty="0">
                <a:cs typeface="Times New Roman" panose="02020603050405020304" pitchFamily="18" charset="0"/>
              </a:rPr>
              <a:t>No unusual collateral call activity</a:t>
            </a:r>
          </a:p>
          <a:p>
            <a:pPr marL="0" indent="0">
              <a:buNone/>
            </a:pP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1218344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a:t>MCWG update to WMS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pic>
        <p:nvPicPr>
          <p:cNvPr id="5" name="Picture 4"/>
          <p:cNvPicPr>
            <a:picLocks noChangeAspect="1"/>
          </p:cNvPicPr>
          <p:nvPr/>
        </p:nvPicPr>
        <p:blipFill>
          <a:blip r:embed="rId2"/>
          <a:stretch>
            <a:fillRect/>
          </a:stretch>
        </p:blipFill>
        <p:spPr>
          <a:xfrm>
            <a:off x="685800" y="1676400"/>
            <a:ext cx="7620000" cy="3810000"/>
          </a:xfrm>
          <a:prstGeom prst="rect">
            <a:avLst/>
          </a:prstGeom>
        </p:spPr>
      </p:pic>
    </p:spTree>
    <p:extLst>
      <p:ext uri="{BB962C8B-B14F-4D97-AF65-F5344CB8AC3E}">
        <p14:creationId xmlns:p14="http://schemas.microsoft.com/office/powerpoint/2010/main" val="2252139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843" y="477328"/>
            <a:ext cx="8229600" cy="441325"/>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475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3300" dirty="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pic>
        <p:nvPicPr>
          <p:cNvPr id="6" name="Picture 5"/>
          <p:cNvPicPr>
            <a:picLocks noChangeAspect="1"/>
          </p:cNvPicPr>
          <p:nvPr/>
        </p:nvPicPr>
        <p:blipFill>
          <a:blip r:embed="rId2"/>
          <a:stretch>
            <a:fillRect/>
          </a:stretch>
        </p:blipFill>
        <p:spPr>
          <a:xfrm>
            <a:off x="304800" y="1666621"/>
            <a:ext cx="8382000" cy="3210179"/>
          </a:xfrm>
          <a:prstGeom prst="rect">
            <a:avLst/>
          </a:prstGeom>
        </p:spPr>
      </p:pic>
    </p:spTree>
    <p:extLst>
      <p:ext uri="{BB962C8B-B14F-4D97-AF65-F5344CB8AC3E}">
        <p14:creationId xmlns:p14="http://schemas.microsoft.com/office/powerpoint/2010/main" val="512701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6096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7" name="TextBox 6"/>
          <p:cNvSpPr txBox="1"/>
          <p:nvPr/>
        </p:nvSpPr>
        <p:spPr>
          <a:xfrm>
            <a:off x="762000" y="5715000"/>
            <a:ext cx="7924800" cy="307777"/>
          </a:xfrm>
          <a:prstGeom prst="rect">
            <a:avLst/>
          </a:prstGeom>
          <a:noFill/>
        </p:spPr>
        <p:txBody>
          <a:bodyPr wrap="square" rtlCol="0">
            <a:spAutoFit/>
          </a:bodyPr>
          <a:lstStyle/>
          <a:p>
            <a:r>
              <a:rPr lang="en-US" sz="1400" dirty="0" smtClean="0"/>
              <a:t>Note: Discretionary </a:t>
            </a:r>
            <a:r>
              <a:rPr lang="en-US" sz="1400" dirty="0"/>
              <a:t>c</a:t>
            </a:r>
            <a:r>
              <a:rPr lang="en-US" sz="1400" dirty="0" smtClean="0"/>
              <a:t>ollateral doesn’t include Unsecured Credit Limit or parent guarantees</a:t>
            </a:r>
            <a:endParaRPr lang="en-US" sz="1400" dirty="0"/>
          </a:p>
        </p:txBody>
      </p:sp>
      <p:pic>
        <p:nvPicPr>
          <p:cNvPr id="8" name="Picture 7"/>
          <p:cNvPicPr>
            <a:picLocks noChangeAspect="1"/>
          </p:cNvPicPr>
          <p:nvPr/>
        </p:nvPicPr>
        <p:blipFill>
          <a:blip r:embed="rId2"/>
          <a:stretch>
            <a:fillRect/>
          </a:stretch>
        </p:blipFill>
        <p:spPr>
          <a:xfrm>
            <a:off x="609599" y="1219201"/>
            <a:ext cx="8126329" cy="4419600"/>
          </a:xfrm>
          <a:prstGeom prst="rect">
            <a:avLst/>
          </a:prstGeom>
        </p:spPr>
      </p:pic>
    </p:spTree>
    <p:extLst>
      <p:ext uri="{BB962C8B-B14F-4D97-AF65-F5344CB8AC3E}">
        <p14:creationId xmlns:p14="http://schemas.microsoft.com/office/powerpoint/2010/main" val="3753899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441325"/>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pic>
        <p:nvPicPr>
          <p:cNvPr id="7" name="Picture 6"/>
          <p:cNvPicPr>
            <a:picLocks noChangeAspect="1"/>
          </p:cNvPicPr>
          <p:nvPr/>
        </p:nvPicPr>
        <p:blipFill>
          <a:blip r:embed="rId2"/>
          <a:stretch>
            <a:fillRect/>
          </a:stretch>
        </p:blipFill>
        <p:spPr>
          <a:xfrm>
            <a:off x="381000" y="1066799"/>
            <a:ext cx="8382000" cy="5181601"/>
          </a:xfrm>
          <a:prstGeom prst="rect">
            <a:avLst/>
          </a:prstGeom>
        </p:spPr>
      </p:pic>
    </p:spTree>
    <p:extLst>
      <p:ext uri="{BB962C8B-B14F-4D97-AF65-F5344CB8AC3E}">
        <p14:creationId xmlns:p14="http://schemas.microsoft.com/office/powerpoint/2010/main" val="404206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7761</TotalTime>
  <Words>446</Words>
  <Application>Microsoft Office PowerPoint</Application>
  <PresentationFormat>On-screen Show (4:3)</PresentationFormat>
  <Paragraphs>254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lpstr>MCWG update to WMS</vt:lpstr>
      <vt:lpstr>MCWG update to WMS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Bill Barnes (NRG)</cp:lastModifiedBy>
  <cp:revision>282</cp:revision>
  <dcterms:created xsi:type="dcterms:W3CDTF">2006-08-16T00:00:00Z</dcterms:created>
  <dcterms:modified xsi:type="dcterms:W3CDTF">2019-08-06T19:17:02Z</dcterms:modified>
</cp:coreProperties>
</file>