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21"/>
  </p:notesMasterIdLst>
  <p:handoutMasterIdLst>
    <p:handoutMasterId r:id="rId22"/>
  </p:handoutMasterIdLst>
  <p:sldIdLst>
    <p:sldId id="260" r:id="rId7"/>
    <p:sldId id="416" r:id="rId8"/>
    <p:sldId id="433" r:id="rId9"/>
    <p:sldId id="446" r:id="rId10"/>
    <p:sldId id="430" r:id="rId11"/>
    <p:sldId id="432" r:id="rId12"/>
    <p:sldId id="434" r:id="rId13"/>
    <p:sldId id="435" r:id="rId14"/>
    <p:sldId id="439" r:id="rId15"/>
    <p:sldId id="437" r:id="rId16"/>
    <p:sldId id="440" r:id="rId17"/>
    <p:sldId id="441" r:id="rId18"/>
    <p:sldId id="442" r:id="rId19"/>
    <p:sldId id="445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ng, Yunzhi" initials="CY" lastIdx="3" clrIdx="0">
    <p:extLst>
      <p:ext uri="{19B8F6BF-5375-455C-9EA6-DF929625EA0E}">
        <p15:presenceInfo xmlns:p15="http://schemas.microsoft.com/office/powerpoint/2012/main" userId="S-1-5-21-639947351-343809578-3807592339-44007" providerId="AD"/>
      </p:ext>
    </p:extLst>
  </p:cmAuthor>
  <p:cmAuthor id="2" name="Schmall, John" initials="SJ" lastIdx="1" clrIdx="1">
    <p:extLst>
      <p:ext uri="{19B8F6BF-5375-455C-9EA6-DF929625EA0E}">
        <p15:presenceInfo xmlns:p15="http://schemas.microsoft.com/office/powerpoint/2012/main" userId="S-1-5-21-639947351-343809578-3807592339-262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890C58"/>
    <a:srgbClr val="FF8200"/>
    <a:srgbClr val="FFD10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80" autoAdjust="0"/>
  </p:normalViewPr>
  <p:slideViewPr>
    <p:cSldViewPr showGuides="1">
      <p:cViewPr varScale="1">
        <p:scale>
          <a:sx n="99" d="100"/>
          <a:sy n="99" d="100"/>
        </p:scale>
        <p:origin x="90" y="17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3570F0-6874-4702-8C43-C26D2EE22015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BAB3C3-0245-4602-B904-62040543D726}">
      <dgm:prSet phldrT="[Text]"/>
      <dgm:spPr/>
      <dgm:t>
        <a:bodyPr/>
        <a:lstStyle/>
        <a:p>
          <a:r>
            <a:rPr lang="en-US" smtClean="0"/>
            <a:t>Planning Tools</a:t>
          </a:r>
          <a:endParaRPr lang="en-US" dirty="0"/>
        </a:p>
      </dgm:t>
    </dgm:pt>
    <dgm:pt modelId="{B2445F35-02DD-442F-9194-090792C34261}" type="parTrans" cxnId="{0BE8E9C5-7904-4FC0-B1E7-A1540383DCC8}">
      <dgm:prSet/>
      <dgm:spPr/>
      <dgm:t>
        <a:bodyPr/>
        <a:lstStyle/>
        <a:p>
          <a:endParaRPr lang="en-US"/>
        </a:p>
      </dgm:t>
    </dgm:pt>
    <dgm:pt modelId="{5DDE6AA5-E49C-440A-9225-1CD2FE0FD017}" type="sibTrans" cxnId="{0BE8E9C5-7904-4FC0-B1E7-A1540383DCC8}">
      <dgm:prSet/>
      <dgm:spPr/>
      <dgm:t>
        <a:bodyPr/>
        <a:lstStyle/>
        <a:p>
          <a:endParaRPr lang="en-US"/>
        </a:p>
      </dgm:t>
    </dgm:pt>
    <dgm:pt modelId="{DB890A0A-AD9B-41B8-BD02-2AB0840816FE}">
      <dgm:prSet phldrT="[Text]"/>
      <dgm:spPr/>
      <dgm:t>
        <a:bodyPr/>
        <a:lstStyle/>
        <a:p>
          <a:r>
            <a:rPr lang="en-US" smtClean="0"/>
            <a:t>PSCAD</a:t>
          </a:r>
          <a:endParaRPr lang="en-US" dirty="0"/>
        </a:p>
      </dgm:t>
    </dgm:pt>
    <dgm:pt modelId="{7136687B-7ACF-455D-9D95-A553CDBD5DB2}" type="parTrans" cxnId="{21ED1B5F-FA4F-44AA-825C-1A4E8C754B30}">
      <dgm:prSet/>
      <dgm:spPr/>
      <dgm:t>
        <a:bodyPr/>
        <a:lstStyle/>
        <a:p>
          <a:endParaRPr lang="en-US"/>
        </a:p>
      </dgm:t>
    </dgm:pt>
    <dgm:pt modelId="{08BD222D-53FF-4B7C-B915-1DC8F6A17629}" type="sibTrans" cxnId="{21ED1B5F-FA4F-44AA-825C-1A4E8C754B30}">
      <dgm:prSet/>
      <dgm:spPr/>
      <dgm:t>
        <a:bodyPr/>
        <a:lstStyle/>
        <a:p>
          <a:endParaRPr lang="en-US"/>
        </a:p>
      </dgm:t>
    </dgm:pt>
    <dgm:pt modelId="{051905B7-F378-42BB-9E71-78F57F8C9D20}">
      <dgm:prSet phldrT="[Text]"/>
      <dgm:spPr/>
      <dgm:t>
        <a:bodyPr/>
        <a:lstStyle/>
        <a:p>
          <a:r>
            <a:rPr lang="en-US" dirty="0" smtClean="0"/>
            <a:t>Operation Tools</a:t>
          </a:r>
          <a:endParaRPr lang="en-US" dirty="0"/>
        </a:p>
      </dgm:t>
    </dgm:pt>
    <dgm:pt modelId="{017C5EE5-538E-49CE-9A71-C0971F77A1D1}" type="parTrans" cxnId="{B60FD5B2-1302-464A-8998-A6652282B14C}">
      <dgm:prSet/>
      <dgm:spPr/>
      <dgm:t>
        <a:bodyPr/>
        <a:lstStyle/>
        <a:p>
          <a:endParaRPr lang="en-US"/>
        </a:p>
      </dgm:t>
    </dgm:pt>
    <dgm:pt modelId="{8A75CE36-45C1-46C6-8A31-FC9842FB0DC0}" type="sibTrans" cxnId="{B60FD5B2-1302-464A-8998-A6652282B14C}">
      <dgm:prSet/>
      <dgm:spPr/>
      <dgm:t>
        <a:bodyPr/>
        <a:lstStyle/>
        <a:p>
          <a:endParaRPr lang="en-US"/>
        </a:p>
      </dgm:t>
    </dgm:pt>
    <dgm:pt modelId="{0DD75384-3090-40F7-8B28-4A905398B2EB}">
      <dgm:prSet phldrT="[Text]"/>
      <dgm:spPr/>
      <dgm:t>
        <a:bodyPr/>
        <a:lstStyle/>
        <a:p>
          <a:r>
            <a:rPr lang="en-US" dirty="0" smtClean="0"/>
            <a:t>WSCR</a:t>
          </a:r>
          <a:endParaRPr lang="en-US" dirty="0"/>
        </a:p>
      </dgm:t>
    </dgm:pt>
    <dgm:pt modelId="{F2A9D158-EFA2-4822-A01F-F4A0D59CBF43}" type="parTrans" cxnId="{D2F1B6D8-BFC8-43DA-B09E-F5AF072B7910}">
      <dgm:prSet/>
      <dgm:spPr/>
      <dgm:t>
        <a:bodyPr/>
        <a:lstStyle/>
        <a:p>
          <a:endParaRPr lang="en-US"/>
        </a:p>
      </dgm:t>
    </dgm:pt>
    <dgm:pt modelId="{4BE7527D-D038-4FD6-8594-81E5E98A66A5}" type="sibTrans" cxnId="{D2F1B6D8-BFC8-43DA-B09E-F5AF072B7910}">
      <dgm:prSet/>
      <dgm:spPr/>
      <dgm:t>
        <a:bodyPr/>
        <a:lstStyle/>
        <a:p>
          <a:endParaRPr lang="en-US"/>
        </a:p>
      </dgm:t>
    </dgm:pt>
    <dgm:pt modelId="{170F2B2A-1348-44F9-B01E-75D94866452D}">
      <dgm:prSet phldrT="[Text]"/>
      <dgm:spPr/>
      <dgm:t>
        <a:bodyPr/>
        <a:lstStyle/>
        <a:p>
          <a:r>
            <a:rPr lang="en-US" dirty="0" smtClean="0"/>
            <a:t>Offline Tables</a:t>
          </a:r>
          <a:endParaRPr lang="en-US" dirty="0"/>
        </a:p>
      </dgm:t>
    </dgm:pt>
    <dgm:pt modelId="{BEA0C1ED-B7B2-45D9-ABE1-81D69B242A31}" type="parTrans" cxnId="{E087649B-9DB6-4A15-A58A-5B779CB05E18}">
      <dgm:prSet/>
      <dgm:spPr/>
      <dgm:t>
        <a:bodyPr/>
        <a:lstStyle/>
        <a:p>
          <a:endParaRPr lang="en-US"/>
        </a:p>
      </dgm:t>
    </dgm:pt>
    <dgm:pt modelId="{01A19FBC-B6CC-44D9-AD00-5B4696575623}" type="sibTrans" cxnId="{E087649B-9DB6-4A15-A58A-5B779CB05E18}">
      <dgm:prSet/>
      <dgm:spPr/>
      <dgm:t>
        <a:bodyPr/>
        <a:lstStyle/>
        <a:p>
          <a:endParaRPr lang="en-US"/>
        </a:p>
      </dgm:t>
    </dgm:pt>
    <dgm:pt modelId="{80F228D6-2126-438A-840B-ED40748B369F}">
      <dgm:prSet phldrT="[Text]"/>
      <dgm:spPr/>
      <dgm:t>
        <a:bodyPr/>
        <a:lstStyle/>
        <a:p>
          <a:r>
            <a:rPr lang="en-US" dirty="0" smtClean="0"/>
            <a:t>Stability Issues</a:t>
          </a:r>
          <a:endParaRPr lang="en-US" dirty="0"/>
        </a:p>
      </dgm:t>
    </dgm:pt>
    <dgm:pt modelId="{27688863-9E23-47DA-B8DA-3ED0A2E20B8B}" type="parTrans" cxnId="{46D391B7-7878-45F7-8ACE-C66F37790770}">
      <dgm:prSet/>
      <dgm:spPr/>
      <dgm:t>
        <a:bodyPr/>
        <a:lstStyle/>
        <a:p>
          <a:endParaRPr lang="en-US"/>
        </a:p>
      </dgm:t>
    </dgm:pt>
    <dgm:pt modelId="{C1D040DF-A5DE-42D0-ADAE-792CA5EAA6BB}" type="sibTrans" cxnId="{46D391B7-7878-45F7-8ACE-C66F37790770}">
      <dgm:prSet/>
      <dgm:spPr/>
      <dgm:t>
        <a:bodyPr/>
        <a:lstStyle/>
        <a:p>
          <a:endParaRPr lang="en-US"/>
        </a:p>
      </dgm:t>
    </dgm:pt>
    <dgm:pt modelId="{01FDC53E-0131-45C9-86B5-F34F4E9F1921}">
      <dgm:prSet phldrT="[Text]"/>
      <dgm:spPr/>
      <dgm:t>
        <a:bodyPr/>
        <a:lstStyle/>
        <a:p>
          <a:r>
            <a:rPr lang="en-US" b="1" dirty="0" smtClean="0"/>
            <a:t>Control System Stability</a:t>
          </a:r>
          <a:endParaRPr lang="en-US" b="1" dirty="0"/>
        </a:p>
      </dgm:t>
    </dgm:pt>
    <dgm:pt modelId="{C82F9904-F3D0-4452-A0BB-D3F3156B056E}" type="parTrans" cxnId="{AEF0E370-2C6E-4087-A726-DBE314D0EF3E}">
      <dgm:prSet/>
      <dgm:spPr/>
      <dgm:t>
        <a:bodyPr/>
        <a:lstStyle/>
        <a:p>
          <a:endParaRPr lang="en-US"/>
        </a:p>
      </dgm:t>
    </dgm:pt>
    <dgm:pt modelId="{8CC9CD40-9F86-4087-BEEC-76A4BDF799E1}" type="sibTrans" cxnId="{AEF0E370-2C6E-4087-A726-DBE314D0EF3E}">
      <dgm:prSet/>
      <dgm:spPr/>
      <dgm:t>
        <a:bodyPr/>
        <a:lstStyle/>
        <a:p>
          <a:endParaRPr lang="en-US"/>
        </a:p>
      </dgm:t>
    </dgm:pt>
    <dgm:pt modelId="{31CB0F6F-E6D0-4C5F-B49A-6ACC899C111C}">
      <dgm:prSet phldrT="[Text]"/>
      <dgm:spPr/>
      <dgm:t>
        <a:bodyPr/>
        <a:lstStyle/>
        <a:p>
          <a:r>
            <a:rPr lang="en-US" b="1" dirty="0" smtClean="0"/>
            <a:t>Angular Stability</a:t>
          </a:r>
          <a:endParaRPr lang="en-US" b="1" dirty="0"/>
        </a:p>
      </dgm:t>
    </dgm:pt>
    <dgm:pt modelId="{B8686424-5E5D-44B0-962E-A50CC2C656D4}" type="parTrans" cxnId="{C665393A-074B-4BB7-9040-0ACA06195773}">
      <dgm:prSet/>
      <dgm:spPr/>
      <dgm:t>
        <a:bodyPr/>
        <a:lstStyle/>
        <a:p>
          <a:endParaRPr lang="en-US"/>
        </a:p>
      </dgm:t>
    </dgm:pt>
    <dgm:pt modelId="{F0D87FCB-1661-4289-B356-C4D4B76898B8}" type="sibTrans" cxnId="{C665393A-074B-4BB7-9040-0ACA06195773}">
      <dgm:prSet/>
      <dgm:spPr/>
      <dgm:t>
        <a:bodyPr/>
        <a:lstStyle/>
        <a:p>
          <a:endParaRPr lang="en-US"/>
        </a:p>
      </dgm:t>
    </dgm:pt>
    <dgm:pt modelId="{4444D0DC-5F79-4201-97C9-33183242E13D}">
      <dgm:prSet phldrT="[Text]"/>
      <dgm:spPr/>
      <dgm:t>
        <a:bodyPr/>
        <a:lstStyle/>
        <a:p>
          <a:r>
            <a:rPr lang="en-US" dirty="0" smtClean="0"/>
            <a:t>WSCR</a:t>
          </a:r>
          <a:endParaRPr lang="en-US" dirty="0"/>
        </a:p>
      </dgm:t>
    </dgm:pt>
    <dgm:pt modelId="{39AF3814-30CF-4531-B54B-2958ED1A4204}" type="parTrans" cxnId="{A915BD39-D765-4AAF-ACDF-450506E1D565}">
      <dgm:prSet/>
      <dgm:spPr/>
      <dgm:t>
        <a:bodyPr/>
        <a:lstStyle/>
        <a:p>
          <a:endParaRPr lang="en-US"/>
        </a:p>
      </dgm:t>
    </dgm:pt>
    <dgm:pt modelId="{D7B5044A-7D64-4FEB-A3A1-4500DDA7070C}" type="sibTrans" cxnId="{A915BD39-D765-4AAF-ACDF-450506E1D565}">
      <dgm:prSet/>
      <dgm:spPr/>
      <dgm:t>
        <a:bodyPr/>
        <a:lstStyle/>
        <a:p>
          <a:endParaRPr lang="en-US"/>
        </a:p>
      </dgm:t>
    </dgm:pt>
    <dgm:pt modelId="{D68F1A88-6609-424E-987F-1A3BED950652}">
      <dgm:prSet phldrT="[Text]"/>
      <dgm:spPr/>
      <dgm:t>
        <a:bodyPr/>
        <a:lstStyle/>
        <a:p>
          <a:r>
            <a:rPr lang="en-US" dirty="0" smtClean="0"/>
            <a:t>PSS/E Dynamics</a:t>
          </a:r>
          <a:endParaRPr lang="en-US" dirty="0"/>
        </a:p>
      </dgm:t>
    </dgm:pt>
    <dgm:pt modelId="{0283A952-0A38-4471-A42D-08D991EA7B92}" type="parTrans" cxnId="{16F892CA-DEAC-4D5B-BFD5-5D0E9807AA51}">
      <dgm:prSet/>
      <dgm:spPr/>
      <dgm:t>
        <a:bodyPr/>
        <a:lstStyle/>
        <a:p>
          <a:endParaRPr lang="en-US"/>
        </a:p>
      </dgm:t>
    </dgm:pt>
    <dgm:pt modelId="{D75A8F92-C63C-4B46-9004-FE185488BD39}" type="sibTrans" cxnId="{16F892CA-DEAC-4D5B-BFD5-5D0E9807AA51}">
      <dgm:prSet/>
      <dgm:spPr/>
      <dgm:t>
        <a:bodyPr/>
        <a:lstStyle/>
        <a:p>
          <a:endParaRPr lang="en-US"/>
        </a:p>
      </dgm:t>
    </dgm:pt>
    <dgm:pt modelId="{F018F5A5-9100-4B0D-8F7E-B7AC87AC9158}">
      <dgm:prSet phldrT="[Text]"/>
      <dgm:spPr/>
      <dgm:t>
        <a:bodyPr/>
        <a:lstStyle/>
        <a:p>
          <a:r>
            <a:rPr lang="en-US" b="1" dirty="0" smtClean="0"/>
            <a:t>Voltage Stability</a:t>
          </a:r>
          <a:endParaRPr lang="en-US" b="1" dirty="0"/>
        </a:p>
      </dgm:t>
    </dgm:pt>
    <dgm:pt modelId="{1A2A4E19-9FFC-4FC8-A808-879C531F5E1B}" type="parTrans" cxnId="{4BCD8ECD-64BE-4AAE-89E6-E94619788D03}">
      <dgm:prSet/>
      <dgm:spPr/>
      <dgm:t>
        <a:bodyPr/>
        <a:lstStyle/>
        <a:p>
          <a:endParaRPr lang="en-US"/>
        </a:p>
      </dgm:t>
    </dgm:pt>
    <dgm:pt modelId="{57D78269-C03D-41A0-961C-FEF0ADA62770}" type="sibTrans" cxnId="{4BCD8ECD-64BE-4AAE-89E6-E94619788D03}">
      <dgm:prSet/>
      <dgm:spPr/>
      <dgm:t>
        <a:bodyPr/>
        <a:lstStyle/>
        <a:p>
          <a:endParaRPr lang="en-US"/>
        </a:p>
      </dgm:t>
    </dgm:pt>
    <dgm:pt modelId="{B5E5B022-E939-44D9-B332-30DEAB80D62E}">
      <dgm:prSet phldrT="[Text]"/>
      <dgm:spPr/>
      <dgm:t>
        <a:bodyPr/>
        <a:lstStyle/>
        <a:p>
          <a:r>
            <a:rPr lang="en-US" dirty="0" smtClean="0"/>
            <a:t>VSAT</a:t>
          </a:r>
          <a:endParaRPr lang="en-US" dirty="0"/>
        </a:p>
      </dgm:t>
    </dgm:pt>
    <dgm:pt modelId="{733DB7C9-ABB9-4E75-83C7-2DEC7BCEBEFD}" type="parTrans" cxnId="{0A9192D7-E212-4C0F-855B-2F476EFBCE69}">
      <dgm:prSet/>
      <dgm:spPr/>
      <dgm:t>
        <a:bodyPr/>
        <a:lstStyle/>
        <a:p>
          <a:endParaRPr lang="en-US"/>
        </a:p>
      </dgm:t>
    </dgm:pt>
    <dgm:pt modelId="{93DFBA19-40C2-46DC-B914-A3117175B336}" type="sibTrans" cxnId="{0A9192D7-E212-4C0F-855B-2F476EFBCE69}">
      <dgm:prSet/>
      <dgm:spPr/>
      <dgm:t>
        <a:bodyPr/>
        <a:lstStyle/>
        <a:p>
          <a:endParaRPr lang="en-US"/>
        </a:p>
      </dgm:t>
    </dgm:pt>
    <dgm:pt modelId="{61421585-4502-40C5-BDF9-2D49B098519F}">
      <dgm:prSet phldrT="[Text]"/>
      <dgm:spPr/>
      <dgm:t>
        <a:bodyPr/>
        <a:lstStyle/>
        <a:p>
          <a:r>
            <a:rPr lang="en-US" smtClean="0"/>
            <a:t>VSAT</a:t>
          </a:r>
          <a:endParaRPr lang="en-US" dirty="0"/>
        </a:p>
      </dgm:t>
    </dgm:pt>
    <dgm:pt modelId="{1AE63E40-619D-42AD-94B9-FF945892B350}" type="parTrans" cxnId="{97FECB8D-B743-4C51-91C9-56CAC991D0B5}">
      <dgm:prSet/>
      <dgm:spPr/>
      <dgm:t>
        <a:bodyPr/>
        <a:lstStyle/>
        <a:p>
          <a:endParaRPr lang="en-US"/>
        </a:p>
      </dgm:t>
    </dgm:pt>
    <dgm:pt modelId="{2350B495-4952-4B49-8128-D995E8420180}" type="sibTrans" cxnId="{97FECB8D-B743-4C51-91C9-56CAC991D0B5}">
      <dgm:prSet/>
      <dgm:spPr/>
      <dgm:t>
        <a:bodyPr/>
        <a:lstStyle/>
        <a:p>
          <a:endParaRPr lang="en-US"/>
        </a:p>
      </dgm:t>
    </dgm:pt>
    <dgm:pt modelId="{4DE4E97C-5FBB-4DB8-81ED-CBDA79AC4491}" type="pres">
      <dgm:prSet presAssocID="{263570F0-6874-4702-8C43-C26D2EE2201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809872-7564-40EB-9615-3CE2F269C0FB}" type="pres">
      <dgm:prSet presAssocID="{5EBAB3C3-0245-4602-B904-62040543D726}" presName="compNode" presStyleCnt="0"/>
      <dgm:spPr/>
    </dgm:pt>
    <dgm:pt modelId="{645F1563-CD6F-49C8-A2E5-500CA594248C}" type="pres">
      <dgm:prSet presAssocID="{5EBAB3C3-0245-4602-B904-62040543D726}" presName="aNode" presStyleLbl="bgShp" presStyleIdx="0" presStyleCnt="3"/>
      <dgm:spPr/>
      <dgm:t>
        <a:bodyPr/>
        <a:lstStyle/>
        <a:p>
          <a:endParaRPr lang="en-US"/>
        </a:p>
      </dgm:t>
    </dgm:pt>
    <dgm:pt modelId="{2FF98350-5053-4BEB-AB0B-C87F2C99080F}" type="pres">
      <dgm:prSet presAssocID="{5EBAB3C3-0245-4602-B904-62040543D726}" presName="textNode" presStyleLbl="bgShp" presStyleIdx="0" presStyleCnt="3"/>
      <dgm:spPr/>
      <dgm:t>
        <a:bodyPr/>
        <a:lstStyle/>
        <a:p>
          <a:endParaRPr lang="en-US"/>
        </a:p>
      </dgm:t>
    </dgm:pt>
    <dgm:pt modelId="{ED1ABA6F-B315-41DD-A327-DC33D760D96A}" type="pres">
      <dgm:prSet presAssocID="{5EBAB3C3-0245-4602-B904-62040543D726}" presName="compChildNode" presStyleCnt="0"/>
      <dgm:spPr/>
    </dgm:pt>
    <dgm:pt modelId="{FD3656AC-5E53-4634-9ED0-1B064E297C5E}" type="pres">
      <dgm:prSet presAssocID="{5EBAB3C3-0245-4602-B904-62040543D726}" presName="theInnerList" presStyleCnt="0"/>
      <dgm:spPr/>
    </dgm:pt>
    <dgm:pt modelId="{67C00CE6-67D4-4934-BA87-149DD8FB19A6}" type="pres">
      <dgm:prSet presAssocID="{DB890A0A-AD9B-41B8-BD02-2AB0840816FE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723C3E-0904-4D43-AFA1-919C8B2268BE}" type="pres">
      <dgm:prSet presAssocID="{DB890A0A-AD9B-41B8-BD02-2AB0840816FE}" presName="aSpace2" presStyleCnt="0"/>
      <dgm:spPr/>
    </dgm:pt>
    <dgm:pt modelId="{2BEA695F-2A94-4C76-8F46-9D8DCEF3B945}" type="pres">
      <dgm:prSet presAssocID="{4444D0DC-5F79-4201-97C9-33183242E13D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0E8E1D-7FA7-4DC2-81D3-74B904BF377D}" type="pres">
      <dgm:prSet presAssocID="{4444D0DC-5F79-4201-97C9-33183242E13D}" presName="aSpace2" presStyleCnt="0"/>
      <dgm:spPr/>
    </dgm:pt>
    <dgm:pt modelId="{E2715A74-C249-416A-A82A-EF439F613A26}" type="pres">
      <dgm:prSet presAssocID="{D68F1A88-6609-424E-987F-1A3BED950652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A5FC0F-6DEF-4BF2-95C5-39209FE2CC0D}" type="pres">
      <dgm:prSet presAssocID="{D68F1A88-6609-424E-987F-1A3BED950652}" presName="aSpace2" presStyleCnt="0"/>
      <dgm:spPr/>
    </dgm:pt>
    <dgm:pt modelId="{8244D5DB-785F-4B7E-8F89-23F76A4E4209}" type="pres">
      <dgm:prSet presAssocID="{B5E5B022-E939-44D9-B332-30DEAB80D62E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3FE25-C37F-4A07-B14F-EB493C1DC9BD}" type="pres">
      <dgm:prSet presAssocID="{5EBAB3C3-0245-4602-B904-62040543D726}" presName="aSpace" presStyleCnt="0"/>
      <dgm:spPr/>
    </dgm:pt>
    <dgm:pt modelId="{3CFE8E0C-9203-4303-B5A2-1BBC546D078B}" type="pres">
      <dgm:prSet presAssocID="{80F228D6-2126-438A-840B-ED40748B369F}" presName="compNode" presStyleCnt="0"/>
      <dgm:spPr/>
    </dgm:pt>
    <dgm:pt modelId="{35AB3CAB-07C2-43DE-96D4-2698F96377B8}" type="pres">
      <dgm:prSet presAssocID="{80F228D6-2126-438A-840B-ED40748B369F}" presName="aNode" presStyleLbl="bgShp" presStyleIdx="1" presStyleCnt="3"/>
      <dgm:spPr/>
      <dgm:t>
        <a:bodyPr/>
        <a:lstStyle/>
        <a:p>
          <a:endParaRPr lang="en-US"/>
        </a:p>
      </dgm:t>
    </dgm:pt>
    <dgm:pt modelId="{25FAB0CF-0C4D-45FB-871C-4DA21FD10C9F}" type="pres">
      <dgm:prSet presAssocID="{80F228D6-2126-438A-840B-ED40748B369F}" presName="textNode" presStyleLbl="bgShp" presStyleIdx="1" presStyleCnt="3"/>
      <dgm:spPr/>
      <dgm:t>
        <a:bodyPr/>
        <a:lstStyle/>
        <a:p>
          <a:endParaRPr lang="en-US"/>
        </a:p>
      </dgm:t>
    </dgm:pt>
    <dgm:pt modelId="{6581BB12-88EF-49F3-860E-6AE295673DD7}" type="pres">
      <dgm:prSet presAssocID="{80F228D6-2126-438A-840B-ED40748B369F}" presName="compChildNode" presStyleCnt="0"/>
      <dgm:spPr/>
    </dgm:pt>
    <dgm:pt modelId="{630EB45A-E699-44F9-9500-AFF5B6787599}" type="pres">
      <dgm:prSet presAssocID="{80F228D6-2126-438A-840B-ED40748B369F}" presName="theInnerList" presStyleCnt="0"/>
      <dgm:spPr/>
    </dgm:pt>
    <dgm:pt modelId="{825E4188-3BF4-482E-8B99-1D42CADA8EC4}" type="pres">
      <dgm:prSet presAssocID="{01FDC53E-0131-45C9-86B5-F34F4E9F1921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C2D176-8B5E-4D2F-AE7E-A9CC888F525C}" type="pres">
      <dgm:prSet presAssocID="{01FDC53E-0131-45C9-86B5-F34F4E9F1921}" presName="aSpace2" presStyleCnt="0"/>
      <dgm:spPr/>
    </dgm:pt>
    <dgm:pt modelId="{1792E6C0-BA8C-45FD-9140-84C43C3D9DD1}" type="pres">
      <dgm:prSet presAssocID="{31CB0F6F-E6D0-4C5F-B49A-6ACC899C111C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86D836-8F14-4D0B-9580-3DA3142B2710}" type="pres">
      <dgm:prSet presAssocID="{31CB0F6F-E6D0-4C5F-B49A-6ACC899C111C}" presName="aSpace2" presStyleCnt="0"/>
      <dgm:spPr/>
    </dgm:pt>
    <dgm:pt modelId="{63209275-5E82-4DAF-9025-A1025F29772F}" type="pres">
      <dgm:prSet presAssocID="{F018F5A5-9100-4B0D-8F7E-B7AC87AC9158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FC3130-6CBA-43AA-8A0B-DF954DA63F53}" type="pres">
      <dgm:prSet presAssocID="{80F228D6-2126-438A-840B-ED40748B369F}" presName="aSpace" presStyleCnt="0"/>
      <dgm:spPr/>
    </dgm:pt>
    <dgm:pt modelId="{845E577B-B64B-43F3-8692-44885F5E5C32}" type="pres">
      <dgm:prSet presAssocID="{051905B7-F378-42BB-9E71-78F57F8C9D20}" presName="compNode" presStyleCnt="0"/>
      <dgm:spPr/>
    </dgm:pt>
    <dgm:pt modelId="{682CBD67-0506-4476-B722-9D7F440783DE}" type="pres">
      <dgm:prSet presAssocID="{051905B7-F378-42BB-9E71-78F57F8C9D20}" presName="aNode" presStyleLbl="bgShp" presStyleIdx="2" presStyleCnt="3"/>
      <dgm:spPr/>
      <dgm:t>
        <a:bodyPr/>
        <a:lstStyle/>
        <a:p>
          <a:endParaRPr lang="en-US"/>
        </a:p>
      </dgm:t>
    </dgm:pt>
    <dgm:pt modelId="{1F9FE2D6-FE66-4C08-89B5-2CFD1AF105E1}" type="pres">
      <dgm:prSet presAssocID="{051905B7-F378-42BB-9E71-78F57F8C9D20}" presName="textNode" presStyleLbl="bgShp" presStyleIdx="2" presStyleCnt="3"/>
      <dgm:spPr/>
      <dgm:t>
        <a:bodyPr/>
        <a:lstStyle/>
        <a:p>
          <a:endParaRPr lang="en-US"/>
        </a:p>
      </dgm:t>
    </dgm:pt>
    <dgm:pt modelId="{0CA47AB0-DB15-4753-8DAC-B8213A647397}" type="pres">
      <dgm:prSet presAssocID="{051905B7-F378-42BB-9E71-78F57F8C9D20}" presName="compChildNode" presStyleCnt="0"/>
      <dgm:spPr/>
    </dgm:pt>
    <dgm:pt modelId="{2726C245-376A-4855-B4DF-6BE103906826}" type="pres">
      <dgm:prSet presAssocID="{051905B7-F378-42BB-9E71-78F57F8C9D20}" presName="theInnerList" presStyleCnt="0"/>
      <dgm:spPr/>
    </dgm:pt>
    <dgm:pt modelId="{5595C2DA-5BA7-4CF5-8461-4060B6CD3FC4}" type="pres">
      <dgm:prSet presAssocID="{0DD75384-3090-40F7-8B28-4A905398B2EB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F71E4B-8D30-4195-BEFA-72567909E03E}" type="pres">
      <dgm:prSet presAssocID="{0DD75384-3090-40F7-8B28-4A905398B2EB}" presName="aSpace2" presStyleCnt="0"/>
      <dgm:spPr/>
    </dgm:pt>
    <dgm:pt modelId="{48772489-B267-4D3B-980F-DAD5E3378DA1}" type="pres">
      <dgm:prSet presAssocID="{170F2B2A-1348-44F9-B01E-75D94866452D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89F388-CF1B-412C-B14F-A117F0915B28}" type="pres">
      <dgm:prSet presAssocID="{170F2B2A-1348-44F9-B01E-75D94866452D}" presName="aSpace2" presStyleCnt="0"/>
      <dgm:spPr/>
    </dgm:pt>
    <dgm:pt modelId="{0A5B9E84-7789-4F8F-971B-0A927A42AD58}" type="pres">
      <dgm:prSet presAssocID="{61421585-4502-40C5-BDF9-2D49B098519F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CBF301-9CD5-4996-8BE3-32D6653FE755}" type="presOf" srcId="{F018F5A5-9100-4B0D-8F7E-B7AC87AC9158}" destId="{63209275-5E82-4DAF-9025-A1025F29772F}" srcOrd="0" destOrd="0" presId="urn:microsoft.com/office/officeart/2005/8/layout/lProcess2"/>
    <dgm:cxn modelId="{4A5AFA3A-4AC7-4181-83E6-3C37A0D86424}" type="presOf" srcId="{5EBAB3C3-0245-4602-B904-62040543D726}" destId="{645F1563-CD6F-49C8-A2E5-500CA594248C}" srcOrd="0" destOrd="0" presId="urn:microsoft.com/office/officeart/2005/8/layout/lProcess2"/>
    <dgm:cxn modelId="{616A9EE6-3540-4CB5-9473-E21F6055D439}" type="presOf" srcId="{4444D0DC-5F79-4201-97C9-33183242E13D}" destId="{2BEA695F-2A94-4C76-8F46-9D8DCEF3B945}" srcOrd="0" destOrd="0" presId="urn:microsoft.com/office/officeart/2005/8/layout/lProcess2"/>
    <dgm:cxn modelId="{3CB30C7D-B8AA-4429-8A74-57B19188588C}" type="presOf" srcId="{01FDC53E-0131-45C9-86B5-F34F4E9F1921}" destId="{825E4188-3BF4-482E-8B99-1D42CADA8EC4}" srcOrd="0" destOrd="0" presId="urn:microsoft.com/office/officeart/2005/8/layout/lProcess2"/>
    <dgm:cxn modelId="{E087649B-9DB6-4A15-A58A-5B779CB05E18}" srcId="{051905B7-F378-42BB-9E71-78F57F8C9D20}" destId="{170F2B2A-1348-44F9-B01E-75D94866452D}" srcOrd="1" destOrd="0" parTransId="{BEA0C1ED-B7B2-45D9-ABE1-81D69B242A31}" sibTransId="{01A19FBC-B6CC-44D9-AD00-5B4696575623}"/>
    <dgm:cxn modelId="{F74A6EE4-87EC-497E-86C3-C1186088B150}" type="presOf" srcId="{B5E5B022-E939-44D9-B332-30DEAB80D62E}" destId="{8244D5DB-785F-4B7E-8F89-23F76A4E4209}" srcOrd="0" destOrd="0" presId="urn:microsoft.com/office/officeart/2005/8/layout/lProcess2"/>
    <dgm:cxn modelId="{46D391B7-7878-45F7-8ACE-C66F37790770}" srcId="{263570F0-6874-4702-8C43-C26D2EE22015}" destId="{80F228D6-2126-438A-840B-ED40748B369F}" srcOrd="1" destOrd="0" parTransId="{27688863-9E23-47DA-B8DA-3ED0A2E20B8B}" sibTransId="{C1D040DF-A5DE-42D0-ADAE-792CA5EAA6BB}"/>
    <dgm:cxn modelId="{B60FD5B2-1302-464A-8998-A6652282B14C}" srcId="{263570F0-6874-4702-8C43-C26D2EE22015}" destId="{051905B7-F378-42BB-9E71-78F57F8C9D20}" srcOrd="2" destOrd="0" parTransId="{017C5EE5-538E-49CE-9A71-C0971F77A1D1}" sibTransId="{8A75CE36-45C1-46C6-8A31-FC9842FB0DC0}"/>
    <dgm:cxn modelId="{16F892CA-DEAC-4D5B-BFD5-5D0E9807AA51}" srcId="{5EBAB3C3-0245-4602-B904-62040543D726}" destId="{D68F1A88-6609-424E-987F-1A3BED950652}" srcOrd="2" destOrd="0" parTransId="{0283A952-0A38-4471-A42D-08D991EA7B92}" sibTransId="{D75A8F92-C63C-4B46-9004-FE185488BD39}"/>
    <dgm:cxn modelId="{FBF0B6F3-3090-4C31-AC2C-0E2F76B05AAC}" type="presOf" srcId="{80F228D6-2126-438A-840B-ED40748B369F}" destId="{25FAB0CF-0C4D-45FB-871C-4DA21FD10C9F}" srcOrd="1" destOrd="0" presId="urn:microsoft.com/office/officeart/2005/8/layout/lProcess2"/>
    <dgm:cxn modelId="{DCE1F570-8F10-45FE-B39A-C30A8AE16778}" type="presOf" srcId="{61421585-4502-40C5-BDF9-2D49B098519F}" destId="{0A5B9E84-7789-4F8F-971B-0A927A42AD58}" srcOrd="0" destOrd="0" presId="urn:microsoft.com/office/officeart/2005/8/layout/lProcess2"/>
    <dgm:cxn modelId="{A915BD39-D765-4AAF-ACDF-450506E1D565}" srcId="{5EBAB3C3-0245-4602-B904-62040543D726}" destId="{4444D0DC-5F79-4201-97C9-33183242E13D}" srcOrd="1" destOrd="0" parTransId="{39AF3814-30CF-4531-B54B-2958ED1A4204}" sibTransId="{D7B5044A-7D64-4FEB-A3A1-4500DDA7070C}"/>
    <dgm:cxn modelId="{21ED1B5F-FA4F-44AA-825C-1A4E8C754B30}" srcId="{5EBAB3C3-0245-4602-B904-62040543D726}" destId="{DB890A0A-AD9B-41B8-BD02-2AB0840816FE}" srcOrd="0" destOrd="0" parTransId="{7136687B-7ACF-455D-9D95-A553CDBD5DB2}" sibTransId="{08BD222D-53FF-4B7C-B915-1DC8F6A17629}"/>
    <dgm:cxn modelId="{4CDD7C89-6C1F-4965-AC65-378503C8F85C}" type="presOf" srcId="{DB890A0A-AD9B-41B8-BD02-2AB0840816FE}" destId="{67C00CE6-67D4-4934-BA87-149DD8FB19A6}" srcOrd="0" destOrd="0" presId="urn:microsoft.com/office/officeart/2005/8/layout/lProcess2"/>
    <dgm:cxn modelId="{4BCD8ECD-64BE-4AAE-89E6-E94619788D03}" srcId="{80F228D6-2126-438A-840B-ED40748B369F}" destId="{F018F5A5-9100-4B0D-8F7E-B7AC87AC9158}" srcOrd="2" destOrd="0" parTransId="{1A2A4E19-9FFC-4FC8-A808-879C531F5E1B}" sibTransId="{57D78269-C03D-41A0-961C-FEF0ADA62770}"/>
    <dgm:cxn modelId="{418C28E5-7F9E-473C-9555-31818D057B58}" type="presOf" srcId="{051905B7-F378-42BB-9E71-78F57F8C9D20}" destId="{682CBD67-0506-4476-B722-9D7F440783DE}" srcOrd="0" destOrd="0" presId="urn:microsoft.com/office/officeart/2005/8/layout/lProcess2"/>
    <dgm:cxn modelId="{D2F1B6D8-BFC8-43DA-B09E-F5AF072B7910}" srcId="{051905B7-F378-42BB-9E71-78F57F8C9D20}" destId="{0DD75384-3090-40F7-8B28-4A905398B2EB}" srcOrd="0" destOrd="0" parTransId="{F2A9D158-EFA2-4822-A01F-F4A0D59CBF43}" sibTransId="{4BE7527D-D038-4FD6-8594-81E5E98A66A5}"/>
    <dgm:cxn modelId="{0BE8E9C5-7904-4FC0-B1E7-A1540383DCC8}" srcId="{263570F0-6874-4702-8C43-C26D2EE22015}" destId="{5EBAB3C3-0245-4602-B904-62040543D726}" srcOrd="0" destOrd="0" parTransId="{B2445F35-02DD-442F-9194-090792C34261}" sibTransId="{5DDE6AA5-E49C-440A-9225-1CD2FE0FD017}"/>
    <dgm:cxn modelId="{BCD7A0A9-F369-4D85-9909-E7105D382F5F}" type="presOf" srcId="{0DD75384-3090-40F7-8B28-4A905398B2EB}" destId="{5595C2DA-5BA7-4CF5-8461-4060B6CD3FC4}" srcOrd="0" destOrd="0" presId="urn:microsoft.com/office/officeart/2005/8/layout/lProcess2"/>
    <dgm:cxn modelId="{CBD2EC0C-3145-413B-B3CE-3707A17B9084}" type="presOf" srcId="{263570F0-6874-4702-8C43-C26D2EE22015}" destId="{4DE4E97C-5FBB-4DB8-81ED-CBDA79AC4491}" srcOrd="0" destOrd="0" presId="urn:microsoft.com/office/officeart/2005/8/layout/lProcess2"/>
    <dgm:cxn modelId="{97FECB8D-B743-4C51-91C9-56CAC991D0B5}" srcId="{051905B7-F378-42BB-9E71-78F57F8C9D20}" destId="{61421585-4502-40C5-BDF9-2D49B098519F}" srcOrd="2" destOrd="0" parTransId="{1AE63E40-619D-42AD-94B9-FF945892B350}" sibTransId="{2350B495-4952-4B49-8128-D995E8420180}"/>
    <dgm:cxn modelId="{C665393A-074B-4BB7-9040-0ACA06195773}" srcId="{80F228D6-2126-438A-840B-ED40748B369F}" destId="{31CB0F6F-E6D0-4C5F-B49A-6ACC899C111C}" srcOrd="1" destOrd="0" parTransId="{B8686424-5E5D-44B0-962E-A50CC2C656D4}" sibTransId="{F0D87FCB-1661-4289-B356-C4D4B76898B8}"/>
    <dgm:cxn modelId="{2C35CFA6-3AD1-4B8A-91A4-35FD4E92B5DC}" type="presOf" srcId="{5EBAB3C3-0245-4602-B904-62040543D726}" destId="{2FF98350-5053-4BEB-AB0B-C87F2C99080F}" srcOrd="1" destOrd="0" presId="urn:microsoft.com/office/officeart/2005/8/layout/lProcess2"/>
    <dgm:cxn modelId="{EB1AA772-1222-4908-BA4A-843544264AF9}" type="presOf" srcId="{D68F1A88-6609-424E-987F-1A3BED950652}" destId="{E2715A74-C249-416A-A82A-EF439F613A26}" srcOrd="0" destOrd="0" presId="urn:microsoft.com/office/officeart/2005/8/layout/lProcess2"/>
    <dgm:cxn modelId="{42FB9674-C92D-4B43-8197-601B712ADF95}" type="presOf" srcId="{170F2B2A-1348-44F9-B01E-75D94866452D}" destId="{48772489-B267-4D3B-980F-DAD5E3378DA1}" srcOrd="0" destOrd="0" presId="urn:microsoft.com/office/officeart/2005/8/layout/lProcess2"/>
    <dgm:cxn modelId="{871D28BD-48F2-471A-8D5E-BCF26677A4A5}" type="presOf" srcId="{80F228D6-2126-438A-840B-ED40748B369F}" destId="{35AB3CAB-07C2-43DE-96D4-2698F96377B8}" srcOrd="0" destOrd="0" presId="urn:microsoft.com/office/officeart/2005/8/layout/lProcess2"/>
    <dgm:cxn modelId="{0A9192D7-E212-4C0F-855B-2F476EFBCE69}" srcId="{5EBAB3C3-0245-4602-B904-62040543D726}" destId="{B5E5B022-E939-44D9-B332-30DEAB80D62E}" srcOrd="3" destOrd="0" parTransId="{733DB7C9-ABB9-4E75-83C7-2DEC7BCEBEFD}" sibTransId="{93DFBA19-40C2-46DC-B914-A3117175B336}"/>
    <dgm:cxn modelId="{9C95CAFE-5DAA-4758-8BA8-381FCC415002}" type="presOf" srcId="{051905B7-F378-42BB-9E71-78F57F8C9D20}" destId="{1F9FE2D6-FE66-4C08-89B5-2CFD1AF105E1}" srcOrd="1" destOrd="0" presId="urn:microsoft.com/office/officeart/2005/8/layout/lProcess2"/>
    <dgm:cxn modelId="{FEF244FC-1787-4339-B435-96492C70D6E1}" type="presOf" srcId="{31CB0F6F-E6D0-4C5F-B49A-6ACC899C111C}" destId="{1792E6C0-BA8C-45FD-9140-84C43C3D9DD1}" srcOrd="0" destOrd="0" presId="urn:microsoft.com/office/officeart/2005/8/layout/lProcess2"/>
    <dgm:cxn modelId="{AEF0E370-2C6E-4087-A726-DBE314D0EF3E}" srcId="{80F228D6-2126-438A-840B-ED40748B369F}" destId="{01FDC53E-0131-45C9-86B5-F34F4E9F1921}" srcOrd="0" destOrd="0" parTransId="{C82F9904-F3D0-4452-A0BB-D3F3156B056E}" sibTransId="{8CC9CD40-9F86-4087-BEEC-76A4BDF799E1}"/>
    <dgm:cxn modelId="{E4C29CA2-DE8A-44BC-ACE4-AF3E67EED204}" type="presParOf" srcId="{4DE4E97C-5FBB-4DB8-81ED-CBDA79AC4491}" destId="{FE809872-7564-40EB-9615-3CE2F269C0FB}" srcOrd="0" destOrd="0" presId="urn:microsoft.com/office/officeart/2005/8/layout/lProcess2"/>
    <dgm:cxn modelId="{BDD036A3-A4BA-41D7-A946-3FA05C96AD65}" type="presParOf" srcId="{FE809872-7564-40EB-9615-3CE2F269C0FB}" destId="{645F1563-CD6F-49C8-A2E5-500CA594248C}" srcOrd="0" destOrd="0" presId="urn:microsoft.com/office/officeart/2005/8/layout/lProcess2"/>
    <dgm:cxn modelId="{C8E83A48-DFCF-4666-ABC7-D62651D35C7C}" type="presParOf" srcId="{FE809872-7564-40EB-9615-3CE2F269C0FB}" destId="{2FF98350-5053-4BEB-AB0B-C87F2C99080F}" srcOrd="1" destOrd="0" presId="urn:microsoft.com/office/officeart/2005/8/layout/lProcess2"/>
    <dgm:cxn modelId="{28309CA9-D5FC-46D1-93E9-73780B6F8004}" type="presParOf" srcId="{FE809872-7564-40EB-9615-3CE2F269C0FB}" destId="{ED1ABA6F-B315-41DD-A327-DC33D760D96A}" srcOrd="2" destOrd="0" presId="urn:microsoft.com/office/officeart/2005/8/layout/lProcess2"/>
    <dgm:cxn modelId="{ED790472-782C-4257-B0E7-7C2962046A70}" type="presParOf" srcId="{ED1ABA6F-B315-41DD-A327-DC33D760D96A}" destId="{FD3656AC-5E53-4634-9ED0-1B064E297C5E}" srcOrd="0" destOrd="0" presId="urn:microsoft.com/office/officeart/2005/8/layout/lProcess2"/>
    <dgm:cxn modelId="{0C6BC45A-E771-4D72-8D99-94747924B292}" type="presParOf" srcId="{FD3656AC-5E53-4634-9ED0-1B064E297C5E}" destId="{67C00CE6-67D4-4934-BA87-149DD8FB19A6}" srcOrd="0" destOrd="0" presId="urn:microsoft.com/office/officeart/2005/8/layout/lProcess2"/>
    <dgm:cxn modelId="{3B67CFB6-65DE-4B5A-AA81-CA338BB9EA50}" type="presParOf" srcId="{FD3656AC-5E53-4634-9ED0-1B064E297C5E}" destId="{EA723C3E-0904-4D43-AFA1-919C8B2268BE}" srcOrd="1" destOrd="0" presId="urn:microsoft.com/office/officeart/2005/8/layout/lProcess2"/>
    <dgm:cxn modelId="{43B4C9AE-55FE-4D11-BF0B-0757C0B0886B}" type="presParOf" srcId="{FD3656AC-5E53-4634-9ED0-1B064E297C5E}" destId="{2BEA695F-2A94-4C76-8F46-9D8DCEF3B945}" srcOrd="2" destOrd="0" presId="urn:microsoft.com/office/officeart/2005/8/layout/lProcess2"/>
    <dgm:cxn modelId="{93E98225-B06E-4BBE-B8A5-15A31341F9AB}" type="presParOf" srcId="{FD3656AC-5E53-4634-9ED0-1B064E297C5E}" destId="{B60E8E1D-7FA7-4DC2-81D3-74B904BF377D}" srcOrd="3" destOrd="0" presId="urn:microsoft.com/office/officeart/2005/8/layout/lProcess2"/>
    <dgm:cxn modelId="{39E1E645-C053-4499-9CC1-53A028AE62BB}" type="presParOf" srcId="{FD3656AC-5E53-4634-9ED0-1B064E297C5E}" destId="{E2715A74-C249-416A-A82A-EF439F613A26}" srcOrd="4" destOrd="0" presId="urn:microsoft.com/office/officeart/2005/8/layout/lProcess2"/>
    <dgm:cxn modelId="{98C0D40F-2E22-49DA-95F7-50E9FD058705}" type="presParOf" srcId="{FD3656AC-5E53-4634-9ED0-1B064E297C5E}" destId="{FFA5FC0F-6DEF-4BF2-95C5-39209FE2CC0D}" srcOrd="5" destOrd="0" presId="urn:microsoft.com/office/officeart/2005/8/layout/lProcess2"/>
    <dgm:cxn modelId="{A303439F-2B83-4852-81F5-45D28910C572}" type="presParOf" srcId="{FD3656AC-5E53-4634-9ED0-1B064E297C5E}" destId="{8244D5DB-785F-4B7E-8F89-23F76A4E4209}" srcOrd="6" destOrd="0" presId="urn:microsoft.com/office/officeart/2005/8/layout/lProcess2"/>
    <dgm:cxn modelId="{9500B183-8B7F-4457-A9F0-526411834E0E}" type="presParOf" srcId="{4DE4E97C-5FBB-4DB8-81ED-CBDA79AC4491}" destId="{DDA3FE25-C37F-4A07-B14F-EB493C1DC9BD}" srcOrd="1" destOrd="0" presId="urn:microsoft.com/office/officeart/2005/8/layout/lProcess2"/>
    <dgm:cxn modelId="{20208647-79E3-4A71-A208-EE725BCA14CC}" type="presParOf" srcId="{4DE4E97C-5FBB-4DB8-81ED-CBDA79AC4491}" destId="{3CFE8E0C-9203-4303-B5A2-1BBC546D078B}" srcOrd="2" destOrd="0" presId="urn:microsoft.com/office/officeart/2005/8/layout/lProcess2"/>
    <dgm:cxn modelId="{B32AD2EF-370E-468D-9F0E-04B28C4EB6B0}" type="presParOf" srcId="{3CFE8E0C-9203-4303-B5A2-1BBC546D078B}" destId="{35AB3CAB-07C2-43DE-96D4-2698F96377B8}" srcOrd="0" destOrd="0" presId="urn:microsoft.com/office/officeart/2005/8/layout/lProcess2"/>
    <dgm:cxn modelId="{83511259-48E6-491E-9B33-AE3B3AB30516}" type="presParOf" srcId="{3CFE8E0C-9203-4303-B5A2-1BBC546D078B}" destId="{25FAB0CF-0C4D-45FB-871C-4DA21FD10C9F}" srcOrd="1" destOrd="0" presId="urn:microsoft.com/office/officeart/2005/8/layout/lProcess2"/>
    <dgm:cxn modelId="{B5F411D7-E8E2-48ED-A2BE-2CF35E6FBA9C}" type="presParOf" srcId="{3CFE8E0C-9203-4303-B5A2-1BBC546D078B}" destId="{6581BB12-88EF-49F3-860E-6AE295673DD7}" srcOrd="2" destOrd="0" presId="urn:microsoft.com/office/officeart/2005/8/layout/lProcess2"/>
    <dgm:cxn modelId="{7910ADD0-6BB7-4B19-9C47-205EEFE8B610}" type="presParOf" srcId="{6581BB12-88EF-49F3-860E-6AE295673DD7}" destId="{630EB45A-E699-44F9-9500-AFF5B6787599}" srcOrd="0" destOrd="0" presId="urn:microsoft.com/office/officeart/2005/8/layout/lProcess2"/>
    <dgm:cxn modelId="{BDF7C884-ABAC-4793-BCE0-AC6CEFE77B82}" type="presParOf" srcId="{630EB45A-E699-44F9-9500-AFF5B6787599}" destId="{825E4188-3BF4-482E-8B99-1D42CADA8EC4}" srcOrd="0" destOrd="0" presId="urn:microsoft.com/office/officeart/2005/8/layout/lProcess2"/>
    <dgm:cxn modelId="{A8B445EF-F3C9-4D8C-8791-ED26B0A86FAE}" type="presParOf" srcId="{630EB45A-E699-44F9-9500-AFF5B6787599}" destId="{EAC2D176-8B5E-4D2F-AE7E-A9CC888F525C}" srcOrd="1" destOrd="0" presId="urn:microsoft.com/office/officeart/2005/8/layout/lProcess2"/>
    <dgm:cxn modelId="{68D89364-F83D-44C7-BCE1-D726DE046288}" type="presParOf" srcId="{630EB45A-E699-44F9-9500-AFF5B6787599}" destId="{1792E6C0-BA8C-45FD-9140-84C43C3D9DD1}" srcOrd="2" destOrd="0" presId="urn:microsoft.com/office/officeart/2005/8/layout/lProcess2"/>
    <dgm:cxn modelId="{84694370-F516-4B2A-B940-E5542700525C}" type="presParOf" srcId="{630EB45A-E699-44F9-9500-AFF5B6787599}" destId="{3386D836-8F14-4D0B-9580-3DA3142B2710}" srcOrd="3" destOrd="0" presId="urn:microsoft.com/office/officeart/2005/8/layout/lProcess2"/>
    <dgm:cxn modelId="{EBC8B17F-33E1-47A1-B7D9-A283A362955F}" type="presParOf" srcId="{630EB45A-E699-44F9-9500-AFF5B6787599}" destId="{63209275-5E82-4DAF-9025-A1025F29772F}" srcOrd="4" destOrd="0" presId="urn:microsoft.com/office/officeart/2005/8/layout/lProcess2"/>
    <dgm:cxn modelId="{3DC36AC1-A29F-454E-8D2B-CEC18BF398C3}" type="presParOf" srcId="{4DE4E97C-5FBB-4DB8-81ED-CBDA79AC4491}" destId="{16FC3130-6CBA-43AA-8A0B-DF954DA63F53}" srcOrd="3" destOrd="0" presId="urn:microsoft.com/office/officeart/2005/8/layout/lProcess2"/>
    <dgm:cxn modelId="{9B2719A4-4B1B-4BCB-AFAE-E1830D012833}" type="presParOf" srcId="{4DE4E97C-5FBB-4DB8-81ED-CBDA79AC4491}" destId="{845E577B-B64B-43F3-8692-44885F5E5C32}" srcOrd="4" destOrd="0" presId="urn:microsoft.com/office/officeart/2005/8/layout/lProcess2"/>
    <dgm:cxn modelId="{EB22D5D7-504F-4802-A53F-40985F35A5B3}" type="presParOf" srcId="{845E577B-B64B-43F3-8692-44885F5E5C32}" destId="{682CBD67-0506-4476-B722-9D7F440783DE}" srcOrd="0" destOrd="0" presId="urn:microsoft.com/office/officeart/2005/8/layout/lProcess2"/>
    <dgm:cxn modelId="{1BE90F05-A124-4358-8345-38529D6BA82E}" type="presParOf" srcId="{845E577B-B64B-43F3-8692-44885F5E5C32}" destId="{1F9FE2D6-FE66-4C08-89B5-2CFD1AF105E1}" srcOrd="1" destOrd="0" presId="urn:microsoft.com/office/officeart/2005/8/layout/lProcess2"/>
    <dgm:cxn modelId="{DD83A5EA-76F1-4695-89AB-D24EDDFC6905}" type="presParOf" srcId="{845E577B-B64B-43F3-8692-44885F5E5C32}" destId="{0CA47AB0-DB15-4753-8DAC-B8213A647397}" srcOrd="2" destOrd="0" presId="urn:microsoft.com/office/officeart/2005/8/layout/lProcess2"/>
    <dgm:cxn modelId="{E6298517-CEA1-47E9-AB4A-27C8B75391B7}" type="presParOf" srcId="{0CA47AB0-DB15-4753-8DAC-B8213A647397}" destId="{2726C245-376A-4855-B4DF-6BE103906826}" srcOrd="0" destOrd="0" presId="urn:microsoft.com/office/officeart/2005/8/layout/lProcess2"/>
    <dgm:cxn modelId="{8D6859D5-C1E2-4C48-9C98-1E9B38D9192F}" type="presParOf" srcId="{2726C245-376A-4855-B4DF-6BE103906826}" destId="{5595C2DA-5BA7-4CF5-8461-4060B6CD3FC4}" srcOrd="0" destOrd="0" presId="urn:microsoft.com/office/officeart/2005/8/layout/lProcess2"/>
    <dgm:cxn modelId="{22089B5C-C937-4D56-8498-B4938FD6A3E1}" type="presParOf" srcId="{2726C245-376A-4855-B4DF-6BE103906826}" destId="{25F71E4B-8D30-4195-BEFA-72567909E03E}" srcOrd="1" destOrd="0" presId="urn:microsoft.com/office/officeart/2005/8/layout/lProcess2"/>
    <dgm:cxn modelId="{7971359B-7858-4286-A033-B7F2D24465E4}" type="presParOf" srcId="{2726C245-376A-4855-B4DF-6BE103906826}" destId="{48772489-B267-4D3B-980F-DAD5E3378DA1}" srcOrd="2" destOrd="0" presId="urn:microsoft.com/office/officeart/2005/8/layout/lProcess2"/>
    <dgm:cxn modelId="{D894D474-E29F-4042-BBE2-981AD3CEE61F}" type="presParOf" srcId="{2726C245-376A-4855-B4DF-6BE103906826}" destId="{9489F388-CF1B-412C-B14F-A117F0915B28}" srcOrd="3" destOrd="0" presId="urn:microsoft.com/office/officeart/2005/8/layout/lProcess2"/>
    <dgm:cxn modelId="{17DD1024-9C1E-4E71-BEC1-71CE7E3D70B3}" type="presParOf" srcId="{2726C245-376A-4855-B4DF-6BE103906826}" destId="{0A5B9E84-7789-4F8F-971B-0A927A42AD58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F1563-CD6F-49C8-A2E5-500CA594248C}">
      <dsp:nvSpPr>
        <dsp:cNvPr id="0" name=""/>
        <dsp:cNvSpPr/>
      </dsp:nvSpPr>
      <dsp:spPr>
        <a:xfrm>
          <a:off x="855" y="0"/>
          <a:ext cx="2224980" cy="454263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smtClean="0"/>
            <a:t>Planning Tools</a:t>
          </a:r>
          <a:endParaRPr lang="en-US" sz="3500" kern="1200" dirty="0"/>
        </a:p>
      </dsp:txBody>
      <dsp:txXfrm>
        <a:off x="855" y="0"/>
        <a:ext cx="2224980" cy="1362789"/>
      </dsp:txXfrm>
    </dsp:sp>
    <dsp:sp modelId="{67C00CE6-67D4-4934-BA87-149DD8FB19A6}">
      <dsp:nvSpPr>
        <dsp:cNvPr id="0" name=""/>
        <dsp:cNvSpPr/>
      </dsp:nvSpPr>
      <dsp:spPr>
        <a:xfrm>
          <a:off x="223353" y="1362900"/>
          <a:ext cx="1779984" cy="661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PSCAD</a:t>
          </a:r>
          <a:endParaRPr lang="en-US" sz="1900" kern="1200" dirty="0"/>
        </a:p>
      </dsp:txBody>
      <dsp:txXfrm>
        <a:off x="242735" y="1382282"/>
        <a:ext cx="1741220" cy="623000"/>
      </dsp:txXfrm>
    </dsp:sp>
    <dsp:sp modelId="{2BEA695F-2A94-4C76-8F46-9D8DCEF3B945}">
      <dsp:nvSpPr>
        <dsp:cNvPr id="0" name=""/>
        <dsp:cNvSpPr/>
      </dsp:nvSpPr>
      <dsp:spPr>
        <a:xfrm>
          <a:off x="223353" y="2126474"/>
          <a:ext cx="1779984" cy="661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WSCR</a:t>
          </a:r>
          <a:endParaRPr lang="en-US" sz="1900" kern="1200" dirty="0"/>
        </a:p>
      </dsp:txBody>
      <dsp:txXfrm>
        <a:off x="242735" y="2145856"/>
        <a:ext cx="1741220" cy="623000"/>
      </dsp:txXfrm>
    </dsp:sp>
    <dsp:sp modelId="{E2715A74-C249-416A-A82A-EF439F613A26}">
      <dsp:nvSpPr>
        <dsp:cNvPr id="0" name=""/>
        <dsp:cNvSpPr/>
      </dsp:nvSpPr>
      <dsp:spPr>
        <a:xfrm>
          <a:off x="223353" y="2890049"/>
          <a:ext cx="1779984" cy="661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PSS/E Dynamics</a:t>
          </a:r>
          <a:endParaRPr lang="en-US" sz="1900" kern="1200" dirty="0"/>
        </a:p>
      </dsp:txBody>
      <dsp:txXfrm>
        <a:off x="242735" y="2909431"/>
        <a:ext cx="1741220" cy="623000"/>
      </dsp:txXfrm>
    </dsp:sp>
    <dsp:sp modelId="{8244D5DB-785F-4B7E-8F89-23F76A4E4209}">
      <dsp:nvSpPr>
        <dsp:cNvPr id="0" name=""/>
        <dsp:cNvSpPr/>
      </dsp:nvSpPr>
      <dsp:spPr>
        <a:xfrm>
          <a:off x="223353" y="3653623"/>
          <a:ext cx="1779984" cy="6617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VSAT</a:t>
          </a:r>
          <a:endParaRPr lang="en-US" sz="1900" kern="1200" dirty="0"/>
        </a:p>
      </dsp:txBody>
      <dsp:txXfrm>
        <a:off x="242735" y="3673005"/>
        <a:ext cx="1741220" cy="623000"/>
      </dsp:txXfrm>
    </dsp:sp>
    <dsp:sp modelId="{35AB3CAB-07C2-43DE-96D4-2698F96377B8}">
      <dsp:nvSpPr>
        <dsp:cNvPr id="0" name=""/>
        <dsp:cNvSpPr/>
      </dsp:nvSpPr>
      <dsp:spPr>
        <a:xfrm>
          <a:off x="2392709" y="0"/>
          <a:ext cx="2224980" cy="454263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Stability Issues</a:t>
          </a:r>
          <a:endParaRPr lang="en-US" sz="3500" kern="1200" dirty="0"/>
        </a:p>
      </dsp:txBody>
      <dsp:txXfrm>
        <a:off x="2392709" y="0"/>
        <a:ext cx="2224980" cy="1362789"/>
      </dsp:txXfrm>
    </dsp:sp>
    <dsp:sp modelId="{825E4188-3BF4-482E-8B99-1D42CADA8EC4}">
      <dsp:nvSpPr>
        <dsp:cNvPr id="0" name=""/>
        <dsp:cNvSpPr/>
      </dsp:nvSpPr>
      <dsp:spPr>
        <a:xfrm>
          <a:off x="2615207" y="1363177"/>
          <a:ext cx="1779984" cy="892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Control System Stability</a:t>
          </a:r>
          <a:endParaRPr lang="en-US" sz="1900" b="1" kern="1200" dirty="0"/>
        </a:p>
      </dsp:txBody>
      <dsp:txXfrm>
        <a:off x="2641346" y="1389316"/>
        <a:ext cx="1727706" cy="840167"/>
      </dsp:txXfrm>
    </dsp:sp>
    <dsp:sp modelId="{1792E6C0-BA8C-45FD-9140-84C43C3D9DD1}">
      <dsp:nvSpPr>
        <dsp:cNvPr id="0" name=""/>
        <dsp:cNvSpPr/>
      </dsp:nvSpPr>
      <dsp:spPr>
        <a:xfrm>
          <a:off x="2615207" y="2392921"/>
          <a:ext cx="1779984" cy="892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Angular Stability</a:t>
          </a:r>
          <a:endParaRPr lang="en-US" sz="1900" b="1" kern="1200" dirty="0"/>
        </a:p>
      </dsp:txBody>
      <dsp:txXfrm>
        <a:off x="2641346" y="2419060"/>
        <a:ext cx="1727706" cy="840167"/>
      </dsp:txXfrm>
    </dsp:sp>
    <dsp:sp modelId="{63209275-5E82-4DAF-9025-A1025F29772F}">
      <dsp:nvSpPr>
        <dsp:cNvPr id="0" name=""/>
        <dsp:cNvSpPr/>
      </dsp:nvSpPr>
      <dsp:spPr>
        <a:xfrm>
          <a:off x="2615207" y="3422666"/>
          <a:ext cx="1779984" cy="892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Voltage Stability</a:t>
          </a:r>
          <a:endParaRPr lang="en-US" sz="1900" b="1" kern="1200" dirty="0"/>
        </a:p>
      </dsp:txBody>
      <dsp:txXfrm>
        <a:off x="2641346" y="3448805"/>
        <a:ext cx="1727706" cy="840167"/>
      </dsp:txXfrm>
    </dsp:sp>
    <dsp:sp modelId="{682CBD67-0506-4476-B722-9D7F440783DE}">
      <dsp:nvSpPr>
        <dsp:cNvPr id="0" name=""/>
        <dsp:cNvSpPr/>
      </dsp:nvSpPr>
      <dsp:spPr>
        <a:xfrm>
          <a:off x="4784563" y="0"/>
          <a:ext cx="2224980" cy="454263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Operation Tools</a:t>
          </a:r>
          <a:endParaRPr lang="en-US" sz="3500" kern="1200" dirty="0"/>
        </a:p>
      </dsp:txBody>
      <dsp:txXfrm>
        <a:off x="4784563" y="0"/>
        <a:ext cx="2224980" cy="1362789"/>
      </dsp:txXfrm>
    </dsp:sp>
    <dsp:sp modelId="{5595C2DA-5BA7-4CF5-8461-4060B6CD3FC4}">
      <dsp:nvSpPr>
        <dsp:cNvPr id="0" name=""/>
        <dsp:cNvSpPr/>
      </dsp:nvSpPr>
      <dsp:spPr>
        <a:xfrm>
          <a:off x="5007061" y="1363177"/>
          <a:ext cx="1779984" cy="892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WSCR</a:t>
          </a:r>
          <a:endParaRPr lang="en-US" sz="1900" kern="1200" dirty="0"/>
        </a:p>
      </dsp:txBody>
      <dsp:txXfrm>
        <a:off x="5033200" y="1389316"/>
        <a:ext cx="1727706" cy="840167"/>
      </dsp:txXfrm>
    </dsp:sp>
    <dsp:sp modelId="{48772489-B267-4D3B-980F-DAD5E3378DA1}">
      <dsp:nvSpPr>
        <dsp:cNvPr id="0" name=""/>
        <dsp:cNvSpPr/>
      </dsp:nvSpPr>
      <dsp:spPr>
        <a:xfrm>
          <a:off x="5007061" y="2392921"/>
          <a:ext cx="1779984" cy="892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Offline Tables</a:t>
          </a:r>
          <a:endParaRPr lang="en-US" sz="1900" kern="1200" dirty="0"/>
        </a:p>
      </dsp:txBody>
      <dsp:txXfrm>
        <a:off x="5033200" y="2419060"/>
        <a:ext cx="1727706" cy="840167"/>
      </dsp:txXfrm>
    </dsp:sp>
    <dsp:sp modelId="{0A5B9E84-7789-4F8F-971B-0A927A42AD58}">
      <dsp:nvSpPr>
        <dsp:cNvPr id="0" name=""/>
        <dsp:cNvSpPr/>
      </dsp:nvSpPr>
      <dsp:spPr>
        <a:xfrm>
          <a:off x="5007061" y="3422666"/>
          <a:ext cx="1779984" cy="892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VSAT</a:t>
          </a:r>
          <a:endParaRPr lang="en-US" sz="1900" kern="1200" dirty="0"/>
        </a:p>
      </dsp:txBody>
      <dsp:txXfrm>
        <a:off x="5033200" y="3448805"/>
        <a:ext cx="1727706" cy="8401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85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B00AA5-9775-417C-BB47-C6000DEEBDC9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97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98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31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44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371600"/>
            <a:ext cx="56388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Panhandle Stability Study Update</a:t>
            </a:r>
            <a:endParaRPr lang="en-US" sz="24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Jeff Billo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Transmission Planning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ERCOT ROS Meeting  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August 8, 2019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Panhandle </a:t>
            </a:r>
            <a:r>
              <a:rPr lang="en-US" dirty="0"/>
              <a:t>Stability – with LP&amp;L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35569"/>
            <a:ext cx="8534400" cy="2507252"/>
          </a:xfrm>
        </p:spPr>
        <p:txBody>
          <a:bodyPr/>
          <a:lstStyle/>
          <a:p>
            <a:r>
              <a:rPr lang="en-US" sz="2000" dirty="0"/>
              <a:t>The LP&amp;L integration provides an </a:t>
            </a:r>
            <a:r>
              <a:rPr lang="en-US" sz="2000" dirty="0" smtClean="0"/>
              <a:t>additional transfer path </a:t>
            </a:r>
            <a:r>
              <a:rPr lang="en-US" sz="2000" dirty="0"/>
              <a:t>between </a:t>
            </a:r>
            <a:r>
              <a:rPr lang="en-US" sz="2000" dirty="0" smtClean="0"/>
              <a:t>the Panhandle </a:t>
            </a:r>
            <a:r>
              <a:rPr lang="en-US" sz="2000" dirty="0"/>
              <a:t>and the rest of the ERCOT </a:t>
            </a:r>
            <a:r>
              <a:rPr lang="en-US" sz="2000" dirty="0" smtClean="0"/>
              <a:t>grid</a:t>
            </a:r>
          </a:p>
          <a:p>
            <a:r>
              <a:rPr lang="en-US" sz="2000" dirty="0"/>
              <a:t>Several WGRs’ dynamic models </a:t>
            </a:r>
            <a:r>
              <a:rPr lang="en-US" sz="2000" dirty="0" smtClean="0"/>
              <a:t>(PSS/E and PSCAD, provided </a:t>
            </a:r>
            <a:r>
              <a:rPr lang="en-US" sz="2000" dirty="0"/>
              <a:t>by REs) didn’t include the power plant controllers (PPC), as a result, those WGRs were set to regulate the terminal voltage instead of high side of transformer or </a:t>
            </a:r>
            <a:r>
              <a:rPr lang="en-US" sz="2000" dirty="0" smtClean="0"/>
              <a:t>POI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819400" y="2024257"/>
            <a:ext cx="0" cy="914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61027" y="1967041"/>
            <a:ext cx="0" cy="914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0" idx="6"/>
            <a:endCxn id="14" idx="2"/>
          </p:cNvCxnSpPr>
          <p:nvPr/>
        </p:nvCxnSpPr>
        <p:spPr>
          <a:xfrm>
            <a:off x="2292207" y="2424242"/>
            <a:ext cx="3549118" cy="3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15079" y="171201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Panhandle WGRs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95268" y="2827293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Nearby </a:t>
            </a:r>
          </a:p>
          <a:p>
            <a:r>
              <a:rPr lang="en-US" dirty="0" smtClean="0"/>
              <a:t>Panhandle WGRs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124654" y="2112051"/>
            <a:ext cx="1167553" cy="624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5182 MW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933392" y="2871825"/>
            <a:ext cx="909862" cy="48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362200" y="2736432"/>
            <a:ext cx="457200" cy="0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11" idx="0"/>
          </p:cNvCxnSpPr>
          <p:nvPr/>
        </p:nvCxnSpPr>
        <p:spPr>
          <a:xfrm flipH="1">
            <a:off x="2388323" y="2736432"/>
            <a:ext cx="10641" cy="13539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841325" y="1716277"/>
            <a:ext cx="1657349" cy="14165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ERCOT Grid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346593" y="2481457"/>
            <a:ext cx="985834" cy="5983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3174MW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4332427" y="2714436"/>
            <a:ext cx="228600" cy="0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832104" y="2209800"/>
            <a:ext cx="1728923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ine Callout 1 17"/>
          <p:cNvSpPr/>
          <p:nvPr/>
        </p:nvSpPr>
        <p:spPr>
          <a:xfrm>
            <a:off x="4172476" y="1209452"/>
            <a:ext cx="1466324" cy="612648"/>
          </a:xfrm>
          <a:prstGeom prst="borderCallout1">
            <a:avLst>
              <a:gd name="adj1" fmla="val 52183"/>
              <a:gd name="adj2" fmla="val -1933"/>
              <a:gd name="adj3" fmla="val 156679"/>
              <a:gd name="adj4" fmla="val -5273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LP&amp;L Integration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45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Findings </a:t>
            </a:r>
            <a:r>
              <a:rPr lang="en-US" dirty="0"/>
              <a:t>– with LP&amp;L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99821"/>
          </a:xfrm>
        </p:spPr>
        <p:txBody>
          <a:bodyPr/>
          <a:lstStyle/>
          <a:p>
            <a:r>
              <a:rPr lang="en-US" sz="2400" dirty="0"/>
              <a:t>The proposed WSCR calculation method is based on the assumption of full interactions between wind plants. This is equivalent to assuming all wind plants are connected to a single virtual Point of Interconnection (POI)</a:t>
            </a:r>
          </a:p>
          <a:p>
            <a:pPr lvl="1"/>
            <a:r>
              <a:rPr lang="en-US" sz="2000" dirty="0"/>
              <a:t>The additional export </a:t>
            </a:r>
            <a:r>
              <a:rPr lang="en-US" sz="2000" dirty="0" smtClean="0"/>
              <a:t>path, </a:t>
            </a:r>
            <a:r>
              <a:rPr lang="en-US" sz="2000" dirty="0"/>
              <a:t>nearby LP&amp;L load, and increasing nearby Panhandle generation make WSCR a less appropriate metric to identify the Panhandle stability </a:t>
            </a:r>
            <a:r>
              <a:rPr lang="en-US" sz="2000" dirty="0" smtClean="0"/>
              <a:t>limit</a:t>
            </a:r>
            <a:endParaRPr lang="en-US" sz="2000" dirty="0"/>
          </a:p>
          <a:p>
            <a:r>
              <a:rPr lang="en-US" sz="2400" dirty="0" smtClean="0"/>
              <a:t>Although improved system response with </a:t>
            </a:r>
            <a:r>
              <a:rPr lang="en-US" sz="2400" dirty="0"/>
              <a:t>LP&amp;L integration is expected, unacceptable </a:t>
            </a:r>
            <a:r>
              <a:rPr lang="en-US" sz="2400" dirty="0" smtClean="0"/>
              <a:t>results (small signal instability) </a:t>
            </a:r>
            <a:r>
              <a:rPr lang="en-US" sz="2400" dirty="0"/>
              <a:t>for 100% Panhandle dispatch were observed – this may be due to model performance issues </a:t>
            </a:r>
            <a:r>
              <a:rPr lang="en-US" sz="2400" dirty="0" smtClean="0"/>
              <a:t>(see May </a:t>
            </a:r>
            <a:r>
              <a:rPr lang="en-US" sz="2400" dirty="0"/>
              <a:t>ROS Update</a:t>
            </a:r>
            <a:r>
              <a:rPr lang="en-US" sz="2400" dirty="0" smtClean="0"/>
              <a:t>)</a:t>
            </a:r>
          </a:p>
          <a:p>
            <a:pPr lvl="1"/>
            <a:r>
              <a:rPr lang="en-US" sz="2200" dirty="0" smtClean="0"/>
              <a:t>The PSS/E limit was 5052 MW under normal (no outage) conditions</a:t>
            </a:r>
          </a:p>
          <a:p>
            <a:pPr lvl="2"/>
            <a:r>
              <a:rPr lang="en-US" sz="2000" dirty="0" smtClean="0"/>
              <a:t>Limit </a:t>
            </a:r>
            <a:r>
              <a:rPr lang="en-US" sz="2000" dirty="0"/>
              <a:t>not </a:t>
            </a:r>
            <a:r>
              <a:rPr lang="en-US" sz="2000" dirty="0" smtClean="0"/>
              <a:t>yet verified </a:t>
            </a:r>
            <a:r>
              <a:rPr lang="en-US" sz="2000" dirty="0"/>
              <a:t>in PSCAD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2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Sensitivity Analysis – </a:t>
            </a:r>
            <a:r>
              <a:rPr lang="en-US" dirty="0"/>
              <a:t>with LP&amp;L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99821"/>
          </a:xfrm>
        </p:spPr>
        <p:txBody>
          <a:bodyPr/>
          <a:lstStyle/>
          <a:p>
            <a:r>
              <a:rPr lang="en-US" sz="2000" dirty="0" smtClean="0"/>
              <a:t>ERCOT performed a sensitivity analysis in PSS/E by adding a PPC model for those WGRs that did not have PPC representation and setting all WGRs </a:t>
            </a:r>
            <a:r>
              <a:rPr lang="en-US" sz="2000" dirty="0"/>
              <a:t>to regulate the voltage at high side of transformer or POI</a:t>
            </a:r>
            <a:endParaRPr lang="en-US" sz="2000" dirty="0" smtClean="0"/>
          </a:p>
          <a:p>
            <a:endParaRPr lang="en-US" sz="1050" dirty="0" smtClean="0"/>
          </a:p>
          <a:p>
            <a:r>
              <a:rPr lang="en-US" sz="2000" dirty="0" smtClean="0"/>
              <a:t>Under normal conditions (no outage), </a:t>
            </a:r>
            <a:r>
              <a:rPr lang="en-US" sz="2000" dirty="0"/>
              <a:t>acceptable responses </a:t>
            </a:r>
            <a:r>
              <a:rPr lang="en-US" sz="2000" dirty="0" smtClean="0"/>
              <a:t>were obtained </a:t>
            </a:r>
            <a:r>
              <a:rPr lang="en-US" sz="2000" dirty="0"/>
              <a:t>at </a:t>
            </a:r>
            <a:r>
              <a:rPr lang="en-US" sz="2000" dirty="0" smtClean="0"/>
              <a:t>100% Panhandle and Nearby Panhandle dispatch</a:t>
            </a:r>
          </a:p>
          <a:p>
            <a:pPr lvl="1"/>
            <a:r>
              <a:rPr lang="en-US" sz="1800" dirty="0" smtClean="0"/>
              <a:t>i.e. stability limit is higher than 5182 MW Panhandle + 3174 MW Nearby Panhandle generation</a:t>
            </a:r>
          </a:p>
          <a:p>
            <a:pPr lvl="1"/>
            <a:r>
              <a:rPr lang="en-US" sz="1800" dirty="0" smtClean="0"/>
              <a:t>Not yet verified in PSCAD</a:t>
            </a:r>
          </a:p>
          <a:p>
            <a:endParaRPr lang="en-US" sz="1050" dirty="0" smtClean="0"/>
          </a:p>
          <a:p>
            <a:r>
              <a:rPr lang="en-US" sz="2000" dirty="0" smtClean="0"/>
              <a:t>Under outage conditions, voltage stability and </a:t>
            </a:r>
            <a:r>
              <a:rPr lang="en-US" sz="2000" dirty="0" smtClean="0"/>
              <a:t>small signal instability are </a:t>
            </a:r>
            <a:r>
              <a:rPr lang="en-US" sz="2000" dirty="0" smtClean="0"/>
              <a:t>the most limiting constraints</a:t>
            </a:r>
          </a:p>
          <a:p>
            <a:pPr lvl="1"/>
            <a:r>
              <a:rPr lang="en-US" sz="1800" dirty="0" smtClean="0"/>
              <a:t>VSAT with revised criterion can properly determine the stability limit under most outage conditions, though this may be conservative in some cases </a:t>
            </a:r>
          </a:p>
          <a:p>
            <a:pPr lvl="1"/>
            <a:r>
              <a:rPr lang="en-US" sz="1800" dirty="0" smtClean="0"/>
              <a:t>Off-line </a:t>
            </a:r>
            <a:r>
              <a:rPr lang="en-US" sz="1800" dirty="0"/>
              <a:t>stability limit under specific outage conditions may need to be considered  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8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Work with REs/developers to confirm the voltage regulation settings and resolve potential model performance issues - updated models may need to be </a:t>
            </a:r>
            <a:r>
              <a:rPr lang="en-US" sz="2000" dirty="0" smtClean="0"/>
              <a:t>submitted (target Q4, 2019)</a:t>
            </a:r>
          </a:p>
          <a:p>
            <a:endParaRPr lang="en-US" sz="2000" dirty="0" smtClean="0"/>
          </a:p>
          <a:p>
            <a:r>
              <a:rPr lang="en-US" sz="2000" dirty="0" smtClean="0"/>
              <a:t>Continue </a:t>
            </a:r>
            <a:r>
              <a:rPr lang="en-US" sz="2000" dirty="0"/>
              <a:t>to evaluate the proper approach to manage the stability </a:t>
            </a:r>
            <a:r>
              <a:rPr lang="en-US" sz="2000" dirty="0" smtClean="0"/>
              <a:t>constraints in operations </a:t>
            </a:r>
            <a:r>
              <a:rPr lang="en-US" sz="2000" dirty="0"/>
              <a:t>under various </a:t>
            </a:r>
            <a:r>
              <a:rPr lang="en-US" sz="2000" dirty="0" smtClean="0"/>
              <a:t>outage conditions</a:t>
            </a:r>
          </a:p>
          <a:p>
            <a:endParaRPr lang="en-US" sz="2000" dirty="0" smtClean="0"/>
          </a:p>
          <a:p>
            <a:r>
              <a:rPr lang="en-US" sz="2000" dirty="0" smtClean="0"/>
              <a:t>Work </a:t>
            </a:r>
            <a:r>
              <a:rPr lang="en-US" sz="2000" dirty="0"/>
              <a:t>with TSPs to investigate the feasibility of damping support from synchronous condensers and dynamic reactive devices in Panhandle to improve the </a:t>
            </a:r>
            <a:r>
              <a:rPr lang="en-US" sz="2000" dirty="0" smtClean="0"/>
              <a:t>angular stability</a:t>
            </a:r>
          </a:p>
          <a:p>
            <a:endParaRPr lang="en-US" sz="2000" dirty="0"/>
          </a:p>
          <a:p>
            <a:r>
              <a:rPr lang="en-US" sz="2000" dirty="0" smtClean="0"/>
              <a:t>Study evolving conditions between now and expected LP&amp;L integration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3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Questions?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7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Recap of Previous ROS Update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Panhandle Stability – Existing Condition</a:t>
            </a:r>
            <a:endParaRPr lang="en-US" strike="sngStrike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Panhandle Stability – With LP&amp;L Integration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7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Recap of Previous ROS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Increasing nearby Panhandle WGRs </a:t>
            </a:r>
            <a:r>
              <a:rPr lang="en-US" sz="2000" dirty="0" smtClean="0"/>
              <a:t>help the system response to disturbances </a:t>
            </a:r>
            <a:r>
              <a:rPr lang="en-US" sz="2000" dirty="0"/>
              <a:t>at </a:t>
            </a:r>
            <a:r>
              <a:rPr lang="en-US" sz="2000" dirty="0" smtClean="0"/>
              <a:t>lower </a:t>
            </a:r>
            <a:r>
              <a:rPr lang="en-US" sz="2000" dirty="0"/>
              <a:t>system strength </a:t>
            </a:r>
            <a:r>
              <a:rPr lang="en-US" sz="2000" dirty="0" smtClean="0"/>
              <a:t>levels (similar </a:t>
            </a:r>
            <a:r>
              <a:rPr lang="en-US" sz="2000" dirty="0"/>
              <a:t>to the 2018 study findings</a:t>
            </a:r>
            <a:r>
              <a:rPr lang="en-US" sz="2000" dirty="0" smtClean="0"/>
              <a:t>)</a:t>
            </a:r>
          </a:p>
          <a:p>
            <a:r>
              <a:rPr lang="en-US" sz="2000" dirty="0" smtClean="0">
                <a:sym typeface="Wingdings" panose="05000000000000000000" pitchFamily="2" charset="2"/>
              </a:rPr>
              <a:t>Angular </a:t>
            </a:r>
            <a:r>
              <a:rPr lang="en-US" sz="2000" dirty="0">
                <a:sym typeface="Wingdings" panose="05000000000000000000" pitchFamily="2" charset="2"/>
              </a:rPr>
              <a:t>instability </a:t>
            </a:r>
            <a:r>
              <a:rPr lang="en-US" sz="2000" b="1" dirty="0">
                <a:sym typeface="Wingdings" panose="05000000000000000000" pitchFamily="2" charset="2"/>
              </a:rPr>
              <a:t>(new constraint)</a:t>
            </a:r>
            <a:endParaRPr lang="en-US" sz="2000" b="1" dirty="0"/>
          </a:p>
          <a:p>
            <a:r>
              <a:rPr lang="en-US" sz="2000" dirty="0">
                <a:sym typeface="Wingdings" panose="05000000000000000000" pitchFamily="2" charset="2"/>
              </a:rPr>
              <a:t>Voltage instability </a:t>
            </a:r>
            <a:r>
              <a:rPr lang="en-US" sz="2000" dirty="0"/>
              <a:t>(</a:t>
            </a:r>
            <a:r>
              <a:rPr lang="en-US" sz="2000" b="1" dirty="0"/>
              <a:t>new constraint</a:t>
            </a:r>
            <a:r>
              <a:rPr lang="en-US" sz="2000" dirty="0"/>
              <a:t>)</a:t>
            </a:r>
          </a:p>
          <a:p>
            <a:r>
              <a:rPr lang="en-US" sz="2000" dirty="0"/>
              <a:t>Next steps: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Further studies for the existing </a:t>
            </a:r>
            <a:r>
              <a:rPr lang="en-US" sz="2000" dirty="0" smtClean="0"/>
              <a:t>condition </a:t>
            </a:r>
            <a:r>
              <a:rPr lang="en-US" sz="2000" dirty="0"/>
              <a:t>(normal and planned outages; tentative schedule: June/July, 2019)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Work with TSPs to investigate the feasibility of damping support from synchronous condensers and dynamic reactive devices in </a:t>
            </a:r>
            <a:r>
              <a:rPr lang="en-US" sz="2000" dirty="0" smtClean="0"/>
              <a:t>the Panhandle </a:t>
            </a:r>
            <a:r>
              <a:rPr lang="en-US" sz="2000" dirty="0"/>
              <a:t>to improve the angular stability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8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Recap – Panhandle Stability and Assessment Tools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1505478179"/>
              </p:ext>
            </p:extLst>
          </p:nvPr>
        </p:nvGraphicFramePr>
        <p:xfrm>
          <a:off x="990600" y="1524000"/>
          <a:ext cx="7010400" cy="4542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flipV="1">
            <a:off x="2965094" y="3505200"/>
            <a:ext cx="646786" cy="533402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011424" y="3200400"/>
            <a:ext cx="600456" cy="152400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973933" y="3733800"/>
            <a:ext cx="683667" cy="1066802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2969579" y="4419600"/>
            <a:ext cx="651140" cy="404416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018739" y="5410200"/>
            <a:ext cx="593141" cy="152402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5410200" y="3352800"/>
            <a:ext cx="609600" cy="0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5388864" y="4419600"/>
            <a:ext cx="609600" cy="0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416731" y="4419600"/>
            <a:ext cx="581733" cy="770709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5388864" y="5410200"/>
            <a:ext cx="609600" cy="0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973933" y="4800602"/>
            <a:ext cx="637947" cy="533398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05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2. Panhandle Study– Existing Condition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990600"/>
            <a:ext cx="5410200" cy="528208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 rot="20286210">
            <a:off x="647111" y="835933"/>
            <a:ext cx="2716587" cy="19526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61638" y="1590026"/>
            <a:ext cx="1659429" cy="461665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Panhandle</a:t>
            </a:r>
            <a:endParaRPr lang="en-US" sz="2400" dirty="0"/>
          </a:p>
        </p:txBody>
      </p:sp>
      <p:sp>
        <p:nvSpPr>
          <p:cNvPr id="10" name="Freeform 9"/>
          <p:cNvSpPr/>
          <p:nvPr/>
        </p:nvSpPr>
        <p:spPr>
          <a:xfrm>
            <a:off x="1132114" y="1888992"/>
            <a:ext cx="2781620" cy="1965995"/>
          </a:xfrm>
          <a:custGeom>
            <a:avLst/>
            <a:gdLst>
              <a:gd name="connsiteX0" fmla="*/ 0 w 2781620"/>
              <a:gd name="connsiteY0" fmla="*/ 1844168 h 1965995"/>
              <a:gd name="connsiteX1" fmla="*/ 399570 w 2781620"/>
              <a:gd name="connsiteY1" fmla="*/ 1959428 h 1965995"/>
              <a:gd name="connsiteX2" fmla="*/ 860612 w 2781620"/>
              <a:gd name="connsiteY2" fmla="*/ 1921008 h 1965995"/>
              <a:gd name="connsiteX3" fmla="*/ 1406178 w 2781620"/>
              <a:gd name="connsiteY3" fmla="*/ 1667435 h 1965995"/>
              <a:gd name="connsiteX4" fmla="*/ 1982481 w 2781620"/>
              <a:gd name="connsiteY4" fmla="*/ 1214077 h 1965995"/>
              <a:gd name="connsiteX5" fmla="*/ 2374367 w 2781620"/>
              <a:gd name="connsiteY5" fmla="*/ 822191 h 1965995"/>
              <a:gd name="connsiteX6" fmla="*/ 2697096 w 2781620"/>
              <a:gd name="connsiteY6" fmla="*/ 407253 h 1965995"/>
              <a:gd name="connsiteX7" fmla="*/ 2781620 w 2781620"/>
              <a:gd name="connsiteY7" fmla="*/ 0 h 196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81620" h="1965995">
                <a:moveTo>
                  <a:pt x="0" y="1844168"/>
                </a:moveTo>
                <a:cubicBezTo>
                  <a:pt x="128067" y="1895394"/>
                  <a:pt x="256135" y="1946621"/>
                  <a:pt x="399570" y="1959428"/>
                </a:cubicBezTo>
                <a:cubicBezTo>
                  <a:pt x="543005" y="1972235"/>
                  <a:pt x="692844" y="1969674"/>
                  <a:pt x="860612" y="1921008"/>
                </a:cubicBezTo>
                <a:cubicBezTo>
                  <a:pt x="1028380" y="1872343"/>
                  <a:pt x="1219200" y="1785257"/>
                  <a:pt x="1406178" y="1667435"/>
                </a:cubicBezTo>
                <a:cubicBezTo>
                  <a:pt x="1593156" y="1549613"/>
                  <a:pt x="1821116" y="1354951"/>
                  <a:pt x="1982481" y="1214077"/>
                </a:cubicBezTo>
                <a:cubicBezTo>
                  <a:pt x="2143846" y="1073203"/>
                  <a:pt x="2255265" y="956662"/>
                  <a:pt x="2374367" y="822191"/>
                </a:cubicBezTo>
                <a:cubicBezTo>
                  <a:pt x="2493470" y="687720"/>
                  <a:pt x="2629221" y="544285"/>
                  <a:pt x="2697096" y="407253"/>
                </a:cubicBezTo>
                <a:cubicBezTo>
                  <a:pt x="2764971" y="270221"/>
                  <a:pt x="2768813" y="65314"/>
                  <a:pt x="278162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1886" y="2871989"/>
            <a:ext cx="2738250" cy="461665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Nearby Panhandle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466206" y="990600"/>
            <a:ext cx="2477394" cy="8925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4917" y="5975682"/>
            <a:ext cx="366638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*the boundary is only for illustration purpose</a:t>
            </a:r>
            <a:endParaRPr lang="en-US" sz="1400" dirty="0">
              <a:solidFill>
                <a:schemeClr val="tx2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92634"/>
              </p:ext>
            </p:extLst>
          </p:nvPr>
        </p:nvGraphicFramePr>
        <p:xfrm>
          <a:off x="4181305" y="990600"/>
          <a:ext cx="4829609" cy="1019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753"/>
                <a:gridCol w="1447800"/>
                <a:gridCol w="1820056"/>
              </a:tblGrid>
              <a:tr h="6367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Study</a:t>
                      </a:r>
                      <a:r>
                        <a:rPr lang="en-US" sz="1200" baseline="0" dirty="0" smtClean="0"/>
                        <a:t> Scenario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Panhandle WGR Capacity</a:t>
                      </a:r>
                      <a:r>
                        <a:rPr lang="en-US" sz="1200" baseline="0" dirty="0" smtClean="0"/>
                        <a:t> (MW)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Nearby Panhandle WGR Capacity</a:t>
                      </a:r>
                      <a:r>
                        <a:rPr lang="en-US" sz="1200" baseline="0" dirty="0" smtClean="0"/>
                        <a:t> (MW)</a:t>
                      </a:r>
                      <a:endParaRPr lang="en-US" sz="1200" dirty="0"/>
                    </a:p>
                  </a:txBody>
                  <a:tcPr anchor="ctr"/>
                </a:tc>
              </a:tr>
              <a:tr h="3826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Existing/Operational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3988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2219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8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Panhandle </a:t>
            </a:r>
            <a:r>
              <a:rPr lang="en-US" dirty="0"/>
              <a:t>Stability – </a:t>
            </a:r>
            <a:r>
              <a:rPr lang="en-US" dirty="0" smtClean="0"/>
              <a:t>Existing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Consider normal conditions and the following eight double circuit outage conditions:</a:t>
            </a:r>
          </a:p>
          <a:p>
            <a:pPr lvl="1"/>
            <a:r>
              <a:rPr lang="en-US" sz="2000" dirty="0">
                <a:ea typeface="Calibri" panose="020F0502020204030204" pitchFamily="34" charset="0"/>
              </a:rPr>
              <a:t>Riley – Tesla/Jim </a:t>
            </a:r>
            <a:r>
              <a:rPr lang="en-US" sz="2000" dirty="0" err="1">
                <a:ea typeface="Calibri" panose="020F0502020204030204" pitchFamily="34" charset="0"/>
              </a:rPr>
              <a:t>Treece</a:t>
            </a:r>
            <a:endParaRPr lang="en-US" sz="2000" dirty="0">
              <a:ea typeface="Calibri" panose="020F0502020204030204" pitchFamily="34" charset="0"/>
            </a:endParaRPr>
          </a:p>
          <a:p>
            <a:pPr lvl="1"/>
            <a:r>
              <a:rPr lang="en-US" sz="2000" dirty="0">
                <a:ea typeface="Calibri" panose="020F0502020204030204" pitchFamily="34" charset="0"/>
              </a:rPr>
              <a:t>Edith Clarke – Tesla </a:t>
            </a:r>
          </a:p>
          <a:p>
            <a:pPr lvl="1"/>
            <a:r>
              <a:rPr lang="en-US" sz="2000" dirty="0">
                <a:ea typeface="Calibri" panose="020F0502020204030204" pitchFamily="34" charset="0"/>
              </a:rPr>
              <a:t>Cottonwood – White River</a:t>
            </a:r>
          </a:p>
          <a:p>
            <a:pPr lvl="1"/>
            <a:r>
              <a:rPr lang="en-US" sz="2000" dirty="0">
                <a:ea typeface="Calibri" panose="020F0502020204030204" pitchFamily="34" charset="0"/>
              </a:rPr>
              <a:t>Cottonwood – Dermott </a:t>
            </a:r>
          </a:p>
          <a:p>
            <a:pPr lvl="1"/>
            <a:r>
              <a:rPr lang="en-US" sz="2000" dirty="0">
                <a:ea typeface="Calibri" panose="020F0502020204030204" pitchFamily="34" charset="0"/>
              </a:rPr>
              <a:t>Clear Crossing – Edith Clarke/Smoky Hill </a:t>
            </a:r>
          </a:p>
          <a:p>
            <a:pPr lvl="1"/>
            <a:r>
              <a:rPr lang="en-US" sz="2000" dirty="0">
                <a:ea typeface="Calibri" panose="020F0502020204030204" pitchFamily="34" charset="0"/>
              </a:rPr>
              <a:t>Riley – Edith Clarke</a:t>
            </a:r>
          </a:p>
          <a:p>
            <a:pPr lvl="1"/>
            <a:r>
              <a:rPr lang="en-US" sz="2000" dirty="0">
                <a:ea typeface="Calibri" panose="020F0502020204030204" pitchFamily="34" charset="0"/>
              </a:rPr>
              <a:t>Tule </a:t>
            </a:r>
            <a:r>
              <a:rPr lang="en-US" sz="2000" dirty="0" smtClean="0">
                <a:ea typeface="Calibri" panose="020F0502020204030204" pitchFamily="34" charset="0"/>
              </a:rPr>
              <a:t>Canyon </a:t>
            </a:r>
            <a:r>
              <a:rPr lang="en-US" sz="2000" dirty="0">
                <a:ea typeface="Calibri" panose="020F0502020204030204" pitchFamily="34" charset="0"/>
              </a:rPr>
              <a:t>– Tesla</a:t>
            </a:r>
          </a:p>
          <a:p>
            <a:pPr lvl="1"/>
            <a:r>
              <a:rPr lang="en-US" sz="2000" dirty="0">
                <a:ea typeface="Calibri" panose="020F0502020204030204" pitchFamily="34" charset="0"/>
              </a:rPr>
              <a:t>Gray – Tesla</a:t>
            </a:r>
          </a:p>
          <a:p>
            <a:r>
              <a:rPr lang="en-US" sz="2000" dirty="0" smtClean="0"/>
              <a:t>Dynamic stability analysis (PSS/E) was run for all normal and outage conditions to identify the stability limits</a:t>
            </a:r>
          </a:p>
          <a:p>
            <a:r>
              <a:rPr lang="en-US" sz="2000" dirty="0" smtClean="0"/>
              <a:t>WSCR and VSAT </a:t>
            </a:r>
            <a:r>
              <a:rPr lang="en-US" sz="2000" dirty="0"/>
              <a:t>analyses were </a:t>
            </a:r>
            <a:r>
              <a:rPr lang="en-US" sz="2000" dirty="0" smtClean="0"/>
              <a:t>also conducted to evaluate the existing WSCR and VSAT criteria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7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Findings – Existing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13820"/>
            <a:ext cx="8534400" cy="3029001"/>
          </a:xfrm>
        </p:spPr>
        <p:txBody>
          <a:bodyPr/>
          <a:lstStyle/>
          <a:p>
            <a:r>
              <a:rPr lang="en-US" sz="2000" dirty="0"/>
              <a:t>Studied level of wind generation </a:t>
            </a:r>
            <a:r>
              <a:rPr lang="en-US" sz="2000" dirty="0" smtClean="0"/>
              <a:t>nearby </a:t>
            </a:r>
            <a:r>
              <a:rPr lang="en-US" sz="2000" dirty="0"/>
              <a:t>Panhandle improves performance with respect to system strength</a:t>
            </a:r>
          </a:p>
          <a:p>
            <a:r>
              <a:rPr lang="en-US" sz="2000" dirty="0"/>
              <a:t>Voltage collapse </a:t>
            </a:r>
            <a:r>
              <a:rPr lang="en-US" sz="2000" dirty="0" smtClean="0"/>
              <a:t>observed in PSS/E </a:t>
            </a:r>
            <a:r>
              <a:rPr lang="en-US" sz="2000" dirty="0"/>
              <a:t>at higher steady state voltage levels, especially under outage conditions </a:t>
            </a:r>
          </a:p>
          <a:p>
            <a:r>
              <a:rPr lang="en-US" sz="2000" dirty="0"/>
              <a:t>Under normal and most outage conditions</a:t>
            </a:r>
            <a:r>
              <a:rPr lang="en-US" sz="2000" dirty="0" smtClean="0"/>
              <a:t>, WSCR of 1.5 and VSAT with revised voltage criteria at 0.93 </a:t>
            </a:r>
            <a:r>
              <a:rPr lang="en-US" sz="2000" dirty="0" err="1" smtClean="0"/>
              <a:t>pu</a:t>
            </a:r>
            <a:r>
              <a:rPr lang="en-US" sz="2000" dirty="0" smtClean="0"/>
              <a:t> are adequate</a:t>
            </a:r>
          </a:p>
          <a:p>
            <a:r>
              <a:rPr lang="en-US" sz="2000" dirty="0" smtClean="0"/>
              <a:t>Under specific outage conditions, neither WSCR of 1.5 nor VSAT can properly identify the dynamic voltage stability limit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3019608" y="1362232"/>
            <a:ext cx="0" cy="914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761235" y="1305016"/>
            <a:ext cx="0" cy="914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0" idx="6"/>
            <a:endCxn id="14" idx="2"/>
          </p:cNvCxnSpPr>
          <p:nvPr/>
        </p:nvCxnSpPr>
        <p:spPr>
          <a:xfrm>
            <a:off x="2492415" y="1762217"/>
            <a:ext cx="3549118" cy="3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15287" y="1049985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Panhandle WGRs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95476" y="2165268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Nearby </a:t>
            </a:r>
          </a:p>
          <a:p>
            <a:r>
              <a:rPr lang="en-US" dirty="0" smtClean="0"/>
              <a:t>Panhandle WGRs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24862" y="1450026"/>
            <a:ext cx="1167553" cy="624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3988 MW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133600" y="2209800"/>
            <a:ext cx="909862" cy="48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562408" y="2074407"/>
            <a:ext cx="457200" cy="0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11" idx="0"/>
          </p:cNvCxnSpPr>
          <p:nvPr/>
        </p:nvCxnSpPr>
        <p:spPr>
          <a:xfrm flipH="1">
            <a:off x="2588531" y="2074407"/>
            <a:ext cx="10641" cy="13539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041533" y="1054252"/>
            <a:ext cx="1657349" cy="14165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ERCOT Grid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546801" y="1819432"/>
            <a:ext cx="985834" cy="5983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2219MW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4532635" y="2052411"/>
            <a:ext cx="228600" cy="0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737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Conclusion – Existing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13820"/>
            <a:ext cx="8534400" cy="3029001"/>
          </a:xfrm>
        </p:spPr>
        <p:txBody>
          <a:bodyPr/>
          <a:lstStyle/>
          <a:p>
            <a:r>
              <a:rPr lang="en-US" sz="2000" dirty="0" smtClean="0"/>
              <a:t>The existing interface and WSCR of 1.5 are adequate</a:t>
            </a:r>
          </a:p>
          <a:p>
            <a:r>
              <a:rPr lang="en-US" sz="2000" dirty="0" smtClean="0"/>
              <a:t>VSAT criterion has been revised in real-time tool to properly determine the stability limit under most outage conditions</a:t>
            </a:r>
          </a:p>
          <a:p>
            <a:r>
              <a:rPr lang="en-US" sz="2000" dirty="0" smtClean="0"/>
              <a:t>Off-line stability limit under specific outage conditions is being implemented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3019608" y="1362232"/>
            <a:ext cx="0" cy="914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761235" y="1305016"/>
            <a:ext cx="0" cy="914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0" idx="6"/>
            <a:endCxn id="14" idx="2"/>
          </p:cNvCxnSpPr>
          <p:nvPr/>
        </p:nvCxnSpPr>
        <p:spPr>
          <a:xfrm>
            <a:off x="2492415" y="1762217"/>
            <a:ext cx="3549118" cy="3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15287" y="1049985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Panhandle WGRs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95476" y="2165268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Nearby </a:t>
            </a:r>
          </a:p>
          <a:p>
            <a:r>
              <a:rPr lang="en-US" dirty="0" smtClean="0"/>
              <a:t>Panhandle WGRs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24862" y="1450026"/>
            <a:ext cx="1167553" cy="624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3988 MW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133600" y="2209800"/>
            <a:ext cx="909862" cy="48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SCs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562408" y="2074407"/>
            <a:ext cx="457200" cy="0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11" idx="0"/>
          </p:cNvCxnSpPr>
          <p:nvPr/>
        </p:nvCxnSpPr>
        <p:spPr>
          <a:xfrm flipH="1">
            <a:off x="2588531" y="2074407"/>
            <a:ext cx="10641" cy="13539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041533" y="1054252"/>
            <a:ext cx="1657349" cy="14165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ERCOT Grid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546801" y="1819432"/>
            <a:ext cx="985834" cy="5983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2219MW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4532635" y="2052411"/>
            <a:ext cx="228600" cy="0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73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Panhandle </a:t>
            </a:r>
            <a:r>
              <a:rPr lang="en-US" dirty="0"/>
              <a:t>Stability – </a:t>
            </a:r>
            <a:r>
              <a:rPr lang="en-US" dirty="0" smtClean="0"/>
              <a:t>with </a:t>
            </a:r>
            <a:r>
              <a:rPr lang="en-US" dirty="0"/>
              <a:t>LP&amp;L </a:t>
            </a:r>
            <a:r>
              <a:rPr lang="en-US" dirty="0" smtClean="0"/>
              <a:t>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762000"/>
            <a:ext cx="8534400" cy="5052221"/>
          </a:xfrm>
        </p:spPr>
        <p:txBody>
          <a:bodyPr/>
          <a:lstStyle/>
          <a:p>
            <a:r>
              <a:rPr lang="en-US" sz="2000" dirty="0" smtClean="0"/>
              <a:t>Consider normal conditions, the following eight double circuit outage conditions and two single circuit outage conditions:</a:t>
            </a:r>
          </a:p>
          <a:p>
            <a:pPr lvl="1"/>
            <a:r>
              <a:rPr lang="en-US" sz="1800" dirty="0">
                <a:ea typeface="Calibri" panose="020F0502020204030204" pitchFamily="34" charset="0"/>
              </a:rPr>
              <a:t>Riley – Tesla/Jim </a:t>
            </a:r>
            <a:r>
              <a:rPr lang="en-US" sz="1800" dirty="0" err="1">
                <a:ea typeface="Calibri" panose="020F0502020204030204" pitchFamily="34" charset="0"/>
              </a:rPr>
              <a:t>Treece</a:t>
            </a:r>
            <a:endParaRPr lang="en-US" sz="1800" dirty="0"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ea typeface="Calibri" panose="020F0502020204030204" pitchFamily="34" charset="0"/>
              </a:rPr>
              <a:t>Edith Clarke – Tesla </a:t>
            </a:r>
          </a:p>
          <a:p>
            <a:pPr lvl="1"/>
            <a:r>
              <a:rPr lang="en-US" sz="1800" dirty="0">
                <a:ea typeface="Calibri" panose="020F0502020204030204" pitchFamily="34" charset="0"/>
              </a:rPr>
              <a:t>Cottonwood – White River</a:t>
            </a:r>
          </a:p>
          <a:p>
            <a:pPr lvl="1"/>
            <a:r>
              <a:rPr lang="en-US" sz="1800" dirty="0">
                <a:ea typeface="Calibri" panose="020F0502020204030204" pitchFamily="34" charset="0"/>
              </a:rPr>
              <a:t>Cottonwood – Dermott </a:t>
            </a:r>
          </a:p>
          <a:p>
            <a:pPr lvl="1"/>
            <a:r>
              <a:rPr lang="en-US" sz="1800" dirty="0">
                <a:ea typeface="Calibri" panose="020F0502020204030204" pitchFamily="34" charset="0"/>
              </a:rPr>
              <a:t>Clear Crossing – Edith Clarke/Smoky Hill </a:t>
            </a:r>
          </a:p>
          <a:p>
            <a:pPr lvl="1"/>
            <a:r>
              <a:rPr lang="en-US" sz="1800" dirty="0">
                <a:ea typeface="Calibri" panose="020F0502020204030204" pitchFamily="34" charset="0"/>
              </a:rPr>
              <a:t>Riley – Edith Clarke</a:t>
            </a:r>
          </a:p>
          <a:p>
            <a:pPr lvl="1"/>
            <a:r>
              <a:rPr lang="en-US" sz="1800" dirty="0">
                <a:ea typeface="Calibri" panose="020F0502020204030204" pitchFamily="34" charset="0"/>
              </a:rPr>
              <a:t>Tule </a:t>
            </a:r>
            <a:r>
              <a:rPr lang="en-US" sz="1800" dirty="0" smtClean="0">
                <a:ea typeface="Calibri" panose="020F0502020204030204" pitchFamily="34" charset="0"/>
              </a:rPr>
              <a:t>Canyon </a:t>
            </a:r>
            <a:r>
              <a:rPr lang="en-US" sz="1800" dirty="0">
                <a:ea typeface="Calibri" panose="020F0502020204030204" pitchFamily="34" charset="0"/>
              </a:rPr>
              <a:t>– Tesla</a:t>
            </a:r>
          </a:p>
          <a:p>
            <a:pPr lvl="1"/>
            <a:r>
              <a:rPr lang="en-US" sz="1800" dirty="0">
                <a:ea typeface="Calibri" panose="020F0502020204030204" pitchFamily="34" charset="0"/>
              </a:rPr>
              <a:t>Gray – </a:t>
            </a:r>
            <a:r>
              <a:rPr lang="en-US" sz="1800" dirty="0" smtClean="0">
                <a:ea typeface="Calibri" panose="020F0502020204030204" pitchFamily="34" charset="0"/>
              </a:rPr>
              <a:t>Tesla</a:t>
            </a:r>
          </a:p>
          <a:p>
            <a:pPr lvl="1"/>
            <a:r>
              <a:rPr lang="en-US" sz="1800" dirty="0">
                <a:ea typeface="Calibri" panose="020F0502020204030204" pitchFamily="34" charset="0"/>
              </a:rPr>
              <a:t>Ogallala – </a:t>
            </a:r>
            <a:r>
              <a:rPr lang="en-US" sz="1800" dirty="0" smtClean="0">
                <a:ea typeface="Calibri" panose="020F0502020204030204" pitchFamily="34" charset="0"/>
              </a:rPr>
              <a:t>Abernathy </a:t>
            </a:r>
            <a:r>
              <a:rPr lang="en-US" sz="1800" dirty="0">
                <a:ea typeface="Calibri" panose="020F0502020204030204" pitchFamily="34" charset="0"/>
              </a:rPr>
              <a:t>(P1)</a:t>
            </a:r>
          </a:p>
          <a:p>
            <a:pPr lvl="1"/>
            <a:r>
              <a:rPr lang="en-US" sz="1800" dirty="0">
                <a:ea typeface="Calibri" panose="020F0502020204030204" pitchFamily="34" charset="0"/>
              </a:rPr>
              <a:t>Long Draw – Grassland (P1)</a:t>
            </a:r>
          </a:p>
          <a:p>
            <a:r>
              <a:rPr lang="en-US" sz="2000" dirty="0" smtClean="0"/>
              <a:t>Dynamic stability analysis (PSS/E) was run for all normal and outage conditions to identify the stability limits</a:t>
            </a:r>
          </a:p>
          <a:p>
            <a:r>
              <a:rPr lang="en-US" sz="2000" dirty="0" smtClean="0"/>
              <a:t>WSCR and </a:t>
            </a:r>
            <a:r>
              <a:rPr lang="en-US" sz="2000" dirty="0"/>
              <a:t>VSAT analyses were also conducted to evaluate the existing WSCR and VSAT criteria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4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23444</TotalTime>
  <Words>965</Words>
  <Application>Microsoft Office PowerPoint</Application>
  <PresentationFormat>On-screen Show (4:3)</PresentationFormat>
  <Paragraphs>148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Outline</vt:lpstr>
      <vt:lpstr>1. Recap of Previous ROS Update</vt:lpstr>
      <vt:lpstr>1. Recap – Panhandle Stability and Assessment Tools </vt:lpstr>
      <vt:lpstr>2. Panhandle Study– Existing Condition</vt:lpstr>
      <vt:lpstr>2. Panhandle Stability – Existing Condition</vt:lpstr>
      <vt:lpstr>2. Findings – Existing Condition</vt:lpstr>
      <vt:lpstr>2. Conclusion – Existing Condition</vt:lpstr>
      <vt:lpstr>3. Panhandle Stability – with LP&amp;L Integration</vt:lpstr>
      <vt:lpstr>3. Panhandle Stability – with LP&amp;L Integration</vt:lpstr>
      <vt:lpstr>3. Findings – with LP&amp;L Integration</vt:lpstr>
      <vt:lpstr>3. Sensitivity Analysis – with LP&amp;L Integration</vt:lpstr>
      <vt:lpstr>4. Next Steps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677</cp:revision>
  <cp:lastPrinted>2019-03-28T21:18:58Z</cp:lastPrinted>
  <dcterms:created xsi:type="dcterms:W3CDTF">2016-01-21T15:20:31Z</dcterms:created>
  <dcterms:modified xsi:type="dcterms:W3CDTF">2019-08-02T21:07:14Z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