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3648" r:id="rId2"/>
    <p:sldMasterId id="2147483651" r:id="rId3"/>
  </p:sldMasterIdLst>
  <p:notesMasterIdLst>
    <p:notesMasterId r:id="rId25"/>
  </p:notesMasterIdLst>
  <p:handoutMasterIdLst>
    <p:handoutMasterId r:id="rId26"/>
  </p:handoutMasterIdLst>
  <p:sldIdLst>
    <p:sldId id="368" r:id="rId4"/>
    <p:sldId id="680" r:id="rId5"/>
    <p:sldId id="713" r:id="rId6"/>
    <p:sldId id="698" r:id="rId7"/>
    <p:sldId id="697" r:id="rId8"/>
    <p:sldId id="717" r:id="rId9"/>
    <p:sldId id="691" r:id="rId10"/>
    <p:sldId id="705" r:id="rId11"/>
    <p:sldId id="706" r:id="rId12"/>
    <p:sldId id="700" r:id="rId13"/>
    <p:sldId id="703" r:id="rId14"/>
    <p:sldId id="707" r:id="rId15"/>
    <p:sldId id="708" r:id="rId16"/>
    <p:sldId id="709" r:id="rId17"/>
    <p:sldId id="710" r:id="rId18"/>
    <p:sldId id="711" r:id="rId19"/>
    <p:sldId id="712" r:id="rId20"/>
    <p:sldId id="576" r:id="rId21"/>
    <p:sldId id="714" r:id="rId22"/>
    <p:sldId id="701" r:id="rId23"/>
    <p:sldId id="702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4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pson, Chad" initials="TC" lastIdx="3" clrIdx="0">
    <p:extLst>
      <p:ext uri="{19B8F6BF-5375-455C-9EA6-DF929625EA0E}">
        <p15:presenceInfo xmlns:p15="http://schemas.microsoft.com/office/powerpoint/2012/main" userId="S-1-5-21-639947351-343809578-3807592339-4319" providerId="AD"/>
      </p:ext>
    </p:extLst>
  </p:cmAuthor>
  <p:cmAuthor id="2" name="Hilliard, Marie" initials="HM" lastIdx="5" clrIdx="1">
    <p:extLst>
      <p:ext uri="{19B8F6BF-5375-455C-9EA6-DF929625EA0E}">
        <p15:presenceInfo xmlns:p15="http://schemas.microsoft.com/office/powerpoint/2012/main" userId="S-1-5-21-639947351-343809578-3807592339-599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CC8"/>
    <a:srgbClr val="5B6770"/>
    <a:srgbClr val="FFFFFF"/>
    <a:srgbClr val="B8DCF4"/>
    <a:srgbClr val="FFD100"/>
    <a:srgbClr val="FF8200"/>
    <a:srgbClr val="003865"/>
    <a:srgbClr val="5F8642"/>
    <a:srgbClr val="74B273"/>
    <a:srgbClr val="0076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0545" autoAdjust="0"/>
  </p:normalViewPr>
  <p:slideViewPr>
    <p:cSldViewPr showGuides="1">
      <p:cViewPr varScale="1">
        <p:scale>
          <a:sx n="99" d="100"/>
          <a:sy n="99" d="100"/>
        </p:scale>
        <p:origin x="78" y="336"/>
      </p:cViewPr>
      <p:guideLst>
        <p:guide orient="horz" pos="254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41" d="100"/>
          <a:sy n="41" d="100"/>
        </p:scale>
        <p:origin x="1968" y="-83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BD4036-C496-426B-80D9-0599FA8E6410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92205FE-88E4-4228-A0AC-E29F5D2D5575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  <a:cs typeface="Book Antiqu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+mj-lt"/>
                <a:cs typeface="Book Antiqua"/>
              </a:defRPr>
            </a:lvl1pPr>
            <a:lvl2pPr>
              <a:defRPr sz="2000">
                <a:latin typeface="+mj-lt"/>
                <a:cs typeface="Book Antiqua"/>
              </a:defRPr>
            </a:lvl2pPr>
            <a:lvl3pPr>
              <a:defRPr sz="1900">
                <a:latin typeface="+mj-lt"/>
                <a:cs typeface="Book Antiqua"/>
              </a:defRPr>
            </a:lvl3pPr>
            <a:lvl4pPr>
              <a:defRPr sz="1800">
                <a:latin typeface="+mj-lt"/>
                <a:cs typeface="Book Antiqua"/>
              </a:defRPr>
            </a:lvl4pPr>
            <a:lvl5pPr>
              <a:defRPr sz="1800">
                <a:latin typeface="+mj-lt"/>
                <a:cs typeface="Book Antiqu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  <a:lvl2pPr>
              <a:defRPr>
                <a:latin typeface="+mj-lt"/>
                <a:cs typeface="Book Antiqua"/>
              </a:defRPr>
            </a:lvl2pPr>
            <a:lvl3pPr>
              <a:defRPr>
                <a:latin typeface="+mj-lt"/>
                <a:cs typeface="Book Antiqua"/>
              </a:defRPr>
            </a:lvl3pPr>
            <a:lvl4pPr>
              <a:defRPr>
                <a:latin typeface="+mj-lt"/>
                <a:cs typeface="Book Antiqua"/>
              </a:defRPr>
            </a:lvl4pPr>
            <a:lvl5pPr>
              <a:defRPr>
                <a:latin typeface="+mj-lt"/>
                <a:cs typeface="Book Antiqu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ERCOT 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180301/5._RTC_constraints_KP1.3_062119_corrected_v2.docx" TargetMode="External"/><Relationship Id="rId2" Type="http://schemas.openxmlformats.org/officeDocument/2006/relationships/hyperlink" Target="http://www.ercot.com/content/wcm/key_documents_lists/180301/5._RTC_constraints_KP1.3_062119_corrected_v2.pptx" TargetMode="Externa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5916" y="1916832"/>
            <a:ext cx="48768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KP 1.3</a:t>
            </a:r>
          </a:p>
          <a:p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Examples: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Clarification of Telemetered Ramp Rates For All Generation Resources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Expected Outcomes For Combined Cycle Generation Resources (CCGR) Considering Frequency Responsive Capacity</a:t>
            </a:r>
          </a:p>
          <a:p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 Moorty</a:t>
            </a:r>
          </a:p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Principal, Market Design and Analysis</a:t>
            </a:r>
          </a:p>
          <a:p>
            <a:endParaRPr lang="en-US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July 12, 2019</a:t>
            </a:r>
          </a:p>
        </p:txBody>
      </p:sp>
    </p:spTree>
    <p:extLst>
      <p:ext uri="{BB962C8B-B14F-4D97-AF65-F5344CB8AC3E}">
        <p14:creationId xmlns:p14="http://schemas.microsoft.com/office/powerpoint/2010/main" val="339677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/>
              <a:t>Scenario Setup For Combined Cycle Generation Resource (CCGR) –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18"/>
              <p:cNvSpPr>
                <a:spLocks noGrp="1"/>
              </p:cNvSpPr>
              <p:nvPr>
                <p:ph idx="1"/>
              </p:nvPr>
            </p:nvSpPr>
            <p:spPr>
              <a:xfrm>
                <a:off x="295263" y="1094076"/>
                <a:ext cx="8534400" cy="4319832"/>
              </a:xfrm>
            </p:spPr>
            <p:txBody>
              <a:bodyPr/>
              <a:lstStyle/>
              <a:p>
                <a:r>
                  <a:rPr lang="en-US" sz="2000" dirty="0" smtClean="0"/>
                  <a:t>Apart </a:t>
                </a:r>
                <a:r>
                  <a:rPr lang="en-US" sz="2000" dirty="0"/>
                  <a:t>from standard Generation Resource constraints, enforce these additional </a:t>
                </a:r>
                <a:r>
                  <a:rPr lang="en-US" sz="2000" dirty="0" smtClean="0"/>
                  <a:t>constraints if following conditions satisfied:</a:t>
                </a:r>
              </a:p>
              <a:p>
                <a:pPr lvl="1"/>
                <a:endParaRPr lang="en-US" sz="1800" dirty="0" smtClean="0"/>
              </a:p>
              <a:p>
                <a:pPr lvl="1"/>
                <a:r>
                  <a:rPr lang="en-US" sz="1800" dirty="0" smtClean="0"/>
                  <a:t>Conditional constraint 1: If (RegUp+RRS-PFR) awards greater than zero</a:t>
                </a:r>
              </a:p>
              <a:p>
                <a:pPr lvl="1"/>
                <a:endParaRPr lang="en-US" sz="18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𝐻𝑖𝑅𝑒𝑠𝑝𝐿𝑖𝑚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𝑅𝑒𝑠𝑝𝐹𝑎𝑐𝑡𝑜𝑟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×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𝐸𝑛𝑒𝑟𝑔𝑦𝑂𝑓𝑓𝑒𝑟𝐴𝑤𝑎𝑟𝑑</m:t>
                          </m:r>
                        </m:sup>
                      </m:sSubSup>
                      <m:r>
                        <a:rPr lang="en-US" sz="1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𝑅𝑒𝑔𝑈𝑝𝐴𝑤𝑎𝑟𝑑</m:t>
                          </m:r>
                        </m:sup>
                      </m:sSubSup>
                      <m:r>
                        <a:rPr lang="en-US" sz="1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𝑃𝐹𝑅𝐴𝑤𝑎𝑟𝑑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 ≥0</m:t>
                      </m:r>
                    </m:oMath>
                  </m:oMathPara>
                </a14:m>
                <a:endParaRPr lang="en-US" sz="1800" dirty="0"/>
              </a:p>
              <a:p>
                <a:pPr marL="457200" lvl="1" indent="0">
                  <a:buNone/>
                </a:pPr>
                <a:endParaRPr lang="en-US" sz="1800" dirty="0" smtClean="0"/>
              </a:p>
              <a:p>
                <a:pPr lvl="1"/>
                <a:r>
                  <a:rPr lang="en-US" sz="1800" dirty="0" smtClean="0"/>
                  <a:t>Conditional constraint 2: If RegDn award is greater than zero</a:t>
                </a:r>
              </a:p>
              <a:p>
                <a:pPr lvl="1"/>
                <a:endParaRPr lang="en-US" sz="1800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𝑅𝑒𝑠𝑝𝐹𝑎𝑐𝑡𝑜𝑟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×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𝐸𝑛𝑒𝑟𝑔𝑦𝑂𝑓𝑓𝑒𝑟𝐴𝑤𝑎𝑟𝑑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𝑅𝑒𝑔𝐷𝑛𝐴𝑤𝑎𝑟𝑑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𝐿𝑜𝑤𝑅𝑒𝑠𝑝𝐿𝑖𝑚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 ≥0</m:t>
                      </m:r>
                    </m:oMath>
                  </m:oMathPara>
                </a14:m>
                <a:endParaRPr lang="en-US" sz="18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9" name="Content Placeholder 1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5263" y="1094076"/>
                <a:ext cx="8534400" cy="4319832"/>
              </a:xfrm>
              <a:blipFill rotWithShape="0">
                <a:blip r:embed="rId2"/>
                <a:stretch>
                  <a:fillRect l="-643" t="-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780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Scenario Setup </a:t>
            </a:r>
            <a:r>
              <a:rPr lang="en-US" dirty="0"/>
              <a:t>F</a:t>
            </a:r>
            <a:r>
              <a:rPr lang="en-US" dirty="0" smtClean="0"/>
              <a:t>or Combined Cycle Generation Resource (CCGR) –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295263" y="3821740"/>
            <a:ext cx="8534400" cy="1592168"/>
          </a:xfrm>
        </p:spPr>
        <p:txBody>
          <a:bodyPr/>
          <a:lstStyle/>
          <a:p>
            <a:pPr marL="0" lvl="0" indent="0">
              <a:buNone/>
            </a:pPr>
            <a:r>
              <a:rPr lang="en-US" sz="1800" dirty="0" smtClean="0"/>
              <a:t>.</a:t>
            </a:r>
          </a:p>
          <a:p>
            <a:pPr marL="0" indent="0">
              <a:buNone/>
            </a:pPr>
            <a:endParaRPr lang="en-US" sz="1800" i="1" dirty="0" smtClean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</p:txBody>
      </p:sp>
      <p:sp>
        <p:nvSpPr>
          <p:cNvPr id="80" name="Content Placeholder 2"/>
          <p:cNvSpPr txBox="1">
            <a:spLocks/>
          </p:cNvSpPr>
          <p:nvPr/>
        </p:nvSpPr>
        <p:spPr>
          <a:xfrm>
            <a:off x="304800" y="1120385"/>
            <a:ext cx="8763000" cy="43198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j-lt"/>
                <a:ea typeface="+mn-ea"/>
                <a:cs typeface="Book Antiqua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j-lt"/>
                <a:ea typeface="+mn-ea"/>
                <a:cs typeface="Book Antiqua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j-lt"/>
                <a:ea typeface="+mn-ea"/>
                <a:cs typeface="Book Antiqua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j-lt"/>
                <a:ea typeface="+mn-ea"/>
                <a:cs typeface="Book Antiqua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j-lt"/>
                <a:ea typeface="+mn-ea"/>
                <a:cs typeface="Book Antiqua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CT1 and CT2 capacity is frequency responsive</a:t>
            </a:r>
          </a:p>
          <a:p>
            <a:endParaRPr lang="en-US" sz="2000" dirty="0" smtClean="0"/>
          </a:p>
          <a:p>
            <a:r>
              <a:rPr lang="en-US" sz="2000" dirty="0" smtClean="0"/>
              <a:t>Example of CT1+CT2 (frequency responsive capacity) vs Steamer output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5" name="Table 8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77086073"/>
                  </p:ext>
                </p:extLst>
              </p:nvPr>
            </p:nvGraphicFramePr>
            <p:xfrm>
              <a:off x="4067944" y="2708174"/>
              <a:ext cx="4885725" cy="31699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84076"/>
                    <a:gridCol w="504056"/>
                    <a:gridCol w="504056"/>
                    <a:gridCol w="612068"/>
                    <a:gridCol w="514191"/>
                    <a:gridCol w="945244"/>
                    <a:gridCol w="565090"/>
                    <a:gridCol w="556944"/>
                  </a:tblGrid>
                  <a:tr h="872145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2x1</a:t>
                          </a:r>
                        </a:p>
                        <a:p>
                          <a:r>
                            <a:rPr lang="en-US" sz="1400" dirty="0" smtClean="0"/>
                            <a:t>MW</a:t>
                          </a:r>
                        </a:p>
                        <a:p>
                          <a:r>
                            <a:rPr lang="en-US" sz="1400" dirty="0" smtClean="0"/>
                            <a:t>output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CT1+</a:t>
                          </a:r>
                        </a:p>
                        <a:p>
                          <a:r>
                            <a:rPr lang="en-US" sz="1400" dirty="0" smtClean="0"/>
                            <a:t>CT2</a:t>
                          </a:r>
                        </a:p>
                        <a:p>
                          <a:r>
                            <a:rPr lang="en-US" sz="1400" dirty="0" smtClean="0"/>
                            <a:t>MW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ST3</a:t>
                          </a:r>
                        </a:p>
                        <a:p>
                          <a:r>
                            <a:rPr lang="en-US" sz="1400" dirty="0" smtClean="0"/>
                            <a:t>MW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i="0" dirty="0" smtClean="0"/>
                            <a:t>HDL</a:t>
                          </a:r>
                        </a:p>
                        <a:p>
                          <a:r>
                            <a:rPr lang="en-US" sz="1400" i="0" dirty="0" smtClean="0"/>
                            <a:t>2x1</a:t>
                          </a:r>
                          <a:endParaRPr lang="en-US" sz="1400" i="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i="0" dirty="0" smtClean="0"/>
                            <a:t>LDL</a:t>
                          </a:r>
                        </a:p>
                        <a:p>
                          <a:r>
                            <a:rPr lang="en-US" sz="1400" i="0" dirty="0" smtClean="0"/>
                            <a:t>2x1</a:t>
                          </a:r>
                          <a:endParaRPr lang="en-US" sz="1400" i="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Resp</a:t>
                          </a:r>
                        </a:p>
                        <a:p>
                          <a:r>
                            <a:rPr lang="en-US" sz="1400" dirty="0" smtClean="0"/>
                            <a:t>Factor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CT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1+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CT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2 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2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x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1 </m:t>
                                  </m:r>
                                </m:den>
                              </m:f>
                            </m:oMath>
                          </a14:m>
                          <a:endParaRPr lang="en-US" sz="1400" i="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i="0" dirty="0" smtClean="0"/>
                            <a:t>Lo</a:t>
                          </a:r>
                        </a:p>
                        <a:p>
                          <a:r>
                            <a:rPr lang="en-US" sz="1400" i="0" dirty="0" smtClean="0"/>
                            <a:t>Resp</a:t>
                          </a:r>
                        </a:p>
                        <a:p>
                          <a:r>
                            <a:rPr lang="en-US" sz="1400" i="0" dirty="0" smtClean="0"/>
                            <a:t>Lim</a:t>
                          </a:r>
                          <a:endParaRPr lang="en-US" sz="1400" i="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i="0" dirty="0" smtClean="0"/>
                            <a:t>Hi</a:t>
                          </a:r>
                        </a:p>
                        <a:p>
                          <a:r>
                            <a:rPr lang="en-US" sz="1400" i="0" dirty="0" smtClean="0"/>
                            <a:t>Resp</a:t>
                          </a:r>
                        </a:p>
                        <a:p>
                          <a:r>
                            <a:rPr lang="en-US" sz="1400" i="0" dirty="0" smtClean="0"/>
                            <a:t>Lim</a:t>
                          </a:r>
                          <a:endParaRPr lang="en-US" sz="1400" i="0" dirty="0"/>
                        </a:p>
                      </a:txBody>
                      <a:tcPr marL="45720" marR="45720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150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50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287.5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0.75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150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250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166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84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295.8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0.664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132.8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275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174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101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300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0.6327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126.5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300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182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118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325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275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0.6067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166.8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310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188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122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335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285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0.6065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172.8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325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125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350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300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0.62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185.7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5" name="Table 8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77086073"/>
                  </p:ext>
                </p:extLst>
              </p:nvPr>
            </p:nvGraphicFramePr>
            <p:xfrm>
              <a:off x="4067944" y="2708174"/>
              <a:ext cx="4885725" cy="31699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84076"/>
                    <a:gridCol w="504056"/>
                    <a:gridCol w="504056"/>
                    <a:gridCol w="612068"/>
                    <a:gridCol w="514191"/>
                    <a:gridCol w="945244"/>
                    <a:gridCol w="565090"/>
                    <a:gridCol w="556944"/>
                  </a:tblGrid>
                  <a:tr h="94488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2x1</a:t>
                          </a:r>
                        </a:p>
                        <a:p>
                          <a:r>
                            <a:rPr lang="en-US" sz="1400" dirty="0" smtClean="0"/>
                            <a:t>MW</a:t>
                          </a:r>
                        </a:p>
                        <a:p>
                          <a:r>
                            <a:rPr lang="en-US" sz="1400" dirty="0" smtClean="0"/>
                            <a:t>output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CT1+</a:t>
                          </a:r>
                        </a:p>
                        <a:p>
                          <a:r>
                            <a:rPr lang="en-US" sz="1400" dirty="0" smtClean="0"/>
                            <a:t>CT2</a:t>
                          </a:r>
                        </a:p>
                        <a:p>
                          <a:r>
                            <a:rPr lang="en-US" sz="1400" dirty="0" smtClean="0"/>
                            <a:t>MW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ST3</a:t>
                          </a:r>
                        </a:p>
                        <a:p>
                          <a:r>
                            <a:rPr lang="en-US" sz="1400" dirty="0" smtClean="0"/>
                            <a:t>MW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i="0" dirty="0" smtClean="0"/>
                            <a:t>HDL</a:t>
                          </a:r>
                        </a:p>
                        <a:p>
                          <a:r>
                            <a:rPr lang="en-US" sz="1400" i="0" dirty="0" smtClean="0"/>
                            <a:t>2x1</a:t>
                          </a:r>
                          <a:endParaRPr lang="en-US" sz="1400" i="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i="0" dirty="0" smtClean="0"/>
                            <a:t>LDL</a:t>
                          </a:r>
                        </a:p>
                        <a:p>
                          <a:r>
                            <a:rPr lang="en-US" sz="1400" i="0" dirty="0" smtClean="0"/>
                            <a:t>2x1</a:t>
                          </a:r>
                          <a:endParaRPr lang="en-US" sz="1400" i="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>
                        <a:blipFill rotWithShape="0">
                          <a:blip r:embed="rId2"/>
                          <a:stretch>
                            <a:fillRect l="-299355" t="-645" r="-121290" b="-2374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i="0" dirty="0" smtClean="0"/>
                            <a:t>Lo</a:t>
                          </a:r>
                        </a:p>
                        <a:p>
                          <a:r>
                            <a:rPr lang="en-US" sz="1400" i="0" dirty="0" smtClean="0"/>
                            <a:t>Resp</a:t>
                          </a:r>
                        </a:p>
                        <a:p>
                          <a:r>
                            <a:rPr lang="en-US" sz="1400" i="0" dirty="0" smtClean="0"/>
                            <a:t>Lim</a:t>
                          </a:r>
                          <a:endParaRPr lang="en-US" sz="1400" i="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i="0" dirty="0" smtClean="0"/>
                            <a:t>Hi</a:t>
                          </a:r>
                        </a:p>
                        <a:p>
                          <a:r>
                            <a:rPr lang="en-US" sz="1400" i="0" dirty="0" smtClean="0"/>
                            <a:t>Resp</a:t>
                          </a:r>
                        </a:p>
                        <a:p>
                          <a:r>
                            <a:rPr lang="en-US" sz="1400" i="0" dirty="0" smtClean="0"/>
                            <a:t>Lim</a:t>
                          </a:r>
                          <a:endParaRPr lang="en-US" sz="1400" i="0" dirty="0"/>
                        </a:p>
                      </a:txBody>
                      <a:tcPr marL="45720" marR="45720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150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50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287.5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0.75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150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250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166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84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295.8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0.664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132.8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275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174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101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300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0.6327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126.5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300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182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118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325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275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0.6067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166.8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310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188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122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335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285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0.6065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172.8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325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125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350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300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0.62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185.7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200</a:t>
                          </a:r>
                          <a:endParaRPr lang="en-US" sz="1400" dirty="0"/>
                        </a:p>
                      </a:txBody>
                      <a:tcPr marL="45720" marR="45720"/>
                    </a:tc>
                  </a:tr>
                </a:tbl>
              </a:graphicData>
            </a:graphic>
          </p:graphicFrame>
        </mc:Fallback>
      </mc:AlternateContent>
      <p:grpSp>
        <p:nvGrpSpPr>
          <p:cNvPr id="3" name="Group 2"/>
          <p:cNvGrpSpPr/>
          <p:nvPr/>
        </p:nvGrpSpPr>
        <p:grpSpPr>
          <a:xfrm>
            <a:off x="154502" y="2708174"/>
            <a:ext cx="3913442" cy="3349118"/>
            <a:chOff x="278763" y="2752227"/>
            <a:chExt cx="4843468" cy="3449081"/>
          </a:xfrm>
        </p:grpSpPr>
        <p:grpSp>
          <p:nvGrpSpPr>
            <p:cNvPr id="74" name="Group 73"/>
            <p:cNvGrpSpPr/>
            <p:nvPr/>
          </p:nvGrpSpPr>
          <p:grpSpPr>
            <a:xfrm>
              <a:off x="278763" y="2752227"/>
              <a:ext cx="4843468" cy="3449081"/>
              <a:chOff x="1268006" y="1808820"/>
              <a:chExt cx="4843468" cy="3449081"/>
            </a:xfrm>
          </p:grpSpPr>
          <p:grpSp>
            <p:nvGrpSpPr>
              <p:cNvPr id="22" name="Group 21"/>
              <p:cNvGrpSpPr/>
              <p:nvPr/>
            </p:nvGrpSpPr>
            <p:grpSpPr>
              <a:xfrm>
                <a:off x="1268006" y="1808820"/>
                <a:ext cx="4843468" cy="3449081"/>
                <a:chOff x="4235809" y="3994000"/>
                <a:chExt cx="3087036" cy="2620989"/>
              </a:xfrm>
            </p:grpSpPr>
            <p:grpSp>
              <p:nvGrpSpPr>
                <p:cNvPr id="54" name="Group 53"/>
                <p:cNvGrpSpPr/>
                <p:nvPr/>
              </p:nvGrpSpPr>
              <p:grpSpPr>
                <a:xfrm>
                  <a:off x="4235809" y="3994000"/>
                  <a:ext cx="3087036" cy="2620989"/>
                  <a:chOff x="437680" y="3068960"/>
                  <a:chExt cx="3087036" cy="2620989"/>
                </a:xfrm>
              </p:grpSpPr>
              <p:grpSp>
                <p:nvGrpSpPr>
                  <p:cNvPr id="55" name="Group 54"/>
                  <p:cNvGrpSpPr/>
                  <p:nvPr/>
                </p:nvGrpSpPr>
                <p:grpSpPr>
                  <a:xfrm>
                    <a:off x="437680" y="3068960"/>
                    <a:ext cx="3087036" cy="2620989"/>
                    <a:chOff x="437680" y="3068960"/>
                    <a:chExt cx="3087036" cy="2620989"/>
                  </a:xfrm>
                </p:grpSpPr>
                <p:sp>
                  <p:nvSpPr>
                    <p:cNvPr id="57" name="TextBox 56"/>
                    <p:cNvSpPr txBox="1"/>
                    <p:nvPr/>
                  </p:nvSpPr>
                  <p:spPr>
                    <a:xfrm>
                      <a:off x="1644073" y="5382172"/>
                      <a:ext cx="1880643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1400" dirty="0" smtClean="0"/>
                        <a:t>CT1+CT2 MW output</a:t>
                      </a:r>
                      <a:endParaRPr lang="en-US" sz="1400" dirty="0"/>
                    </a:p>
                  </p:txBody>
                </p:sp>
                <p:cxnSp>
                  <p:nvCxnSpPr>
                    <p:cNvPr id="58" name="Straight Arrow Connector 57"/>
                    <p:cNvCxnSpPr/>
                    <p:nvPr/>
                  </p:nvCxnSpPr>
                  <p:spPr>
                    <a:xfrm flipV="1">
                      <a:off x="971600" y="3068960"/>
                      <a:ext cx="0" cy="2160240"/>
                    </a:xfrm>
                    <a:prstGeom prst="straightConnector1">
                      <a:avLst/>
                    </a:prstGeom>
                    <a:ln w="19050"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" name="Straight Arrow Connector 58"/>
                    <p:cNvCxnSpPr/>
                    <p:nvPr/>
                  </p:nvCxnSpPr>
                  <p:spPr>
                    <a:xfrm flipV="1">
                      <a:off x="971600" y="5228762"/>
                      <a:ext cx="2553116" cy="438"/>
                    </a:xfrm>
                    <a:prstGeom prst="straightConnector1">
                      <a:avLst/>
                    </a:prstGeom>
                    <a:ln w="19050"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0" name="Straight Connector 59"/>
                    <p:cNvCxnSpPr/>
                    <p:nvPr/>
                  </p:nvCxnSpPr>
                  <p:spPr>
                    <a:xfrm flipH="1">
                      <a:off x="3186139" y="3793737"/>
                      <a:ext cx="17123" cy="1435025"/>
                    </a:xfrm>
                    <a:prstGeom prst="line">
                      <a:avLst/>
                    </a:prstGeom>
                    <a:ln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63" name="TextBox 62"/>
                    <p:cNvSpPr txBox="1"/>
                    <p:nvPr/>
                  </p:nvSpPr>
                  <p:spPr>
                    <a:xfrm rot="16200000">
                      <a:off x="-122730" y="4111986"/>
                      <a:ext cx="1428597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ctr"/>
                      <a:r>
                        <a:rPr lang="en-US" sz="1400" dirty="0" smtClean="0"/>
                        <a:t>ST3 MW output</a:t>
                      </a:r>
                      <a:endParaRPr lang="en-US" sz="1400" dirty="0"/>
                    </a:p>
                  </p:txBody>
                </p:sp>
                <p:cxnSp>
                  <p:nvCxnSpPr>
                    <p:cNvPr id="66" name="Straight Connector 65"/>
                    <p:cNvCxnSpPr/>
                    <p:nvPr/>
                  </p:nvCxnSpPr>
                  <p:spPr>
                    <a:xfrm>
                      <a:off x="2356630" y="4696533"/>
                      <a:ext cx="0" cy="521863"/>
                    </a:xfrm>
                    <a:prstGeom prst="line">
                      <a:avLst/>
                    </a:prstGeom>
                    <a:ln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67" name="TextBox 66"/>
                    <p:cNvSpPr txBox="1"/>
                    <p:nvPr/>
                  </p:nvSpPr>
                  <p:spPr>
                    <a:xfrm>
                      <a:off x="2127251" y="5218396"/>
                      <a:ext cx="482824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1400" dirty="0" smtClean="0"/>
                        <a:t>150</a:t>
                      </a:r>
                      <a:endParaRPr lang="en-US" sz="1400" dirty="0"/>
                    </a:p>
                  </p:txBody>
                </p:sp>
                <p:sp>
                  <p:nvSpPr>
                    <p:cNvPr id="68" name="TextBox 67"/>
                    <p:cNvSpPr txBox="1"/>
                    <p:nvPr/>
                  </p:nvSpPr>
                  <p:spPr>
                    <a:xfrm>
                      <a:off x="2948178" y="5193244"/>
                      <a:ext cx="482824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1400" dirty="0" smtClean="0"/>
                        <a:t>200</a:t>
                      </a:r>
                      <a:endParaRPr lang="en-US" sz="1400" dirty="0"/>
                    </a:p>
                  </p:txBody>
                </p:sp>
              </p:grpSp>
              <p:cxnSp>
                <p:nvCxnSpPr>
                  <p:cNvPr id="56" name="Straight Connector 55"/>
                  <p:cNvCxnSpPr/>
                  <p:nvPr/>
                </p:nvCxnSpPr>
                <p:spPr>
                  <a:xfrm flipV="1">
                    <a:off x="972142" y="4694628"/>
                    <a:ext cx="1385905" cy="5577"/>
                  </a:xfrm>
                  <a:prstGeom prst="line">
                    <a:avLst/>
                  </a:prstGeom>
                  <a:ln w="9525"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9" name="TextBox 68"/>
                <p:cNvSpPr txBox="1"/>
                <p:nvPr/>
              </p:nvSpPr>
              <p:spPr>
                <a:xfrm>
                  <a:off x="4452025" y="5468567"/>
                  <a:ext cx="383438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 smtClean="0"/>
                    <a:t>50</a:t>
                  </a:r>
                  <a:endParaRPr lang="en-US" sz="1400" dirty="0"/>
                </a:p>
              </p:txBody>
            </p:sp>
            <p:cxnSp>
              <p:nvCxnSpPr>
                <p:cNvPr id="11" name="Straight Connector 10"/>
                <p:cNvCxnSpPr/>
                <p:nvPr/>
              </p:nvCxnSpPr>
              <p:spPr>
                <a:xfrm flipV="1">
                  <a:off x="6154759" y="4718777"/>
                  <a:ext cx="846632" cy="900891"/>
                </a:xfrm>
                <a:prstGeom prst="line">
                  <a:avLst/>
                </a:prstGeom>
                <a:ln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flipH="1">
                  <a:off x="4769729" y="4718777"/>
                  <a:ext cx="2231662" cy="0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1" name="TextBox 70"/>
                <p:cNvSpPr txBox="1"/>
                <p:nvPr/>
              </p:nvSpPr>
              <p:spPr>
                <a:xfrm>
                  <a:off x="4357978" y="4564888"/>
                  <a:ext cx="482824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 smtClean="0"/>
                    <a:t>125</a:t>
                  </a:r>
                  <a:endParaRPr lang="en-US" sz="1400" dirty="0"/>
                </a:p>
              </p:txBody>
            </p:sp>
            <p:cxnSp>
              <p:nvCxnSpPr>
                <p:cNvPr id="18" name="Straight Connector 17"/>
                <p:cNvCxnSpPr/>
                <p:nvPr/>
              </p:nvCxnSpPr>
              <p:spPr>
                <a:xfrm flipV="1">
                  <a:off x="7001391" y="4466434"/>
                  <a:ext cx="0" cy="252342"/>
                </a:xfrm>
                <a:prstGeom prst="line">
                  <a:avLst/>
                </a:prstGeom>
                <a:ln w="2222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/>
                <p:nvPr/>
              </p:nvCxnSpPr>
              <p:spPr>
                <a:xfrm flipH="1">
                  <a:off x="4769729" y="4466434"/>
                  <a:ext cx="2231662" cy="0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3" name="TextBox 72"/>
                <p:cNvSpPr txBox="1"/>
                <p:nvPr/>
              </p:nvSpPr>
              <p:spPr>
                <a:xfrm>
                  <a:off x="4352639" y="4331667"/>
                  <a:ext cx="482824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 smtClean="0"/>
                    <a:t>150</a:t>
                  </a:r>
                  <a:endParaRPr lang="en-US" sz="1400" dirty="0"/>
                </a:p>
              </p:txBody>
            </p:sp>
            <p:sp>
              <p:nvSpPr>
                <p:cNvPr id="21" name="Freeform 20"/>
                <p:cNvSpPr/>
                <p:nvPr/>
              </p:nvSpPr>
              <p:spPr>
                <a:xfrm>
                  <a:off x="6148371" y="4719099"/>
                  <a:ext cx="848777" cy="894522"/>
                </a:xfrm>
                <a:custGeom>
                  <a:avLst/>
                  <a:gdLst>
                    <a:gd name="connsiteX0" fmla="*/ 1963 w 848777"/>
                    <a:gd name="connsiteY0" fmla="*/ 894522 h 894522"/>
                    <a:gd name="connsiteX1" fmla="*/ 29792 w 848777"/>
                    <a:gd name="connsiteY1" fmla="*/ 799106 h 894522"/>
                    <a:gd name="connsiteX2" fmla="*/ 208697 w 848777"/>
                    <a:gd name="connsiteY2" fmla="*/ 763325 h 894522"/>
                    <a:gd name="connsiteX3" fmla="*/ 280259 w 848777"/>
                    <a:gd name="connsiteY3" fmla="*/ 528762 h 894522"/>
                    <a:gd name="connsiteX4" fmla="*/ 475066 w 848777"/>
                    <a:gd name="connsiteY4" fmla="*/ 473103 h 894522"/>
                    <a:gd name="connsiteX5" fmla="*/ 558554 w 848777"/>
                    <a:gd name="connsiteY5" fmla="*/ 226612 h 894522"/>
                    <a:gd name="connsiteX6" fmla="*/ 777215 w 848777"/>
                    <a:gd name="connsiteY6" fmla="*/ 166978 h 894522"/>
                    <a:gd name="connsiteX7" fmla="*/ 848777 w 848777"/>
                    <a:gd name="connsiteY7" fmla="*/ 0 h 8945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848777" h="894522">
                      <a:moveTo>
                        <a:pt x="1963" y="894522"/>
                      </a:moveTo>
                      <a:cubicBezTo>
                        <a:pt x="-1351" y="857747"/>
                        <a:pt x="-4664" y="820972"/>
                        <a:pt x="29792" y="799106"/>
                      </a:cubicBezTo>
                      <a:cubicBezTo>
                        <a:pt x="64248" y="777240"/>
                        <a:pt x="166953" y="808382"/>
                        <a:pt x="208697" y="763325"/>
                      </a:cubicBezTo>
                      <a:cubicBezTo>
                        <a:pt x="250441" y="718268"/>
                        <a:pt x="235864" y="577132"/>
                        <a:pt x="280259" y="528762"/>
                      </a:cubicBezTo>
                      <a:cubicBezTo>
                        <a:pt x="324654" y="480392"/>
                        <a:pt x="428683" y="523461"/>
                        <a:pt x="475066" y="473103"/>
                      </a:cubicBezTo>
                      <a:cubicBezTo>
                        <a:pt x="521449" y="422745"/>
                        <a:pt x="508196" y="277633"/>
                        <a:pt x="558554" y="226612"/>
                      </a:cubicBezTo>
                      <a:cubicBezTo>
                        <a:pt x="608912" y="175591"/>
                        <a:pt x="728845" y="204747"/>
                        <a:pt x="777215" y="166978"/>
                      </a:cubicBezTo>
                      <a:cubicBezTo>
                        <a:pt x="825585" y="129209"/>
                        <a:pt x="837181" y="64604"/>
                        <a:pt x="848777" y="0"/>
                      </a:cubicBezTo>
                    </a:path>
                  </a:pathLst>
                </a:custGeom>
                <a:noFill/>
                <a:ln w="2222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81" name="TextBox 80"/>
              <p:cNvSpPr txBox="1"/>
              <p:nvPr/>
            </p:nvSpPr>
            <p:spPr>
              <a:xfrm>
                <a:off x="4443443" y="2383565"/>
                <a:ext cx="72167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Duct</a:t>
                </a:r>
              </a:p>
              <a:p>
                <a:r>
                  <a:rPr lang="en-US" sz="1400" dirty="0" smtClean="0"/>
                  <a:t>Burner</a:t>
                </a:r>
                <a:endParaRPr lang="en-US" sz="1400" dirty="0"/>
              </a:p>
            </p:txBody>
          </p:sp>
        </p:grpSp>
        <p:sp>
          <p:nvSpPr>
            <p:cNvPr id="87" name="Left Brace 86"/>
            <p:cNvSpPr/>
            <p:nvPr/>
          </p:nvSpPr>
          <p:spPr>
            <a:xfrm>
              <a:off x="4212825" y="3368162"/>
              <a:ext cx="288032" cy="373224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9601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1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721" y="817407"/>
            <a:ext cx="8534400" cy="4319832"/>
          </a:xfrm>
        </p:spPr>
        <p:txBody>
          <a:bodyPr/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Optimum solution is BP=295.83 MW, RegUp=0 MW, RRS=0 MW</a:t>
            </a:r>
          </a:p>
          <a:p>
            <a:r>
              <a:rPr lang="en-US" sz="1800" dirty="0" smtClean="0"/>
              <a:t>Based on prices, energy is more profitable than RegUp and RRS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64453260"/>
                  </p:ext>
                </p:extLst>
              </p:nvPr>
            </p:nvGraphicFramePr>
            <p:xfrm>
              <a:off x="381000" y="825494"/>
              <a:ext cx="8229600" cy="106095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4656"/>
                    <a:gridCol w="1224136"/>
                    <a:gridCol w="684076"/>
                    <a:gridCol w="936104"/>
                    <a:gridCol w="2700300"/>
                    <a:gridCol w="1590328"/>
                  </a:tblGrid>
                  <a:tr h="690119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2x1 Telem 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RespFactor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CT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1+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CT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2 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2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x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1 </m:t>
                                  </m:r>
                                </m:den>
                              </m:f>
                            </m:oMath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LoRespLim=RespFactor*LDL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HiRespLim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250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0.664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295.83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132.8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64453260"/>
                  </p:ext>
                </p:extLst>
              </p:nvPr>
            </p:nvGraphicFramePr>
            <p:xfrm>
              <a:off x="381000" y="825494"/>
              <a:ext cx="8229600" cy="106095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4656"/>
                    <a:gridCol w="1224136"/>
                    <a:gridCol w="684076"/>
                    <a:gridCol w="936104"/>
                    <a:gridCol w="2700300"/>
                    <a:gridCol w="1590328"/>
                  </a:tblGrid>
                  <a:tr h="690119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2x1 </a:t>
                          </a:r>
                          <a:r>
                            <a:rPr lang="en-US" sz="1400" dirty="0" err="1" smtClean="0"/>
                            <a:t>Telem</a:t>
                          </a:r>
                          <a:r>
                            <a:rPr lang="en-US" sz="1400" dirty="0" smtClean="0"/>
                            <a:t> 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90050" t="-877" r="-484577" b="-6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err="1" smtClean="0"/>
                            <a:t>LoRespLim</a:t>
                          </a:r>
                          <a:r>
                            <a:rPr lang="en-US" sz="1400" dirty="0" smtClean="0"/>
                            <a:t>=</a:t>
                          </a:r>
                          <a:r>
                            <a:rPr lang="en-US" sz="1400" dirty="0" err="1" smtClean="0"/>
                            <a:t>RespFactor</a:t>
                          </a:r>
                          <a:r>
                            <a:rPr lang="en-US" sz="1400" dirty="0" smtClean="0"/>
                            <a:t>*LDL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err="1" smtClean="0"/>
                            <a:t>HiRespLim</a:t>
                          </a:r>
                          <a:endParaRPr lang="en-US" sz="1400" dirty="0" smtClean="0"/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250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0.664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295.83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132.8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438026"/>
              </p:ext>
            </p:extLst>
          </p:nvPr>
        </p:nvGraphicFramePr>
        <p:xfrm>
          <a:off x="215516" y="2104315"/>
          <a:ext cx="2703803" cy="1246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003"/>
                <a:gridCol w="914400"/>
                <a:gridCol w="914400"/>
              </a:tblGrid>
              <a:tr h="335562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EOC/</a:t>
                      </a:r>
                    </a:p>
                    <a:p>
                      <a:r>
                        <a:rPr lang="en-US" sz="1400" dirty="0" smtClean="0"/>
                        <a:t>LMP</a:t>
                      </a:r>
                    </a:p>
                    <a:p>
                      <a:r>
                        <a:rPr lang="en-US" sz="1400" dirty="0" smtClean="0"/>
                        <a:t>($/MWh)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AS Offer/MCPC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00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RegUp</a:t>
                      </a:r>
                    </a:p>
                    <a:p>
                      <a:r>
                        <a:rPr lang="en-US" sz="1400" dirty="0" smtClean="0"/>
                        <a:t>($/MW/h)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RRS</a:t>
                      </a:r>
                    </a:p>
                    <a:p>
                      <a:r>
                        <a:rPr lang="en-US" sz="1400" dirty="0" smtClean="0"/>
                        <a:t>($/MW/h)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21/25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12/12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10/10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500187"/>
              </p:ext>
            </p:extLst>
          </p:nvPr>
        </p:nvGraphicFramePr>
        <p:xfrm>
          <a:off x="2996524" y="2104315"/>
          <a:ext cx="5940152" cy="131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68152"/>
                <a:gridCol w="640080"/>
                <a:gridCol w="822960"/>
                <a:gridCol w="731520"/>
                <a:gridCol w="1005840"/>
              </a:tblGrid>
              <a:tr h="75681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EnergyAward</a:t>
                      </a:r>
                    </a:p>
                    <a:p>
                      <a:r>
                        <a:rPr lang="en-US" sz="1400" dirty="0" smtClean="0"/>
                        <a:t>(Base</a:t>
                      </a:r>
                      <a:r>
                        <a:rPr lang="en-US" sz="1400" baseline="0" dirty="0" smtClean="0"/>
                        <a:t> Point)</a:t>
                      </a:r>
                    </a:p>
                    <a:p>
                      <a:r>
                        <a:rPr lang="en-US" sz="1400" baseline="0" dirty="0" smtClean="0"/>
                        <a:t>2x1 MW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CT1+CT2 MW</a:t>
                      </a:r>
                    </a:p>
                    <a:p>
                      <a:r>
                        <a:rPr lang="en-US" sz="1400" dirty="0" smtClean="0"/>
                        <a:t>(RespFac*BP)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ST3 MW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RegUp</a:t>
                      </a:r>
                    </a:p>
                    <a:p>
                      <a:r>
                        <a:rPr lang="en-US" sz="1400" dirty="0" smtClean="0"/>
                        <a:t>Award</a:t>
                      </a:r>
                    </a:p>
                    <a:p>
                      <a:r>
                        <a:rPr lang="en-US" sz="1400" dirty="0" smtClean="0"/>
                        <a:t>(MW)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RRS</a:t>
                      </a:r>
                    </a:p>
                    <a:p>
                      <a:r>
                        <a:rPr lang="en-US" sz="1400" dirty="0" smtClean="0"/>
                        <a:t>Award</a:t>
                      </a:r>
                    </a:p>
                    <a:p>
                      <a:r>
                        <a:rPr lang="en-US" sz="1400" dirty="0" smtClean="0"/>
                        <a:t>(MW)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Revenue</a:t>
                      </a:r>
                    </a:p>
                    <a:p>
                      <a:r>
                        <a:rPr lang="en-US" sz="1400" dirty="0" smtClean="0"/>
                        <a:t>-OfferCost</a:t>
                      </a:r>
                    </a:p>
                    <a:p>
                      <a:r>
                        <a:rPr lang="en-US" sz="1400" dirty="0" smtClean="0"/>
                        <a:t>($)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295.83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196.43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99.4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1183.32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062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721" y="817407"/>
            <a:ext cx="8534400" cy="4319832"/>
          </a:xfrm>
        </p:spPr>
        <p:txBody>
          <a:bodyPr/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Optimum solution is BP=295.83 MW, RegUp=0 MW, RRS=3.57 MW</a:t>
            </a:r>
          </a:p>
          <a:p>
            <a:r>
              <a:rPr lang="en-US" sz="1800" dirty="0" smtClean="0"/>
              <a:t>Based on prices, RegUp and RRS more profitable than energy</a:t>
            </a:r>
          </a:p>
          <a:p>
            <a:r>
              <a:rPr lang="en-US" sz="1800" dirty="0" smtClean="0"/>
              <a:t>However the maximum revenue to 2x1 CCGR occurs when Energy Award (Base Point)=HDL and RegUp award is zero</a:t>
            </a:r>
          </a:p>
          <a:p>
            <a:pPr lvl="1"/>
            <a:r>
              <a:rPr lang="en-US" sz="1600" dirty="0" smtClean="0"/>
              <a:t>RRS award limited by the HiRespLim constraint (200-(BP+RegUp+RRS )&gt;=0)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64453260"/>
                  </p:ext>
                </p:extLst>
              </p:nvPr>
            </p:nvGraphicFramePr>
            <p:xfrm>
              <a:off x="381000" y="825494"/>
              <a:ext cx="8229600" cy="106095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4656"/>
                    <a:gridCol w="1224136"/>
                    <a:gridCol w="684076"/>
                    <a:gridCol w="936104"/>
                    <a:gridCol w="2700300"/>
                    <a:gridCol w="1590328"/>
                  </a:tblGrid>
                  <a:tr h="690119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2x1 Telem 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RespFactor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CT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1+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CT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2 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2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x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1 </m:t>
                                  </m:r>
                                </m:den>
                              </m:f>
                            </m:oMath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LoRespLim=RespFactor*LDL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HiRespLim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250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0.664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295.83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132.8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64453260"/>
                  </p:ext>
                </p:extLst>
              </p:nvPr>
            </p:nvGraphicFramePr>
            <p:xfrm>
              <a:off x="381000" y="825494"/>
              <a:ext cx="8229600" cy="106095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4656"/>
                    <a:gridCol w="1224136"/>
                    <a:gridCol w="684076"/>
                    <a:gridCol w="936104"/>
                    <a:gridCol w="2700300"/>
                    <a:gridCol w="1590328"/>
                  </a:tblGrid>
                  <a:tr h="690119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2x1 </a:t>
                          </a:r>
                          <a:r>
                            <a:rPr lang="en-US" sz="1400" dirty="0" err="1" smtClean="0"/>
                            <a:t>Telem</a:t>
                          </a:r>
                          <a:r>
                            <a:rPr lang="en-US" sz="1400" dirty="0" smtClean="0"/>
                            <a:t> 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90050" t="-877" r="-484577" b="-6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err="1" smtClean="0"/>
                            <a:t>LoRespLim</a:t>
                          </a:r>
                          <a:r>
                            <a:rPr lang="en-US" sz="1400" dirty="0" smtClean="0"/>
                            <a:t>=</a:t>
                          </a:r>
                          <a:r>
                            <a:rPr lang="en-US" sz="1400" dirty="0" err="1" smtClean="0"/>
                            <a:t>RespFactor</a:t>
                          </a:r>
                          <a:r>
                            <a:rPr lang="en-US" sz="1400" dirty="0" smtClean="0"/>
                            <a:t>*LDL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err="1" smtClean="0"/>
                            <a:t>HiRespLim</a:t>
                          </a:r>
                          <a:endParaRPr lang="en-US" sz="1400" dirty="0" smtClean="0"/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250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0.664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295.83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132.8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975730"/>
              </p:ext>
            </p:extLst>
          </p:nvPr>
        </p:nvGraphicFramePr>
        <p:xfrm>
          <a:off x="215516" y="2104315"/>
          <a:ext cx="2703803" cy="1246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003"/>
                <a:gridCol w="914400"/>
                <a:gridCol w="914400"/>
              </a:tblGrid>
              <a:tr h="335562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EOC/</a:t>
                      </a:r>
                    </a:p>
                    <a:p>
                      <a:r>
                        <a:rPr lang="en-US" sz="1400" dirty="0" smtClean="0"/>
                        <a:t>LMP</a:t>
                      </a:r>
                    </a:p>
                    <a:p>
                      <a:r>
                        <a:rPr lang="en-US" sz="1400" dirty="0" smtClean="0"/>
                        <a:t>($/MWh)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AS Offer/MCPC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00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RegUp</a:t>
                      </a:r>
                    </a:p>
                    <a:p>
                      <a:r>
                        <a:rPr lang="en-US" sz="1400" dirty="0" smtClean="0"/>
                        <a:t>($/MW/h)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RRS</a:t>
                      </a:r>
                    </a:p>
                    <a:p>
                      <a:r>
                        <a:rPr lang="en-US" sz="1400" dirty="0" smtClean="0"/>
                        <a:t>($/MW/h)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21/25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12/17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10/15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219347"/>
              </p:ext>
            </p:extLst>
          </p:nvPr>
        </p:nvGraphicFramePr>
        <p:xfrm>
          <a:off x="2996524" y="2104315"/>
          <a:ext cx="5940152" cy="205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68152"/>
                <a:gridCol w="640080"/>
                <a:gridCol w="822960"/>
                <a:gridCol w="731520"/>
                <a:gridCol w="1005840"/>
              </a:tblGrid>
              <a:tr h="75681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EnergyAward</a:t>
                      </a:r>
                    </a:p>
                    <a:p>
                      <a:r>
                        <a:rPr lang="en-US" sz="1400" dirty="0" smtClean="0"/>
                        <a:t>(Base</a:t>
                      </a:r>
                      <a:r>
                        <a:rPr lang="en-US" sz="1400" baseline="0" dirty="0" smtClean="0"/>
                        <a:t> Point)</a:t>
                      </a:r>
                    </a:p>
                    <a:p>
                      <a:r>
                        <a:rPr lang="en-US" sz="1400" baseline="0" dirty="0" smtClean="0"/>
                        <a:t>2x1 MW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CT1+CT2 MW</a:t>
                      </a:r>
                    </a:p>
                    <a:p>
                      <a:r>
                        <a:rPr lang="en-US" sz="1400" dirty="0" smtClean="0"/>
                        <a:t>(RespFac*BP)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ST3 MW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RegUp</a:t>
                      </a:r>
                    </a:p>
                    <a:p>
                      <a:r>
                        <a:rPr lang="en-US" sz="1400" dirty="0" smtClean="0"/>
                        <a:t>Award</a:t>
                      </a:r>
                    </a:p>
                    <a:p>
                      <a:r>
                        <a:rPr lang="en-US" sz="1400" dirty="0" smtClean="0"/>
                        <a:t>(MW)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RRS</a:t>
                      </a:r>
                    </a:p>
                    <a:p>
                      <a:r>
                        <a:rPr lang="en-US" sz="1400" dirty="0" smtClean="0"/>
                        <a:t>Award</a:t>
                      </a:r>
                    </a:p>
                    <a:p>
                      <a:r>
                        <a:rPr lang="en-US" sz="1400" dirty="0" smtClean="0"/>
                        <a:t>(MW)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Revenue</a:t>
                      </a:r>
                    </a:p>
                    <a:p>
                      <a:r>
                        <a:rPr lang="en-US" sz="1400" dirty="0" smtClean="0"/>
                        <a:t>-OfferCost</a:t>
                      </a:r>
                    </a:p>
                    <a:p>
                      <a:r>
                        <a:rPr lang="en-US" sz="1400" dirty="0" smtClean="0"/>
                        <a:t>($)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295.83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196.43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99.4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3.57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1201.17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290.83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193.11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97.72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6.89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1197.77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280.83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186.47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94.36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3.53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1190.97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501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721" y="817407"/>
            <a:ext cx="8534400" cy="4319832"/>
          </a:xfrm>
        </p:spPr>
        <p:txBody>
          <a:bodyPr/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Optimum solution is BP=200 MW, RegUp=67.2 MW, RRS=0 MW</a:t>
            </a:r>
          </a:p>
          <a:p>
            <a:r>
              <a:rPr lang="en-US" sz="1800" dirty="0" smtClean="0"/>
              <a:t>Based on prices, RegUp is most profitable followed by RRS and then energy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64453260"/>
                  </p:ext>
                </p:extLst>
              </p:nvPr>
            </p:nvGraphicFramePr>
            <p:xfrm>
              <a:off x="381000" y="825494"/>
              <a:ext cx="8229600" cy="106095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4656"/>
                    <a:gridCol w="1224136"/>
                    <a:gridCol w="684076"/>
                    <a:gridCol w="936104"/>
                    <a:gridCol w="2700300"/>
                    <a:gridCol w="1590328"/>
                  </a:tblGrid>
                  <a:tr h="690119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2x1 Telem 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RespFactor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CT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1+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CT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2 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2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x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1 </m:t>
                                  </m:r>
                                </m:den>
                              </m:f>
                            </m:oMath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LoRespLim=RespFactor*LDL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HiRespLim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250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0.664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295.83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132.8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64453260"/>
                  </p:ext>
                </p:extLst>
              </p:nvPr>
            </p:nvGraphicFramePr>
            <p:xfrm>
              <a:off x="381000" y="825494"/>
              <a:ext cx="8229600" cy="106095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4656"/>
                    <a:gridCol w="1224136"/>
                    <a:gridCol w="684076"/>
                    <a:gridCol w="936104"/>
                    <a:gridCol w="2700300"/>
                    <a:gridCol w="1590328"/>
                  </a:tblGrid>
                  <a:tr h="690119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2x1 </a:t>
                          </a:r>
                          <a:r>
                            <a:rPr lang="en-US" sz="1400" dirty="0" err="1" smtClean="0"/>
                            <a:t>Telem</a:t>
                          </a:r>
                          <a:r>
                            <a:rPr lang="en-US" sz="1400" dirty="0" smtClean="0"/>
                            <a:t> 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90050" t="-877" r="-484577" b="-6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err="1" smtClean="0"/>
                            <a:t>LoRespLim</a:t>
                          </a:r>
                          <a:r>
                            <a:rPr lang="en-US" sz="1400" dirty="0" smtClean="0"/>
                            <a:t>=</a:t>
                          </a:r>
                          <a:r>
                            <a:rPr lang="en-US" sz="1400" dirty="0" err="1" smtClean="0"/>
                            <a:t>RespFactor</a:t>
                          </a:r>
                          <a:r>
                            <a:rPr lang="en-US" sz="1400" dirty="0" smtClean="0"/>
                            <a:t>*LDL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err="1" smtClean="0"/>
                            <a:t>HiRespLim</a:t>
                          </a:r>
                          <a:endParaRPr lang="en-US" sz="1400" dirty="0" smtClean="0"/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250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0.664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295.83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132.8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65973"/>
              </p:ext>
            </p:extLst>
          </p:nvPr>
        </p:nvGraphicFramePr>
        <p:xfrm>
          <a:off x="215516" y="2104315"/>
          <a:ext cx="2703803" cy="1246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003"/>
                <a:gridCol w="914400"/>
                <a:gridCol w="914400"/>
              </a:tblGrid>
              <a:tr h="335562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EOC/</a:t>
                      </a:r>
                    </a:p>
                    <a:p>
                      <a:r>
                        <a:rPr lang="en-US" sz="1400" dirty="0" smtClean="0"/>
                        <a:t>LMP</a:t>
                      </a:r>
                    </a:p>
                    <a:p>
                      <a:r>
                        <a:rPr lang="en-US" sz="1400" dirty="0" smtClean="0"/>
                        <a:t>($/MWh)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AS Offer/MCPC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00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RegUp</a:t>
                      </a:r>
                    </a:p>
                    <a:p>
                      <a:r>
                        <a:rPr lang="en-US" sz="1400" dirty="0" smtClean="0"/>
                        <a:t>($/MW/h)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RRS</a:t>
                      </a:r>
                    </a:p>
                    <a:p>
                      <a:r>
                        <a:rPr lang="en-US" sz="1400" dirty="0" smtClean="0"/>
                        <a:t>($/MW/h)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21/25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12/19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10/15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613276"/>
              </p:ext>
            </p:extLst>
          </p:nvPr>
        </p:nvGraphicFramePr>
        <p:xfrm>
          <a:off x="2996524" y="2104315"/>
          <a:ext cx="5940152" cy="279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68152"/>
                <a:gridCol w="640080"/>
                <a:gridCol w="822960"/>
                <a:gridCol w="731520"/>
                <a:gridCol w="1005840"/>
              </a:tblGrid>
              <a:tr h="75681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EnergyAward</a:t>
                      </a:r>
                    </a:p>
                    <a:p>
                      <a:r>
                        <a:rPr lang="en-US" sz="1400" dirty="0" smtClean="0"/>
                        <a:t>(Base</a:t>
                      </a:r>
                      <a:r>
                        <a:rPr lang="en-US" sz="1400" baseline="0" dirty="0" smtClean="0"/>
                        <a:t> Point)</a:t>
                      </a:r>
                    </a:p>
                    <a:p>
                      <a:r>
                        <a:rPr lang="en-US" sz="1400" baseline="0" dirty="0" smtClean="0"/>
                        <a:t>2x1 MW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CT1+CT2 MW</a:t>
                      </a:r>
                    </a:p>
                    <a:p>
                      <a:r>
                        <a:rPr lang="en-US" sz="1400" dirty="0" smtClean="0"/>
                        <a:t>(RespFac*BP)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ST3 MW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RegUp</a:t>
                      </a:r>
                    </a:p>
                    <a:p>
                      <a:r>
                        <a:rPr lang="en-US" sz="1400" dirty="0" smtClean="0"/>
                        <a:t>Award</a:t>
                      </a:r>
                    </a:p>
                    <a:p>
                      <a:r>
                        <a:rPr lang="en-US" sz="1400" dirty="0" smtClean="0"/>
                        <a:t>(MW)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RRS</a:t>
                      </a:r>
                    </a:p>
                    <a:p>
                      <a:r>
                        <a:rPr lang="en-US" sz="1400" dirty="0" smtClean="0"/>
                        <a:t>Award</a:t>
                      </a:r>
                    </a:p>
                    <a:p>
                      <a:r>
                        <a:rPr lang="en-US" sz="1400" dirty="0" smtClean="0"/>
                        <a:t>(MW)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Revenue</a:t>
                      </a:r>
                    </a:p>
                    <a:p>
                      <a:r>
                        <a:rPr lang="en-US" sz="1400" dirty="0" smtClean="0"/>
                        <a:t>-OfferCost</a:t>
                      </a:r>
                    </a:p>
                    <a:p>
                      <a:r>
                        <a:rPr lang="en-US" sz="1400" dirty="0" smtClean="0"/>
                        <a:t>($)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200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132.8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67.2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67.2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1270.4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271.1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180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91.1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1224.4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295.83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196.43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99.4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1201.17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280.83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186.47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94.35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3.53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1210.97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180.72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60.72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1162.89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905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721" y="817407"/>
            <a:ext cx="8534400" cy="4319832"/>
          </a:xfrm>
        </p:spPr>
        <p:txBody>
          <a:bodyPr/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Optimum solution is BP=325 MW, RegUp=0 MW, RRS=0 MW</a:t>
            </a:r>
          </a:p>
          <a:p>
            <a:r>
              <a:rPr lang="en-US" sz="1800" dirty="0" smtClean="0"/>
              <a:t>Based on prices, energy is more profitable than RegUp and RRS</a:t>
            </a:r>
          </a:p>
          <a:p>
            <a:r>
              <a:rPr lang="en-US" sz="1800" dirty="0" smtClean="0"/>
              <a:t>Energy award (Base Point) is 325 MW as the cost is $60/MWh above this level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57075814"/>
                  </p:ext>
                </p:extLst>
              </p:nvPr>
            </p:nvGraphicFramePr>
            <p:xfrm>
              <a:off x="381000" y="825494"/>
              <a:ext cx="8229600" cy="106095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4656"/>
                    <a:gridCol w="1224136"/>
                    <a:gridCol w="684076"/>
                    <a:gridCol w="936104"/>
                    <a:gridCol w="2700300"/>
                    <a:gridCol w="1590328"/>
                  </a:tblGrid>
                  <a:tr h="690119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2x1 Telem 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RespFactor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CT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1+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CT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2 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2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x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1 </m:t>
                                  </m:r>
                                </m:den>
                              </m:f>
                            </m:oMath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LoRespLim=RespFactor*LDL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HiRespLim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310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0.6065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285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335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172.84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57075814"/>
                  </p:ext>
                </p:extLst>
              </p:nvPr>
            </p:nvGraphicFramePr>
            <p:xfrm>
              <a:off x="381000" y="825494"/>
              <a:ext cx="8229600" cy="106095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4656"/>
                    <a:gridCol w="1224136"/>
                    <a:gridCol w="684076"/>
                    <a:gridCol w="936104"/>
                    <a:gridCol w="2700300"/>
                    <a:gridCol w="1590328"/>
                  </a:tblGrid>
                  <a:tr h="690119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2x1 Telem 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90050" t="-877" r="-484577" b="-6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LoRespLim=RespFactor*LDL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HiRespLim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310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0.6065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285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335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172.84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243873"/>
              </p:ext>
            </p:extLst>
          </p:nvPr>
        </p:nvGraphicFramePr>
        <p:xfrm>
          <a:off x="215516" y="2104315"/>
          <a:ext cx="2703803" cy="1246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003"/>
                <a:gridCol w="914400"/>
                <a:gridCol w="914400"/>
              </a:tblGrid>
              <a:tr h="335562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EOC/</a:t>
                      </a:r>
                    </a:p>
                    <a:p>
                      <a:r>
                        <a:rPr lang="en-US" sz="1400" dirty="0" smtClean="0"/>
                        <a:t>LMP</a:t>
                      </a:r>
                    </a:p>
                    <a:p>
                      <a:r>
                        <a:rPr lang="en-US" sz="1400" dirty="0" smtClean="0"/>
                        <a:t>($/MWh)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AS Offer/MCPC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00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RegUp</a:t>
                      </a:r>
                    </a:p>
                    <a:p>
                      <a:r>
                        <a:rPr lang="en-US" sz="1400" dirty="0" smtClean="0"/>
                        <a:t>($/MW/h)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RRS</a:t>
                      </a:r>
                    </a:p>
                    <a:p>
                      <a:r>
                        <a:rPr lang="en-US" sz="1400" dirty="0" smtClean="0"/>
                        <a:t>($/MW/h)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21/25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12/12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10/10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470797"/>
              </p:ext>
            </p:extLst>
          </p:nvPr>
        </p:nvGraphicFramePr>
        <p:xfrm>
          <a:off x="2996524" y="2104315"/>
          <a:ext cx="5940152" cy="131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68152"/>
                <a:gridCol w="640080"/>
                <a:gridCol w="822960"/>
                <a:gridCol w="731520"/>
                <a:gridCol w="1005840"/>
              </a:tblGrid>
              <a:tr h="75681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EnergyAward</a:t>
                      </a:r>
                    </a:p>
                    <a:p>
                      <a:r>
                        <a:rPr lang="en-US" sz="1400" dirty="0" smtClean="0"/>
                        <a:t>(Base</a:t>
                      </a:r>
                      <a:r>
                        <a:rPr lang="en-US" sz="1400" baseline="0" dirty="0" smtClean="0"/>
                        <a:t> Point)</a:t>
                      </a:r>
                    </a:p>
                    <a:p>
                      <a:r>
                        <a:rPr lang="en-US" sz="1400" baseline="0" dirty="0" smtClean="0"/>
                        <a:t>2x1 MW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CT1+CT2 MW</a:t>
                      </a:r>
                    </a:p>
                    <a:p>
                      <a:r>
                        <a:rPr lang="en-US" sz="1400" dirty="0" smtClean="0"/>
                        <a:t>(RespFac*BP)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ST3 MW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RegUp</a:t>
                      </a:r>
                    </a:p>
                    <a:p>
                      <a:r>
                        <a:rPr lang="en-US" sz="1400" dirty="0" smtClean="0"/>
                        <a:t>Award</a:t>
                      </a:r>
                    </a:p>
                    <a:p>
                      <a:r>
                        <a:rPr lang="en-US" sz="1400" dirty="0" smtClean="0"/>
                        <a:t>(MW)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RRS</a:t>
                      </a:r>
                    </a:p>
                    <a:p>
                      <a:r>
                        <a:rPr lang="en-US" sz="1400" dirty="0" smtClean="0"/>
                        <a:t>Award</a:t>
                      </a:r>
                    </a:p>
                    <a:p>
                      <a:r>
                        <a:rPr lang="en-US" sz="1400" dirty="0" smtClean="0"/>
                        <a:t>(MW)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Revenue</a:t>
                      </a:r>
                    </a:p>
                    <a:p>
                      <a:r>
                        <a:rPr lang="en-US" sz="1400" dirty="0" smtClean="0"/>
                        <a:t>-OfferCost</a:t>
                      </a:r>
                    </a:p>
                    <a:p>
                      <a:r>
                        <a:rPr lang="en-US" sz="1400" dirty="0" smtClean="0"/>
                        <a:t>($)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325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197.1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127.9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1300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60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721" y="817407"/>
            <a:ext cx="8534400" cy="4319832"/>
          </a:xfrm>
        </p:spPr>
        <p:txBody>
          <a:bodyPr/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Optimum solution is BP=325 MW, RegUp=1.45 MW, RRS=1.45 MW</a:t>
            </a:r>
          </a:p>
          <a:p>
            <a:r>
              <a:rPr lang="en-US" sz="1800" dirty="0" smtClean="0"/>
              <a:t>Based on prices, RegUp and RRS more profitable than energy</a:t>
            </a:r>
          </a:p>
          <a:p>
            <a:r>
              <a:rPr lang="en-US" sz="1800" dirty="0" smtClean="0"/>
              <a:t>Energy award (Base Point) is 325 MW as the cost is $60/MWh above this level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36652518"/>
                  </p:ext>
                </p:extLst>
              </p:nvPr>
            </p:nvGraphicFramePr>
            <p:xfrm>
              <a:off x="381000" y="825494"/>
              <a:ext cx="8229600" cy="106095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4656"/>
                    <a:gridCol w="1224136"/>
                    <a:gridCol w="684076"/>
                    <a:gridCol w="936104"/>
                    <a:gridCol w="2700300"/>
                    <a:gridCol w="1590328"/>
                  </a:tblGrid>
                  <a:tr h="690119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2x1 Telem 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RespFactor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CT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1+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CT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2 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2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x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1 </m:t>
                                  </m:r>
                                </m:den>
                              </m:f>
                            </m:oMath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LoRespLim=RespFactor*LDL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HiRespLim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310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0.6065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285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335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172.84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36652518"/>
                  </p:ext>
                </p:extLst>
              </p:nvPr>
            </p:nvGraphicFramePr>
            <p:xfrm>
              <a:off x="381000" y="825494"/>
              <a:ext cx="8229600" cy="106095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4656"/>
                    <a:gridCol w="1224136"/>
                    <a:gridCol w="684076"/>
                    <a:gridCol w="936104"/>
                    <a:gridCol w="2700300"/>
                    <a:gridCol w="1590328"/>
                  </a:tblGrid>
                  <a:tr h="690119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2x1 Telem 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90050" t="-877" r="-484577" b="-6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LoRespLim=RespFactor*LDL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HiRespLim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310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0.6065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285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335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172.84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077971"/>
              </p:ext>
            </p:extLst>
          </p:nvPr>
        </p:nvGraphicFramePr>
        <p:xfrm>
          <a:off x="215516" y="2104315"/>
          <a:ext cx="2703803" cy="1246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003"/>
                <a:gridCol w="914400"/>
                <a:gridCol w="914400"/>
              </a:tblGrid>
              <a:tr h="335562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EOC/</a:t>
                      </a:r>
                    </a:p>
                    <a:p>
                      <a:r>
                        <a:rPr lang="en-US" sz="1400" dirty="0" smtClean="0"/>
                        <a:t>LMP</a:t>
                      </a:r>
                    </a:p>
                    <a:p>
                      <a:r>
                        <a:rPr lang="en-US" sz="1400" dirty="0" smtClean="0"/>
                        <a:t>($/MWh)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AS Offer/MCPC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00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RegUp</a:t>
                      </a:r>
                    </a:p>
                    <a:p>
                      <a:r>
                        <a:rPr lang="en-US" sz="1400" dirty="0" smtClean="0"/>
                        <a:t>($/MW/h)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RRS</a:t>
                      </a:r>
                    </a:p>
                    <a:p>
                      <a:r>
                        <a:rPr lang="en-US" sz="1400" dirty="0" smtClean="0"/>
                        <a:t>($/MW/h)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21/25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12/17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10/15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902768"/>
              </p:ext>
            </p:extLst>
          </p:nvPr>
        </p:nvGraphicFramePr>
        <p:xfrm>
          <a:off x="2996524" y="2104315"/>
          <a:ext cx="5940152" cy="168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68152"/>
                <a:gridCol w="640080"/>
                <a:gridCol w="822960"/>
                <a:gridCol w="731520"/>
                <a:gridCol w="1005840"/>
              </a:tblGrid>
              <a:tr h="75681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EnergyAward</a:t>
                      </a:r>
                    </a:p>
                    <a:p>
                      <a:r>
                        <a:rPr lang="en-US" sz="1400" dirty="0" smtClean="0"/>
                        <a:t>(Base</a:t>
                      </a:r>
                      <a:r>
                        <a:rPr lang="en-US" sz="1400" baseline="0" dirty="0" smtClean="0"/>
                        <a:t> Point)</a:t>
                      </a:r>
                    </a:p>
                    <a:p>
                      <a:r>
                        <a:rPr lang="en-US" sz="1400" baseline="0" dirty="0" smtClean="0"/>
                        <a:t>2x1 MW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CT1+CT2 MW</a:t>
                      </a:r>
                    </a:p>
                    <a:p>
                      <a:r>
                        <a:rPr lang="en-US" sz="1400" dirty="0" smtClean="0"/>
                        <a:t>(RespFac*BP)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ST3 MW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RegUp</a:t>
                      </a:r>
                    </a:p>
                    <a:p>
                      <a:r>
                        <a:rPr lang="en-US" sz="1400" dirty="0" smtClean="0"/>
                        <a:t>Award</a:t>
                      </a:r>
                    </a:p>
                    <a:p>
                      <a:r>
                        <a:rPr lang="en-US" sz="1400" dirty="0" smtClean="0"/>
                        <a:t>(MW)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RRS</a:t>
                      </a:r>
                    </a:p>
                    <a:p>
                      <a:r>
                        <a:rPr lang="en-US" sz="1400" dirty="0" smtClean="0"/>
                        <a:t>Award</a:t>
                      </a:r>
                    </a:p>
                    <a:p>
                      <a:r>
                        <a:rPr lang="en-US" sz="1400" dirty="0" smtClean="0"/>
                        <a:t>(MW)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Revenue</a:t>
                      </a:r>
                    </a:p>
                    <a:p>
                      <a:r>
                        <a:rPr lang="en-US" sz="1400" dirty="0" smtClean="0"/>
                        <a:t>-OfferCost</a:t>
                      </a:r>
                    </a:p>
                    <a:p>
                      <a:r>
                        <a:rPr lang="en-US" sz="1400" dirty="0" smtClean="0"/>
                        <a:t>($)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325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197.1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127.9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1.45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1.45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1314.52</a:t>
                      </a:r>
                      <a:endParaRPr 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290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175.87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114.13</a:t>
                      </a:r>
                      <a:endParaRPr lang="en-US" sz="14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14.13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1280.65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003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721" y="817407"/>
            <a:ext cx="8534400" cy="4319832"/>
          </a:xfrm>
        </p:spPr>
        <p:txBody>
          <a:bodyPr/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r>
              <a:rPr lang="en-US" sz="1800" dirty="0" smtClean="0"/>
              <a:t>Optimum solution is BP=285 MW, RegUp=27.16 MW, RRS=0 MW</a:t>
            </a:r>
          </a:p>
          <a:p>
            <a:r>
              <a:rPr lang="en-US" sz="1800" dirty="0" smtClean="0"/>
              <a:t>Based on prices, RegUp and RRS more profitable than energy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63899696"/>
                  </p:ext>
                </p:extLst>
              </p:nvPr>
            </p:nvGraphicFramePr>
            <p:xfrm>
              <a:off x="381000" y="825494"/>
              <a:ext cx="8229600" cy="106095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4656"/>
                    <a:gridCol w="1224136"/>
                    <a:gridCol w="684076"/>
                    <a:gridCol w="936104"/>
                    <a:gridCol w="2700300"/>
                    <a:gridCol w="1590328"/>
                  </a:tblGrid>
                  <a:tr h="690119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2x1 Telem 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RespFactor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CT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1+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CT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2 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2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x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dirty="0" smtClean="0"/>
                                    <m:t>1 </m:t>
                                  </m:r>
                                </m:den>
                              </m:f>
                            </m:oMath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LoRespLim=RespFactor*LDL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HiRespLim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310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0.6065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285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335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172.84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63899696"/>
                  </p:ext>
                </p:extLst>
              </p:nvPr>
            </p:nvGraphicFramePr>
            <p:xfrm>
              <a:off x="381000" y="825494"/>
              <a:ext cx="8229600" cy="106095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94656"/>
                    <a:gridCol w="1224136"/>
                    <a:gridCol w="684076"/>
                    <a:gridCol w="936104"/>
                    <a:gridCol w="2700300"/>
                    <a:gridCol w="1590328"/>
                  </a:tblGrid>
                  <a:tr h="690119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2x1 Telem 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90050" t="-877" r="-484577" b="-6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LoRespLim=RespFactor*LDL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HiRespLim</a:t>
                          </a:r>
                        </a:p>
                        <a:p>
                          <a:r>
                            <a:rPr lang="en-US" sz="1400" dirty="0" smtClean="0"/>
                            <a:t>(MW)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310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0.6065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285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335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172.84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200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45846"/>
              </p:ext>
            </p:extLst>
          </p:nvPr>
        </p:nvGraphicFramePr>
        <p:xfrm>
          <a:off x="215516" y="2104315"/>
          <a:ext cx="2703803" cy="1246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003"/>
                <a:gridCol w="914400"/>
                <a:gridCol w="914400"/>
              </a:tblGrid>
              <a:tr h="335562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EOC/</a:t>
                      </a:r>
                    </a:p>
                    <a:p>
                      <a:r>
                        <a:rPr lang="en-US" sz="1400" dirty="0" smtClean="0"/>
                        <a:t>LMP</a:t>
                      </a:r>
                    </a:p>
                    <a:p>
                      <a:r>
                        <a:rPr lang="en-US" sz="1400" dirty="0" smtClean="0"/>
                        <a:t>($/MWh)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AS Offer/MCPC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400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RegUp</a:t>
                      </a:r>
                    </a:p>
                    <a:p>
                      <a:r>
                        <a:rPr lang="en-US" sz="1400" dirty="0" smtClean="0"/>
                        <a:t>($/MW/h)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RRS</a:t>
                      </a:r>
                    </a:p>
                    <a:p>
                      <a:r>
                        <a:rPr lang="en-US" sz="1400" dirty="0" smtClean="0"/>
                        <a:t>($/MW/h)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21/25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12/19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10/15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088388"/>
              </p:ext>
            </p:extLst>
          </p:nvPr>
        </p:nvGraphicFramePr>
        <p:xfrm>
          <a:off x="2996524" y="2104315"/>
          <a:ext cx="5940152" cy="242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68152"/>
                <a:gridCol w="640080"/>
                <a:gridCol w="822960"/>
                <a:gridCol w="731520"/>
                <a:gridCol w="1005840"/>
              </a:tblGrid>
              <a:tr h="75681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EnergyAward</a:t>
                      </a:r>
                    </a:p>
                    <a:p>
                      <a:r>
                        <a:rPr lang="en-US" sz="1400" dirty="0" smtClean="0"/>
                        <a:t>(Base</a:t>
                      </a:r>
                      <a:r>
                        <a:rPr lang="en-US" sz="1400" baseline="0" dirty="0" smtClean="0"/>
                        <a:t> Point)</a:t>
                      </a:r>
                    </a:p>
                    <a:p>
                      <a:r>
                        <a:rPr lang="en-US" sz="1400" baseline="0" dirty="0" smtClean="0"/>
                        <a:t>2x1 MW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CT1+CT2 MW</a:t>
                      </a:r>
                    </a:p>
                    <a:p>
                      <a:r>
                        <a:rPr lang="en-US" sz="1400" dirty="0" smtClean="0"/>
                        <a:t>(RespFac*BP)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ST3 MW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RegUp</a:t>
                      </a:r>
                    </a:p>
                    <a:p>
                      <a:r>
                        <a:rPr lang="en-US" sz="1400" dirty="0" smtClean="0"/>
                        <a:t>Award</a:t>
                      </a:r>
                    </a:p>
                    <a:p>
                      <a:r>
                        <a:rPr lang="en-US" sz="1400" dirty="0" smtClean="0"/>
                        <a:t>(MW)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RRS</a:t>
                      </a:r>
                    </a:p>
                    <a:p>
                      <a:r>
                        <a:rPr lang="en-US" sz="1400" dirty="0" smtClean="0"/>
                        <a:t>Award</a:t>
                      </a:r>
                    </a:p>
                    <a:p>
                      <a:r>
                        <a:rPr lang="en-US" sz="1400" dirty="0" smtClean="0"/>
                        <a:t>(MW)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Revenue</a:t>
                      </a:r>
                    </a:p>
                    <a:p>
                      <a:r>
                        <a:rPr lang="en-US" sz="1400" dirty="0" smtClean="0"/>
                        <a:t>-OfferCost</a:t>
                      </a:r>
                    </a:p>
                    <a:p>
                      <a:r>
                        <a:rPr lang="en-US" sz="1400" dirty="0" smtClean="0"/>
                        <a:t>($)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285=LDL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172.84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112.16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27.16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1330.13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296.8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179.99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116.8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1327.24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290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175.87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114.13</a:t>
                      </a:r>
                      <a:endParaRPr lang="en-US" sz="14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4.13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1320.65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325=HDL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197.1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127.9</a:t>
                      </a:r>
                      <a:endParaRPr lang="en-US" sz="14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1320.32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039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667000"/>
            <a:ext cx="6400800" cy="1752600"/>
          </a:xfrm>
        </p:spPr>
        <p:txBody>
          <a:bodyPr/>
          <a:lstStyle/>
          <a:p>
            <a:r>
              <a:rPr lang="en-US" sz="4800" b="1" dirty="0" smtClean="0">
                <a:solidFill>
                  <a:schemeClr val="tx2"/>
                </a:solidFill>
              </a:rPr>
              <a:t>Discussion</a:t>
            </a:r>
            <a:endParaRPr lang="en-US" sz="4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2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667000"/>
            <a:ext cx="6400800" cy="1752600"/>
          </a:xfrm>
        </p:spPr>
        <p:txBody>
          <a:bodyPr/>
          <a:lstStyle/>
          <a:p>
            <a:r>
              <a:rPr lang="en-US" sz="4800" b="1" dirty="0" smtClean="0">
                <a:solidFill>
                  <a:schemeClr val="tx2"/>
                </a:solidFill>
              </a:rPr>
              <a:t>Appendix</a:t>
            </a:r>
            <a:endParaRPr lang="en-US" sz="4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78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ERRATA: June 21</a:t>
            </a:r>
            <a:r>
              <a:rPr lang="en-US" baseline="30000" dirty="0" smtClean="0"/>
              <a:t>st</a:t>
            </a:r>
            <a:r>
              <a:rPr lang="en-US" dirty="0" smtClean="0"/>
              <a:t> Posting of two files (KP1.3)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72716"/>
            <a:ext cx="8534400" cy="3427136"/>
          </a:xfrm>
        </p:spPr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000" dirty="0">
                <a:solidFill>
                  <a:schemeClr val="tx2"/>
                </a:solidFill>
              </a:rPr>
              <a:t>KP1.3 PowerPoint presentation and KP1.3 Word document corrected and reposted to June 21st RTCTF meeting </a:t>
            </a:r>
            <a:r>
              <a:rPr lang="en-US" sz="2000" dirty="0" smtClean="0">
                <a:solidFill>
                  <a:schemeClr val="tx2"/>
                </a:solidFill>
              </a:rPr>
              <a:t>page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r>
              <a:rPr lang="en-US" sz="2000" dirty="0">
                <a:solidFill>
                  <a:schemeClr val="tx2"/>
                </a:solidFill>
                <a:hlinkClick r:id="rId2"/>
              </a:rPr>
              <a:t>http://www.ercot.com/content/wcm/key_documents_lists/180301/5._</a:t>
            </a:r>
            <a:r>
              <a:rPr lang="en-US" sz="2000" dirty="0" smtClean="0">
                <a:solidFill>
                  <a:schemeClr val="tx2"/>
                </a:solidFill>
                <a:hlinkClick r:id="rId2"/>
              </a:rPr>
              <a:t>RTC_constraints_KP1.3_062119_corrected_v2.pptx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r>
              <a:rPr lang="en-US" sz="2000" dirty="0">
                <a:solidFill>
                  <a:schemeClr val="tx2"/>
                </a:solidFill>
                <a:hlinkClick r:id="rId3"/>
              </a:rPr>
              <a:t>http://www.ercot.com/content/wcm/key_documents_lists/180301/5._</a:t>
            </a:r>
            <a:r>
              <a:rPr lang="en-US" sz="2000" dirty="0" smtClean="0">
                <a:solidFill>
                  <a:schemeClr val="tx2"/>
                </a:solidFill>
                <a:hlinkClick r:id="rId3"/>
              </a:rPr>
              <a:t>RTC_constraints_KP1.3_062119_corrected_v2.docx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>
              <a:spcBef>
                <a:spcPts val="400"/>
              </a:spcBef>
              <a:spcAft>
                <a:spcPts val="400"/>
              </a:spcAft>
            </a:pPr>
            <a:endParaRPr lang="en-US" sz="2000" dirty="0">
              <a:solidFill>
                <a:schemeClr val="tx2"/>
              </a:solidFill>
            </a:endParaRPr>
          </a:p>
          <a:p>
            <a:pPr>
              <a:spcBef>
                <a:spcPts val="400"/>
              </a:spcBef>
              <a:spcAft>
                <a:spcPts val="400"/>
              </a:spcAft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72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/>
              <a:t>Recap: On-Line Generation Resource Constraints (ALL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268760"/>
                <a:ext cx="8534400" cy="5184576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𝐿𝑆𝐿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𝐿𝐷𝐿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𝑇𝑒𝑙𝑒𝑚𝑀𝑊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𝐻𝐷𝐿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𝐻𝑆𝐿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sz="2000" dirty="0"/>
              </a:p>
              <a:p>
                <a:endParaRPr lang="en-US" sz="200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𝐻𝐷𝐿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𝑀𝑖𝑛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𝐻𝑆𝐿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𝑇𝑒𝑙𝑒𝑚𝑀𝑊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𝑁𝑅𝑅𝑈𝑝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∗5</m:t>
                            </m:r>
                          </m:e>
                        </m:d>
                      </m:e>
                    </m:d>
                  </m:oMath>
                </a14:m>
                <a:endParaRPr lang="en-US" sz="2000" dirty="0"/>
              </a:p>
              <a:p>
                <a:endParaRPr lang="en-US" sz="200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𝐿𝐷𝐿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𝑀𝑎𝑥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𝐿𝑆𝐿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𝑇𝑒𝑙𝑒𝑚𝑀𝑊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𝑁𝑅𝑅𝐷𝑛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∗5</m:t>
                            </m:r>
                          </m:e>
                        </m:d>
                      </m:e>
                    </m:d>
                  </m:oMath>
                </a14:m>
                <a:endParaRPr lang="en-US" sz="2000" dirty="0"/>
              </a:p>
              <a:p>
                <a:endParaRPr lang="en-US" sz="2000" dirty="0" smtClean="0"/>
              </a:p>
              <a:p>
                <a:r>
                  <a:rPr lang="en-US" sz="2000" dirty="0" smtClean="0"/>
                  <a:t>Other </a:t>
                </a:r>
                <a:r>
                  <a:rPr lang="en-US" sz="2000" dirty="0"/>
                  <a:t>constraints that limit AS awards based on new telemetry, qualified MW, ramp rates (if applicable</a:t>
                </a:r>
                <a:r>
                  <a:rPr lang="en-US" sz="2000" dirty="0" smtClean="0"/>
                  <a:t>)</a:t>
                </a:r>
              </a:p>
              <a:p>
                <a:endParaRPr lang="en-US" sz="2000" dirty="0" smtClean="0"/>
              </a:p>
              <a:p>
                <a:r>
                  <a:rPr lang="en-US" sz="2000" dirty="0" smtClean="0"/>
                  <a:t>LDL/LSL </a:t>
                </a:r>
                <a:r>
                  <a:rPr lang="en-US" sz="2000" dirty="0"/>
                  <a:t>constraints to ensure energy and RegDn awards are feasible</a:t>
                </a:r>
              </a:p>
              <a:p>
                <a:pPr marL="0" indent="0">
                  <a:buNone/>
                </a:pPr>
                <a:endParaRPr lang="en-US" sz="2000" i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𝐸𝑛𝑒𝑟𝑔𝑦𝑂𝑓𝑓𝑒𝑟𝐴𝑤𝑎𝑟𝑑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𝑆𝑐𝑎𝑙𝑖𝑛𝑔𝐹𝑎𝑐𝑡𝑜𝑟𝐷𝑛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𝑅𝑒𝑔𝐷𝑛𝐴𝑤𝑎𝑟𝑑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𝐿𝐷𝐿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 ≥0</m:t>
                      </m:r>
                    </m:oMath>
                  </m:oMathPara>
                </a14:m>
                <a:endParaRPr lang="en-US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𝐸𝑛𝑒𝑟𝑔𝑦𝑂𝑓𝑓𝑒𝑟𝐴𝑤𝑎𝑟𝑑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𝑅𝑒𝑔𝐷𝑛𝐴𝑤𝑎𝑟𝑑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𝐿𝑆𝐿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 ≥0</m:t>
                      </m:r>
                    </m:oMath>
                  </m:oMathPara>
                </a14:m>
                <a:endParaRPr lang="en-US" sz="2000" dirty="0"/>
              </a:p>
              <a:p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268760"/>
                <a:ext cx="8534400" cy="5184576"/>
              </a:xfrm>
              <a:blipFill rotWithShape="0">
                <a:blip r:embed="rId2"/>
                <a:stretch>
                  <a:fillRect l="-643" t="-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803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/>
              <a:t>Recap: On-Line Generation Resource Constraints (ALL) – </a:t>
            </a:r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268760"/>
                <a:ext cx="8534400" cy="4319832"/>
              </a:xfrm>
            </p:spPr>
            <p:txBody>
              <a:bodyPr/>
              <a:lstStyle/>
              <a:p>
                <a:endParaRPr lang="en-US" sz="2000" dirty="0" smtClean="0"/>
              </a:p>
              <a:p>
                <a:r>
                  <a:rPr lang="en-US" sz="2000" dirty="0" smtClean="0"/>
                  <a:t>HDL </a:t>
                </a:r>
                <a:r>
                  <a:rPr lang="en-US" sz="2000" dirty="0"/>
                  <a:t>constraint to ensure energy and RegUp awards are feasible</a:t>
                </a:r>
              </a:p>
              <a:p>
                <a:pPr marL="0" indent="0">
                  <a:buNone/>
                </a:pPr>
                <a:endParaRPr lang="en-US" sz="2000" i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𝐻𝐷𝐿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𝐸𝑛𝑒𝑟𝑔𝑦𝑂𝑓𝑓𝑒𝑟𝐴𝑤𝑎𝑟𝑑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𝑆𝑐𝑎𝑙𝑖𝑛𝑔𝐹𝑎𝑐𝑡𝑜𝑟𝑈𝑝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𝑅𝑒𝑔𝑈𝑝𝐴𝑤𝑎𝑟𝑑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 ≥0</m:t>
                      </m:r>
                    </m:oMath>
                  </m:oMathPara>
                </a14:m>
                <a:endParaRPr lang="en-US" sz="2000" dirty="0"/>
              </a:p>
              <a:p>
                <a:endParaRPr lang="en-US" sz="2000" dirty="0"/>
              </a:p>
              <a:p>
                <a:endParaRPr lang="en-US" sz="2000" dirty="0" smtClean="0"/>
              </a:p>
              <a:p>
                <a:r>
                  <a:rPr lang="en-US" sz="2000" dirty="0" smtClean="0"/>
                  <a:t>HSL </a:t>
                </a:r>
                <a:r>
                  <a:rPr lang="en-US" sz="2000" dirty="0"/>
                  <a:t>constraint to ensure energy and RegUp,RRS (PFR), ECRS and NSPIN awards are feasible</a:t>
                </a:r>
              </a:p>
              <a:p>
                <a:pPr marL="0" indent="0">
                  <a:buNone/>
                </a:pPr>
                <a:endParaRPr lang="en-US" sz="2000" i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𝐻𝑆𝐿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𝐸𝑛𝑒𝑟𝑔𝑦𝑂𝑓𝑓𝑒𝑟𝐴𝑤𝑎𝑟𝑑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𝑅𝑒𝑔𝑈𝑝𝐴𝑤𝑎𝑟𝑑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𝑃𝐹𝑅𝐴𝑤𝑎𝑟𝑑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𝐸𝐶𝑅𝑆𝐴𝑤𝑎𝑟𝑑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𝑁𝑆𝑃𝐼𝑁𝐴𝑤𝑎𝑟𝑑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268760"/>
                <a:ext cx="8534400" cy="4319832"/>
              </a:xfrm>
              <a:blipFill rotWithShape="0">
                <a:blip r:embed="rId2"/>
                <a:stretch>
                  <a:fillRect l="-6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829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60748"/>
            <a:ext cx="8534400" cy="3427136"/>
          </a:xfrm>
        </p:spPr>
        <p:txBody>
          <a:bodyPr/>
          <a:lstStyle/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Review </a:t>
            </a:r>
            <a:r>
              <a:rPr lang="en-US" sz="2400" dirty="0">
                <a:solidFill>
                  <a:schemeClr val="tx2"/>
                </a:solidFill>
              </a:rPr>
              <a:t>e</a:t>
            </a:r>
            <a:r>
              <a:rPr lang="en-US" sz="2400" dirty="0" smtClean="0">
                <a:solidFill>
                  <a:schemeClr val="tx2"/>
                </a:solidFill>
              </a:rPr>
              <a:t>xamples: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endParaRPr lang="en-US" sz="2000" dirty="0" smtClean="0">
              <a:solidFill>
                <a:schemeClr val="tx2"/>
              </a:solidFill>
            </a:endParaRPr>
          </a:p>
          <a:p>
            <a:pPr>
              <a:spcBef>
                <a:spcPts val="400"/>
              </a:spcBef>
              <a:spcAft>
                <a:spcPts val="400"/>
              </a:spcAft>
            </a:pPr>
            <a:endParaRPr lang="en-US" sz="2000" dirty="0">
              <a:solidFill>
                <a:schemeClr val="tx2"/>
              </a:solidFill>
            </a:endParaRP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000" dirty="0" smtClean="0">
                <a:solidFill>
                  <a:schemeClr val="tx2"/>
                </a:solidFill>
              </a:rPr>
              <a:t>Clarification of Telemetered Ramp Rates for all Generation Resources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endParaRPr lang="en-US" sz="2000" dirty="0" smtClean="0">
              <a:solidFill>
                <a:schemeClr val="tx2"/>
              </a:solidFill>
            </a:endParaRPr>
          </a:p>
          <a:p>
            <a:pPr>
              <a:spcBef>
                <a:spcPts val="400"/>
              </a:spcBef>
              <a:spcAft>
                <a:spcPts val="400"/>
              </a:spcAft>
            </a:pPr>
            <a:endParaRPr lang="en-US" sz="2000" dirty="0">
              <a:solidFill>
                <a:schemeClr val="tx2"/>
              </a:solidFill>
            </a:endParaRP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000" dirty="0" smtClean="0">
                <a:solidFill>
                  <a:schemeClr val="tx2"/>
                </a:solidFill>
              </a:rPr>
              <a:t>Expected </a:t>
            </a:r>
            <a:r>
              <a:rPr lang="en-US" sz="2000" dirty="0">
                <a:solidFill>
                  <a:schemeClr val="tx2"/>
                </a:solidFill>
              </a:rPr>
              <a:t>Outcomes For Combined Cycle Generation Resources (CCGR) Considering Frequency Responsive Capacity</a:t>
            </a:r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95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Clarification of Telemetered Ramp Rates for all Generation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01602"/>
            <a:ext cx="8534400" cy="1578838"/>
          </a:xfrm>
        </p:spPr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000" dirty="0" smtClean="0">
                <a:solidFill>
                  <a:schemeClr val="tx2"/>
                </a:solidFill>
              </a:rPr>
              <a:t>Ramp Rate (Up/Down): </a:t>
            </a: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r>
              <a:rPr lang="en-US" dirty="0" smtClean="0">
                <a:solidFill>
                  <a:schemeClr val="tx2"/>
                </a:solidFill>
              </a:rPr>
              <a:t>Represent </a:t>
            </a:r>
            <a:r>
              <a:rPr lang="en-US" dirty="0">
                <a:solidFill>
                  <a:schemeClr val="tx2"/>
                </a:solidFill>
              </a:rPr>
              <a:t>the total capacity (in MW) that the Resource can change from its current actual generation or consumption within the next five minutes divided by five. </a:t>
            </a: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endParaRPr lang="en-US" dirty="0">
              <a:solidFill>
                <a:schemeClr val="tx2"/>
              </a:solidFill>
            </a:endParaRP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endParaRPr lang="en-US" dirty="0">
              <a:solidFill>
                <a:schemeClr val="tx2"/>
              </a:solidFill>
            </a:endParaRP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endParaRPr lang="en-US" dirty="0">
              <a:solidFill>
                <a:schemeClr val="tx2"/>
              </a:solidFill>
            </a:endParaRP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r>
              <a:rPr lang="en-US" sz="2000" b="1" u="sng" dirty="0" smtClean="0">
                <a:solidFill>
                  <a:schemeClr val="tx2"/>
                </a:solidFill>
              </a:rPr>
              <a:t>This is what is expected today and does not change under RTC</a:t>
            </a:r>
            <a:endParaRPr lang="en-US" sz="2000" b="1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467544" y="2680440"/>
            <a:ext cx="3741639" cy="2595836"/>
            <a:chOff x="971599" y="2915008"/>
            <a:chExt cx="3741639" cy="2595836"/>
          </a:xfrm>
        </p:grpSpPr>
        <p:grpSp>
          <p:nvGrpSpPr>
            <p:cNvPr id="31" name="Group 30"/>
            <p:cNvGrpSpPr/>
            <p:nvPr/>
          </p:nvGrpSpPr>
          <p:grpSpPr>
            <a:xfrm>
              <a:off x="971599" y="2915008"/>
              <a:ext cx="3741639" cy="2595836"/>
              <a:chOff x="971599" y="2915008"/>
              <a:chExt cx="3741639" cy="2595836"/>
            </a:xfrm>
          </p:grpSpPr>
          <p:sp>
            <p:nvSpPr>
              <p:cNvPr id="33" name="TextBox 32"/>
              <p:cNvSpPr txBox="1"/>
              <p:nvPr/>
            </p:nvSpPr>
            <p:spPr>
              <a:xfrm>
                <a:off x="3633134" y="4770465"/>
                <a:ext cx="108010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Telem. MW</a:t>
                </a:r>
              </a:p>
              <a:p>
                <a:r>
                  <a:rPr lang="en-US" sz="1400" dirty="0" smtClean="0"/>
                  <a:t>output</a:t>
                </a:r>
                <a:endParaRPr lang="en-US" sz="1400" dirty="0"/>
              </a:p>
            </p:txBody>
          </p:sp>
          <p:cxnSp>
            <p:nvCxnSpPr>
              <p:cNvPr id="34" name="Straight Arrow Connector 33"/>
              <p:cNvCxnSpPr/>
              <p:nvPr/>
            </p:nvCxnSpPr>
            <p:spPr>
              <a:xfrm flipV="1">
                <a:off x="971600" y="3068960"/>
                <a:ext cx="0" cy="216024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/>
              <p:nvPr/>
            </p:nvCxnSpPr>
            <p:spPr>
              <a:xfrm>
                <a:off x="971600" y="5229200"/>
                <a:ext cx="3132348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3203848" y="3429000"/>
                <a:ext cx="0" cy="147616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3203848" y="4905164"/>
                <a:ext cx="46805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3671900" y="4905164"/>
                <a:ext cx="0" cy="3240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TextBox 38"/>
              <p:cNvSpPr txBox="1"/>
              <p:nvPr/>
            </p:nvSpPr>
            <p:spPr>
              <a:xfrm>
                <a:off x="1002491" y="2915008"/>
                <a:ext cx="255390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 smtClean="0"/>
                  <a:t>Normal Ramp Rate Up/Down </a:t>
                </a:r>
              </a:p>
              <a:p>
                <a:pPr algn="ctr"/>
                <a:r>
                  <a:rPr lang="en-US" sz="1400" dirty="0" smtClean="0"/>
                  <a:t>(MW/min)</a:t>
                </a:r>
                <a:endParaRPr lang="en-US" sz="1400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971599" y="3423462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30</a:t>
                </a:r>
                <a:endParaRPr lang="en-US" sz="1400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3239853" y="4604444"/>
                <a:ext cx="284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5</a:t>
                </a:r>
                <a:endParaRPr lang="en-US" sz="1400" dirty="0"/>
              </a:p>
            </p:txBody>
          </p:sp>
          <p:cxnSp>
            <p:nvCxnSpPr>
              <p:cNvPr id="42" name="Straight Connector 41"/>
              <p:cNvCxnSpPr/>
              <p:nvPr/>
            </p:nvCxnSpPr>
            <p:spPr>
              <a:xfrm>
                <a:off x="3203848" y="4905164"/>
                <a:ext cx="0" cy="324036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Box 42"/>
              <p:cNvSpPr txBox="1"/>
              <p:nvPr/>
            </p:nvSpPr>
            <p:spPr>
              <a:xfrm>
                <a:off x="2947666" y="5181637"/>
                <a:ext cx="4828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275</a:t>
                </a:r>
                <a:endParaRPr lang="en-US" sz="1400" dirty="0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3494523" y="5203067"/>
                <a:ext cx="4828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350</a:t>
                </a:r>
                <a:endParaRPr lang="en-US" sz="1400" dirty="0"/>
              </a:p>
            </p:txBody>
          </p:sp>
        </p:grpSp>
        <p:cxnSp>
          <p:nvCxnSpPr>
            <p:cNvPr id="32" name="Straight Connector 31"/>
            <p:cNvCxnSpPr/>
            <p:nvPr/>
          </p:nvCxnSpPr>
          <p:spPr>
            <a:xfrm>
              <a:off x="971600" y="3429000"/>
              <a:ext cx="223224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943919"/>
              </p:ext>
            </p:extLst>
          </p:nvPr>
        </p:nvGraphicFramePr>
        <p:xfrm>
          <a:off x="4638467" y="2600417"/>
          <a:ext cx="3651528" cy="243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7176"/>
                <a:gridCol w="1217176"/>
                <a:gridCol w="121717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Tel. MW output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NRRUp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(MW/min)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NRRDn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(MW/min)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17.5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225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13.33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9.17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275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754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Next: Combined Cycle Generation Resource (CCGR) Constraint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60748"/>
            <a:ext cx="8534400" cy="3427136"/>
          </a:xfrm>
        </p:spPr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000" dirty="0" smtClean="0">
                <a:solidFill>
                  <a:schemeClr val="tx2"/>
                </a:solidFill>
              </a:rPr>
              <a:t>Purpose of the examples is to illustrate the use of the proposed CCGR specific conditional constraints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000" dirty="0" smtClean="0">
                <a:solidFill>
                  <a:schemeClr val="tx2"/>
                </a:solidFill>
              </a:rPr>
              <a:t>The intent of these CCGR specific conditional constraints is to economically account for the frequency responsive capacity of the CCGR when awarding energy (Base Point), Regulation and RRS-PFR.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800" dirty="0" smtClean="0">
                <a:solidFill>
                  <a:schemeClr val="tx2"/>
                </a:solidFill>
              </a:rPr>
              <a:t>Given the prices, the awards for energy, Regulation, RRS provides the best economic outcome for the CCGR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800" dirty="0" smtClean="0">
                <a:solidFill>
                  <a:schemeClr val="tx2"/>
                </a:solidFill>
              </a:rPr>
              <a:t>In addition, these awards will be physically feasible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1800" dirty="0" smtClean="0">
                <a:solidFill>
                  <a:schemeClr val="tx2"/>
                </a:solidFill>
              </a:rPr>
              <a:t>Allows the QSE to telemeter data to ERCOT-RTC that reflects the frequency responsive capability in Real-Time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48308" y="4627787"/>
            <a:ext cx="86194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Homework: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Please review examples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Provide additional scenarios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Does this proposal for accounting for frequency responsive capacity of CCGR address concerns for awarding of energy, Regulation, RRS under RTC?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00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ERCOT Proposal: Conditional Constraints For CCGR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53" name="Group 52"/>
          <p:cNvGrpSpPr/>
          <p:nvPr/>
        </p:nvGrpSpPr>
        <p:grpSpPr>
          <a:xfrm>
            <a:off x="-65781" y="1472594"/>
            <a:ext cx="5897921" cy="552250"/>
            <a:chOff x="222251" y="1436590"/>
            <a:chExt cx="5897921" cy="55225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395536" y="1605083"/>
              <a:ext cx="5400600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22251" y="1681063"/>
              <a:ext cx="5036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LSL</a:t>
              </a:r>
              <a:endParaRPr lang="en-US" sz="14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586051" y="1681063"/>
              <a:ext cx="5341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HSL</a:t>
              </a:r>
              <a:endParaRPr lang="en-US" sz="14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831778" y="1681063"/>
              <a:ext cx="8316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Tel. MW</a:t>
              </a:r>
              <a:endParaRPr lang="en-US" sz="1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56249" y="1681063"/>
              <a:ext cx="51328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LDL</a:t>
              </a:r>
              <a:endParaRPr lang="en-US" sz="14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582322" y="1681063"/>
              <a:ext cx="5437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H</a:t>
              </a:r>
              <a:r>
                <a:rPr lang="en-US" sz="1400" dirty="0" smtClean="0"/>
                <a:t>DL</a:t>
              </a:r>
              <a:endParaRPr lang="en-US" sz="14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791656" y="1681063"/>
              <a:ext cx="4251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BP</a:t>
              </a:r>
              <a:endParaRPr lang="en-US" sz="1400" dirty="0"/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399033" y="1442293"/>
              <a:ext cx="0" cy="31382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212890" y="1437482"/>
              <a:ext cx="0" cy="31382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1985780" y="1436590"/>
              <a:ext cx="0" cy="31382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3203848" y="1448172"/>
              <a:ext cx="0" cy="31382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3807094" y="1436590"/>
              <a:ext cx="0" cy="31382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5803062" y="1453763"/>
              <a:ext cx="0" cy="31382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1259632" y="2024844"/>
            <a:ext cx="1420582" cy="1526230"/>
            <a:chOff x="1259632" y="2024844"/>
            <a:chExt cx="1420582" cy="1526230"/>
          </a:xfrm>
        </p:grpSpPr>
        <p:cxnSp>
          <p:nvCxnSpPr>
            <p:cNvPr id="28" name="Straight Arrow Connector 27"/>
            <p:cNvCxnSpPr>
              <a:stCxn id="26" idx="2"/>
            </p:cNvCxnSpPr>
            <p:nvPr/>
          </p:nvCxnSpPr>
          <p:spPr>
            <a:xfrm>
              <a:off x="1716182" y="2024844"/>
              <a:ext cx="118118" cy="116353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28"/>
            <p:cNvSpPr/>
            <p:nvPr/>
          </p:nvSpPr>
          <p:spPr>
            <a:xfrm>
              <a:off x="1272804" y="2259818"/>
              <a:ext cx="1356610" cy="593118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259632" y="2405621"/>
              <a:ext cx="142058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 smtClean="0"/>
                <a:t>RespFactor</a:t>
              </a:r>
              <a:r>
                <a:rPr lang="en-US" sz="1400" dirty="0" smtClean="0"/>
                <a:t>*BP</a:t>
              </a:r>
              <a:endParaRPr lang="en-US" sz="1400" dirty="0"/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1878241" y="3237253"/>
              <a:ext cx="0" cy="31382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/>
          <p:cNvGrpSpPr/>
          <p:nvPr/>
        </p:nvGrpSpPr>
        <p:grpSpPr>
          <a:xfrm>
            <a:off x="74174" y="2981911"/>
            <a:ext cx="5330289" cy="1528365"/>
            <a:chOff x="74174" y="2981911"/>
            <a:chExt cx="5330289" cy="1528365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755576" y="3416300"/>
              <a:ext cx="4032448" cy="1270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74174" y="2981911"/>
              <a:ext cx="122020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 smtClean="0"/>
                <a:t>LowRespLim</a:t>
              </a:r>
              <a:endParaRPr lang="en-US" sz="14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342954" y="3085531"/>
              <a:ext cx="10615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 smtClean="0"/>
                <a:t>HiRespLim</a:t>
              </a:r>
              <a:endParaRPr lang="en-US" sz="1400" dirty="0"/>
            </a:p>
          </p:txBody>
        </p:sp>
        <p:cxnSp>
          <p:nvCxnSpPr>
            <p:cNvPr id="54" name="Straight Connector 53"/>
            <p:cNvCxnSpPr/>
            <p:nvPr/>
          </p:nvCxnSpPr>
          <p:spPr>
            <a:xfrm>
              <a:off x="758369" y="3229096"/>
              <a:ext cx="0" cy="31382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4796965" y="3272089"/>
              <a:ext cx="0" cy="31382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Left Brace 59"/>
            <p:cNvSpPr/>
            <p:nvPr/>
          </p:nvSpPr>
          <p:spPr>
            <a:xfrm rot="16200000">
              <a:off x="2639871" y="2140518"/>
              <a:ext cx="364557" cy="3949634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583668" y="4202499"/>
              <a:ext cx="27622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Frequency Responsive Capacity</a:t>
              </a:r>
              <a:endParaRPr lang="en-US" sz="1400" dirty="0"/>
            </a:p>
          </p:txBody>
        </p:sp>
      </p:grpSp>
      <p:sp>
        <p:nvSpPr>
          <p:cNvPr id="64" name="Right Brace 63"/>
          <p:cNvSpPr/>
          <p:nvPr/>
        </p:nvSpPr>
        <p:spPr>
          <a:xfrm rot="16200000">
            <a:off x="2661343" y="-1440650"/>
            <a:ext cx="292925" cy="5400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1349188" y="802233"/>
            <a:ext cx="3220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CCGR Capacity e.g. 2x1 configuration</a:t>
            </a:r>
            <a:endParaRPr lang="en-US" sz="1400" dirty="0"/>
          </a:p>
        </p:txBody>
      </p:sp>
      <p:grpSp>
        <p:nvGrpSpPr>
          <p:cNvPr id="6" name="Group 5"/>
          <p:cNvGrpSpPr/>
          <p:nvPr/>
        </p:nvGrpSpPr>
        <p:grpSpPr>
          <a:xfrm>
            <a:off x="1834300" y="1999867"/>
            <a:ext cx="5262275" cy="2391026"/>
            <a:chOff x="1834300" y="1999867"/>
            <a:chExt cx="5262275" cy="2391026"/>
          </a:xfrm>
        </p:grpSpPr>
        <p:cxnSp>
          <p:nvCxnSpPr>
            <p:cNvPr id="32" name="Straight Arrow Connector 31"/>
            <p:cNvCxnSpPr/>
            <p:nvPr/>
          </p:nvCxnSpPr>
          <p:spPr>
            <a:xfrm>
              <a:off x="1834300" y="1999867"/>
              <a:ext cx="5238939" cy="21766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2879812" y="2403834"/>
              <a:ext cx="1684729" cy="593118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906843" y="2549637"/>
              <a:ext cx="169790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(1-RespFactor)*BP</a:t>
              </a:r>
              <a:endParaRPr lang="en-US" sz="1400" dirty="0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7096575" y="4077072"/>
              <a:ext cx="0" cy="31382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5796136" y="4041068"/>
            <a:ext cx="3140603" cy="883841"/>
            <a:chOff x="5796136" y="3634361"/>
            <a:chExt cx="3140603" cy="883841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6460658" y="3798818"/>
              <a:ext cx="1800200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6303817" y="3877307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Lo</a:t>
              </a:r>
              <a:endParaRPr lang="en-US" sz="1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83566" y="3841303"/>
              <a:ext cx="35458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Hi</a:t>
              </a:r>
              <a:endParaRPr lang="en-US" sz="1400" dirty="0"/>
            </a:p>
          </p:txBody>
        </p:sp>
        <p:sp>
          <p:nvSpPr>
            <p:cNvPr id="68" name="Left Brace 67"/>
            <p:cNvSpPr/>
            <p:nvPr/>
          </p:nvSpPr>
          <p:spPr>
            <a:xfrm rot="16200000">
              <a:off x="7178481" y="3276580"/>
              <a:ext cx="364557" cy="1800200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796136" y="4210425"/>
              <a:ext cx="31406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Non Frequency Responsive Capacity</a:t>
              </a:r>
              <a:endParaRPr lang="en-US" sz="1400" dirty="0"/>
            </a:p>
          </p:txBody>
        </p:sp>
        <p:cxnSp>
          <p:nvCxnSpPr>
            <p:cNvPr id="71" name="Straight Connector 70"/>
            <p:cNvCxnSpPr/>
            <p:nvPr/>
          </p:nvCxnSpPr>
          <p:spPr>
            <a:xfrm>
              <a:off x="6460658" y="3634361"/>
              <a:ext cx="0" cy="31382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8260858" y="3647659"/>
              <a:ext cx="0" cy="31382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TextBox 62"/>
          <p:cNvSpPr txBox="1"/>
          <p:nvPr/>
        </p:nvSpPr>
        <p:spPr>
          <a:xfrm>
            <a:off x="5724128" y="786605"/>
            <a:ext cx="3207929" cy="2246769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u="sng" dirty="0" smtClean="0"/>
              <a:t>Key constraints for ALL GR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HDL-BP-RegUp&gt;=0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HSL-BP-RegUp-RRS</a:t>
            </a:r>
          </a:p>
          <a:p>
            <a:r>
              <a:rPr lang="en-US" sz="1400" dirty="0" smtClean="0"/>
              <a:t>	-ECRS-NSPIN&gt;=0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BP-</a:t>
            </a:r>
            <a:r>
              <a:rPr lang="en-US" sz="1400" dirty="0" err="1" smtClean="0"/>
              <a:t>RegDn</a:t>
            </a:r>
            <a:r>
              <a:rPr lang="en-US" sz="1400" dirty="0" smtClean="0"/>
              <a:t>-LDL</a:t>
            </a:r>
            <a:r>
              <a:rPr lang="en-US" sz="1400" dirty="0"/>
              <a:t>&gt;=</a:t>
            </a:r>
            <a:r>
              <a:rPr lang="en-US" sz="1400" dirty="0" smtClean="0"/>
              <a:t>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RegUp and RRS only provided by</a:t>
            </a:r>
          </a:p>
          <a:p>
            <a:r>
              <a:rPr lang="en-US" sz="1400" dirty="0" smtClean="0"/>
              <a:t>frequency responsive capacity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Optimization engine does not </a:t>
            </a:r>
          </a:p>
          <a:p>
            <a:r>
              <a:rPr lang="en-US" sz="1400" dirty="0" smtClean="0"/>
              <a:t>differentiate between </a:t>
            </a:r>
          </a:p>
          <a:p>
            <a:r>
              <a:rPr lang="en-US" sz="1400" dirty="0" smtClean="0"/>
              <a:t>frequency and non frequency capacity</a:t>
            </a:r>
            <a:endParaRPr lang="en-US" sz="1400" dirty="0"/>
          </a:p>
        </p:txBody>
      </p:sp>
      <p:grpSp>
        <p:nvGrpSpPr>
          <p:cNvPr id="9" name="Group 8"/>
          <p:cNvGrpSpPr/>
          <p:nvPr/>
        </p:nvGrpSpPr>
        <p:grpSpPr>
          <a:xfrm>
            <a:off x="1881873" y="3259389"/>
            <a:ext cx="6240923" cy="2770817"/>
            <a:chOff x="1881873" y="3259389"/>
            <a:chExt cx="6240923" cy="2770817"/>
          </a:xfrm>
        </p:grpSpPr>
        <p:sp>
          <p:nvSpPr>
            <p:cNvPr id="35" name="TextBox 34"/>
            <p:cNvSpPr txBox="1"/>
            <p:nvPr/>
          </p:nvSpPr>
          <p:spPr>
            <a:xfrm>
              <a:off x="2003939" y="3854314"/>
              <a:ext cx="7425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RegUp</a:t>
              </a:r>
              <a:endParaRPr lang="en-US" sz="14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629576" y="3816639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RRS</a:t>
              </a:r>
              <a:endParaRPr lang="en-US" sz="1400" dirty="0"/>
            </a:p>
          </p:txBody>
        </p:sp>
        <p:sp>
          <p:nvSpPr>
            <p:cNvPr id="38" name="Left Brace 37"/>
            <p:cNvSpPr/>
            <p:nvPr/>
          </p:nvSpPr>
          <p:spPr>
            <a:xfrm rot="16200000">
              <a:off x="2167007" y="3166948"/>
              <a:ext cx="364557" cy="934826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Left Brace 38"/>
            <p:cNvSpPr/>
            <p:nvPr/>
          </p:nvSpPr>
          <p:spPr>
            <a:xfrm rot="16200000">
              <a:off x="3624816" y="2666729"/>
              <a:ext cx="364557" cy="1961861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Connector 55"/>
            <p:cNvCxnSpPr/>
            <p:nvPr/>
          </p:nvCxnSpPr>
          <p:spPr>
            <a:xfrm>
              <a:off x="2817455" y="3259389"/>
              <a:ext cx="0" cy="31382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4054053" y="5076099"/>
              <a:ext cx="4068743" cy="954107"/>
            </a:xfrm>
            <a:prstGeom prst="rect">
              <a:avLst/>
            </a:prstGeom>
            <a:noFill/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u="sng" dirty="0" smtClean="0"/>
                <a:t>Cond. Constraint 1</a:t>
              </a:r>
            </a:p>
            <a:p>
              <a:endParaRPr lang="en-US" sz="1400" dirty="0" smtClean="0"/>
            </a:p>
            <a:p>
              <a:r>
                <a:rPr lang="en-US" sz="1400" dirty="0" smtClean="0"/>
                <a:t>If (</a:t>
              </a:r>
              <a:r>
                <a:rPr lang="en-US" sz="1400" dirty="0" err="1" smtClean="0"/>
                <a:t>RegUp+RRS</a:t>
              </a:r>
              <a:r>
                <a:rPr lang="en-US" sz="1400" dirty="0" smtClean="0"/>
                <a:t>) &gt; 0 then</a:t>
              </a:r>
            </a:p>
            <a:p>
              <a:r>
                <a:rPr lang="en-US" sz="1400" dirty="0"/>
                <a:t> </a:t>
              </a:r>
              <a:r>
                <a:rPr lang="en-US" sz="1400" dirty="0" smtClean="0"/>
                <a:t>   </a:t>
              </a:r>
              <a:r>
                <a:rPr lang="en-US" sz="1400" dirty="0" err="1" smtClean="0"/>
                <a:t>HiRespLim</a:t>
              </a:r>
              <a:r>
                <a:rPr lang="en-US" sz="1400" dirty="0" smtClean="0"/>
                <a:t> - </a:t>
              </a:r>
              <a:r>
                <a:rPr lang="en-US" sz="1400" dirty="0" err="1" smtClean="0"/>
                <a:t>RespFactor</a:t>
              </a:r>
              <a:r>
                <a:rPr lang="en-US" sz="1400" dirty="0" smtClean="0"/>
                <a:t>*BP-RegUp-RRS &gt;=0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57046" y="3427647"/>
            <a:ext cx="3688830" cy="2587677"/>
            <a:chOff x="157046" y="3427647"/>
            <a:chExt cx="3688830" cy="2587677"/>
          </a:xfrm>
        </p:grpSpPr>
        <p:sp>
          <p:nvSpPr>
            <p:cNvPr id="40" name="TextBox 39"/>
            <p:cNvSpPr txBox="1"/>
            <p:nvPr/>
          </p:nvSpPr>
          <p:spPr>
            <a:xfrm>
              <a:off x="971600" y="3829880"/>
              <a:ext cx="80938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RegDn</a:t>
              </a:r>
              <a:endParaRPr lang="en-US" sz="1400" dirty="0"/>
            </a:p>
          </p:txBody>
        </p:sp>
        <p:sp>
          <p:nvSpPr>
            <p:cNvPr id="41" name="Left Brace 40"/>
            <p:cNvSpPr/>
            <p:nvPr/>
          </p:nvSpPr>
          <p:spPr>
            <a:xfrm rot="16200000">
              <a:off x="1139628" y="3067901"/>
              <a:ext cx="364557" cy="1084050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157046" y="5061217"/>
              <a:ext cx="3688830" cy="954107"/>
            </a:xfrm>
            <a:prstGeom prst="rect">
              <a:avLst/>
            </a:prstGeom>
            <a:noFill/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u="sng" dirty="0" smtClean="0"/>
                <a:t>Cond. Constraint 2</a:t>
              </a:r>
            </a:p>
            <a:p>
              <a:endParaRPr lang="en-US" sz="1400" dirty="0"/>
            </a:p>
            <a:p>
              <a:r>
                <a:rPr lang="en-US" sz="1400" dirty="0" smtClean="0"/>
                <a:t>If (</a:t>
              </a:r>
              <a:r>
                <a:rPr lang="en-US" sz="1400" dirty="0" err="1" smtClean="0"/>
                <a:t>RegDn</a:t>
              </a:r>
              <a:r>
                <a:rPr lang="en-US" sz="1400" dirty="0" smtClean="0"/>
                <a:t> &gt; 0 then</a:t>
              </a:r>
            </a:p>
            <a:p>
              <a:r>
                <a:rPr lang="en-US" sz="1400" dirty="0"/>
                <a:t> </a:t>
              </a:r>
              <a:r>
                <a:rPr lang="en-US" sz="1400" dirty="0" smtClean="0"/>
                <a:t>   </a:t>
              </a:r>
              <a:r>
                <a:rPr lang="en-US" sz="1400" dirty="0" err="1" smtClean="0"/>
                <a:t>RespFactor</a:t>
              </a:r>
              <a:r>
                <a:rPr lang="en-US" sz="1400" dirty="0" smtClean="0"/>
                <a:t>*BP-</a:t>
              </a:r>
              <a:r>
                <a:rPr lang="en-US" sz="1400" dirty="0" err="1" smtClean="0"/>
                <a:t>RegDn</a:t>
              </a:r>
              <a:r>
                <a:rPr lang="en-US" sz="1400" dirty="0" smtClean="0"/>
                <a:t>-</a:t>
              </a:r>
              <a:r>
                <a:rPr lang="en-US" sz="1400" dirty="0" err="1" smtClean="0"/>
                <a:t>LowRespLim</a:t>
              </a:r>
              <a:r>
                <a:rPr lang="en-US" sz="1400" dirty="0" smtClean="0"/>
                <a:t> &gt;=0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68102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Scenario Setup </a:t>
            </a:r>
            <a:r>
              <a:rPr lang="en-US" dirty="0"/>
              <a:t>F</a:t>
            </a:r>
            <a:r>
              <a:rPr lang="en-US" dirty="0" smtClean="0"/>
              <a:t>or Combined Cycle Generation Resource (CCGR)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295263" y="3821740"/>
            <a:ext cx="8534400" cy="1592168"/>
          </a:xfrm>
        </p:spPr>
        <p:txBody>
          <a:bodyPr/>
          <a:lstStyle/>
          <a:p>
            <a:pPr marL="0" lvl="0" indent="0">
              <a:buNone/>
            </a:pPr>
            <a:r>
              <a:rPr lang="en-US" sz="1800" dirty="0" smtClean="0"/>
              <a:t>.</a:t>
            </a:r>
          </a:p>
          <a:p>
            <a:pPr marL="0" indent="0">
              <a:buNone/>
            </a:pPr>
            <a:endParaRPr lang="en-US" sz="1800" i="1" dirty="0" smtClean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</p:txBody>
      </p:sp>
      <p:grpSp>
        <p:nvGrpSpPr>
          <p:cNvPr id="38" name="Group 37"/>
          <p:cNvGrpSpPr/>
          <p:nvPr/>
        </p:nvGrpSpPr>
        <p:grpSpPr>
          <a:xfrm>
            <a:off x="390400" y="1647588"/>
            <a:ext cx="3276364" cy="1188132"/>
            <a:chOff x="0" y="0"/>
            <a:chExt cx="3276364" cy="1188132"/>
          </a:xfrm>
        </p:grpSpPr>
        <p:sp>
          <p:nvSpPr>
            <p:cNvPr id="39" name="Text Box 2"/>
            <p:cNvSpPr txBox="1">
              <a:spLocks noChangeArrowheads="1"/>
            </p:cNvSpPr>
            <p:nvPr/>
          </p:nvSpPr>
          <p:spPr bwMode="auto">
            <a:xfrm>
              <a:off x="1295399" y="619125"/>
              <a:ext cx="1980965" cy="56900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ST3 </a:t>
              </a:r>
              <a:r>
                <a:rPr lang="en-US" sz="16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with 25MW </a:t>
              </a:r>
            </a:p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6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duct </a:t>
              </a:r>
              <a:r>
                <a: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burner</a:t>
              </a:r>
            </a:p>
          </p:txBody>
        </p:sp>
        <p:grpSp>
          <p:nvGrpSpPr>
            <p:cNvPr id="40" name="Group 39"/>
            <p:cNvGrpSpPr/>
            <p:nvPr/>
          </p:nvGrpSpPr>
          <p:grpSpPr>
            <a:xfrm>
              <a:off x="0" y="0"/>
              <a:ext cx="371475" cy="571500"/>
              <a:chOff x="0" y="0"/>
              <a:chExt cx="371475" cy="571500"/>
            </a:xfrm>
          </p:grpSpPr>
          <p:grpSp>
            <p:nvGrpSpPr>
              <p:cNvPr id="76" name="Group 75"/>
              <p:cNvGrpSpPr/>
              <p:nvPr/>
            </p:nvGrpSpPr>
            <p:grpSpPr>
              <a:xfrm>
                <a:off x="0" y="228600"/>
                <a:ext cx="371475" cy="342900"/>
                <a:chOff x="0" y="0"/>
                <a:chExt cx="371475" cy="342900"/>
              </a:xfrm>
            </p:grpSpPr>
            <p:sp>
              <p:nvSpPr>
                <p:cNvPr id="78" name="Oval 77"/>
                <p:cNvSpPr/>
                <p:nvPr/>
              </p:nvSpPr>
              <p:spPr>
                <a:xfrm>
                  <a:off x="0" y="0"/>
                  <a:ext cx="371475" cy="34290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9" name="Freeform 78"/>
                <p:cNvSpPr/>
                <p:nvPr/>
              </p:nvSpPr>
              <p:spPr>
                <a:xfrm>
                  <a:off x="57150" y="104775"/>
                  <a:ext cx="228600" cy="161925"/>
                </a:xfrm>
                <a:custGeom>
                  <a:avLst/>
                  <a:gdLst>
                    <a:gd name="connsiteX0" fmla="*/ 0 w 581025"/>
                    <a:gd name="connsiteY0" fmla="*/ 224061 h 419547"/>
                    <a:gd name="connsiteX1" fmla="*/ 180975 w 581025"/>
                    <a:gd name="connsiteY1" fmla="*/ 4986 h 419547"/>
                    <a:gd name="connsiteX2" fmla="*/ 419100 w 581025"/>
                    <a:gd name="connsiteY2" fmla="*/ 414561 h 419547"/>
                    <a:gd name="connsiteX3" fmla="*/ 581025 w 581025"/>
                    <a:gd name="connsiteY3" fmla="*/ 195486 h 4195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81025" h="419547">
                      <a:moveTo>
                        <a:pt x="0" y="224061"/>
                      </a:moveTo>
                      <a:cubicBezTo>
                        <a:pt x="55562" y="98648"/>
                        <a:pt x="111125" y="-26764"/>
                        <a:pt x="180975" y="4986"/>
                      </a:cubicBezTo>
                      <a:cubicBezTo>
                        <a:pt x="250825" y="36736"/>
                        <a:pt x="352425" y="382811"/>
                        <a:pt x="419100" y="414561"/>
                      </a:cubicBezTo>
                      <a:cubicBezTo>
                        <a:pt x="485775" y="446311"/>
                        <a:pt x="533400" y="320898"/>
                        <a:pt x="581025" y="195486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</p:grpSp>
          <p:cxnSp>
            <p:nvCxnSpPr>
              <p:cNvPr id="77" name="Straight Connector 76"/>
              <p:cNvCxnSpPr/>
              <p:nvPr/>
            </p:nvCxnSpPr>
            <p:spPr>
              <a:xfrm flipV="1">
                <a:off x="190500" y="0"/>
                <a:ext cx="9525" cy="22461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Group 40"/>
            <p:cNvGrpSpPr/>
            <p:nvPr/>
          </p:nvGrpSpPr>
          <p:grpSpPr>
            <a:xfrm>
              <a:off x="609600" y="0"/>
              <a:ext cx="371475" cy="571500"/>
              <a:chOff x="0" y="0"/>
              <a:chExt cx="371475" cy="571500"/>
            </a:xfrm>
          </p:grpSpPr>
          <p:grpSp>
            <p:nvGrpSpPr>
              <p:cNvPr id="51" name="Group 50"/>
              <p:cNvGrpSpPr/>
              <p:nvPr/>
            </p:nvGrpSpPr>
            <p:grpSpPr>
              <a:xfrm>
                <a:off x="0" y="228600"/>
                <a:ext cx="371475" cy="342900"/>
                <a:chOff x="0" y="0"/>
                <a:chExt cx="371475" cy="342900"/>
              </a:xfrm>
            </p:grpSpPr>
            <p:sp>
              <p:nvSpPr>
                <p:cNvPr id="53" name="Oval 52"/>
                <p:cNvSpPr/>
                <p:nvPr/>
              </p:nvSpPr>
              <p:spPr>
                <a:xfrm>
                  <a:off x="0" y="0"/>
                  <a:ext cx="371475" cy="34290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5" name="Freeform 74"/>
                <p:cNvSpPr/>
                <p:nvPr/>
              </p:nvSpPr>
              <p:spPr>
                <a:xfrm>
                  <a:off x="57150" y="104775"/>
                  <a:ext cx="228600" cy="161925"/>
                </a:xfrm>
                <a:custGeom>
                  <a:avLst/>
                  <a:gdLst>
                    <a:gd name="connsiteX0" fmla="*/ 0 w 581025"/>
                    <a:gd name="connsiteY0" fmla="*/ 224061 h 419547"/>
                    <a:gd name="connsiteX1" fmla="*/ 180975 w 581025"/>
                    <a:gd name="connsiteY1" fmla="*/ 4986 h 419547"/>
                    <a:gd name="connsiteX2" fmla="*/ 419100 w 581025"/>
                    <a:gd name="connsiteY2" fmla="*/ 414561 h 419547"/>
                    <a:gd name="connsiteX3" fmla="*/ 581025 w 581025"/>
                    <a:gd name="connsiteY3" fmla="*/ 195486 h 4195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81025" h="419547">
                      <a:moveTo>
                        <a:pt x="0" y="224061"/>
                      </a:moveTo>
                      <a:cubicBezTo>
                        <a:pt x="55562" y="98648"/>
                        <a:pt x="111125" y="-26764"/>
                        <a:pt x="180975" y="4986"/>
                      </a:cubicBezTo>
                      <a:cubicBezTo>
                        <a:pt x="250825" y="36736"/>
                        <a:pt x="352425" y="382811"/>
                        <a:pt x="419100" y="414561"/>
                      </a:cubicBezTo>
                      <a:cubicBezTo>
                        <a:pt x="485775" y="446311"/>
                        <a:pt x="533400" y="320898"/>
                        <a:pt x="581025" y="195486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</p:grpSp>
          <p:cxnSp>
            <p:nvCxnSpPr>
              <p:cNvPr id="52" name="Straight Connector 51"/>
              <p:cNvCxnSpPr/>
              <p:nvPr/>
            </p:nvCxnSpPr>
            <p:spPr>
              <a:xfrm flipV="1">
                <a:off x="190500" y="0"/>
                <a:ext cx="9525" cy="22461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41"/>
            <p:cNvGrpSpPr/>
            <p:nvPr/>
          </p:nvGrpSpPr>
          <p:grpSpPr>
            <a:xfrm>
              <a:off x="1466850" y="19050"/>
              <a:ext cx="371475" cy="571500"/>
              <a:chOff x="0" y="0"/>
              <a:chExt cx="371475" cy="571500"/>
            </a:xfrm>
          </p:grpSpPr>
          <p:grpSp>
            <p:nvGrpSpPr>
              <p:cNvPr id="45" name="Group 44"/>
              <p:cNvGrpSpPr/>
              <p:nvPr/>
            </p:nvGrpSpPr>
            <p:grpSpPr>
              <a:xfrm>
                <a:off x="0" y="228600"/>
                <a:ext cx="371475" cy="342900"/>
                <a:chOff x="0" y="0"/>
                <a:chExt cx="371475" cy="342900"/>
              </a:xfrm>
            </p:grpSpPr>
            <p:sp>
              <p:nvSpPr>
                <p:cNvPr id="49" name="Oval 48"/>
                <p:cNvSpPr/>
                <p:nvPr/>
              </p:nvSpPr>
              <p:spPr>
                <a:xfrm>
                  <a:off x="0" y="0"/>
                  <a:ext cx="371475" cy="34290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0" name="Freeform 49"/>
                <p:cNvSpPr/>
                <p:nvPr/>
              </p:nvSpPr>
              <p:spPr>
                <a:xfrm>
                  <a:off x="57150" y="104775"/>
                  <a:ext cx="228600" cy="161925"/>
                </a:xfrm>
                <a:custGeom>
                  <a:avLst/>
                  <a:gdLst>
                    <a:gd name="connsiteX0" fmla="*/ 0 w 581025"/>
                    <a:gd name="connsiteY0" fmla="*/ 224061 h 419547"/>
                    <a:gd name="connsiteX1" fmla="*/ 180975 w 581025"/>
                    <a:gd name="connsiteY1" fmla="*/ 4986 h 419547"/>
                    <a:gd name="connsiteX2" fmla="*/ 419100 w 581025"/>
                    <a:gd name="connsiteY2" fmla="*/ 414561 h 419547"/>
                    <a:gd name="connsiteX3" fmla="*/ 581025 w 581025"/>
                    <a:gd name="connsiteY3" fmla="*/ 195486 h 4195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81025" h="419547">
                      <a:moveTo>
                        <a:pt x="0" y="224061"/>
                      </a:moveTo>
                      <a:cubicBezTo>
                        <a:pt x="55562" y="98648"/>
                        <a:pt x="111125" y="-26764"/>
                        <a:pt x="180975" y="4986"/>
                      </a:cubicBezTo>
                      <a:cubicBezTo>
                        <a:pt x="250825" y="36736"/>
                        <a:pt x="352425" y="382811"/>
                        <a:pt x="419100" y="414561"/>
                      </a:cubicBezTo>
                      <a:cubicBezTo>
                        <a:pt x="485775" y="446311"/>
                        <a:pt x="533400" y="320898"/>
                        <a:pt x="581025" y="195486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 flipV="1">
                <a:off x="190500" y="0"/>
                <a:ext cx="9525" cy="22461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Text Box 2"/>
            <p:cNvSpPr txBox="1">
              <a:spLocks noChangeArrowheads="1"/>
            </p:cNvSpPr>
            <p:nvPr/>
          </p:nvSpPr>
          <p:spPr bwMode="auto">
            <a:xfrm>
              <a:off x="57148" y="676275"/>
              <a:ext cx="412701" cy="15495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CT1</a:t>
              </a:r>
            </a:p>
          </p:txBody>
        </p:sp>
        <p:sp>
          <p:nvSpPr>
            <p:cNvPr id="44" name="Text Box 2"/>
            <p:cNvSpPr txBox="1">
              <a:spLocks noChangeArrowheads="1"/>
            </p:cNvSpPr>
            <p:nvPr/>
          </p:nvSpPr>
          <p:spPr bwMode="auto">
            <a:xfrm>
              <a:off x="666748" y="676275"/>
              <a:ext cx="412701" cy="15495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CT2</a:t>
              </a:r>
            </a:p>
          </p:txBody>
        </p:sp>
      </p:grp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902618"/>
              </p:ext>
            </p:extLst>
          </p:nvPr>
        </p:nvGraphicFramePr>
        <p:xfrm>
          <a:off x="3072246" y="1221599"/>
          <a:ext cx="5893336" cy="24865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8282"/>
                <a:gridCol w="1717527"/>
                <a:gridCol w="1717527"/>
              </a:tblGrid>
              <a:tr h="75095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CC component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LSL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HSL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17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CT1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17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CT2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63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ST3 </a:t>
                      </a:r>
                      <a:r>
                        <a:rPr lang="en-US" sz="1800" dirty="0" smtClean="0">
                          <a:effectLst/>
                        </a:rPr>
                        <a:t>including 25 MW Duct Burner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150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63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2x1 CC configuration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r>
                        <a:rPr lang="en-US" sz="1800" dirty="0" smtClean="0">
                          <a:effectLst/>
                        </a:rPr>
                        <a:t>50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447548" y="3804092"/>
            <a:ext cx="3741639" cy="2595836"/>
            <a:chOff x="971599" y="2915008"/>
            <a:chExt cx="3741639" cy="2595836"/>
          </a:xfrm>
        </p:grpSpPr>
        <p:grpSp>
          <p:nvGrpSpPr>
            <p:cNvPr id="26" name="Group 25"/>
            <p:cNvGrpSpPr/>
            <p:nvPr/>
          </p:nvGrpSpPr>
          <p:grpSpPr>
            <a:xfrm>
              <a:off x="971599" y="2915008"/>
              <a:ext cx="3741639" cy="2595836"/>
              <a:chOff x="971599" y="2915008"/>
              <a:chExt cx="3741639" cy="2595836"/>
            </a:xfrm>
          </p:grpSpPr>
          <p:sp>
            <p:nvSpPr>
              <p:cNvPr id="28" name="TextBox 27"/>
              <p:cNvSpPr txBox="1"/>
              <p:nvPr/>
            </p:nvSpPr>
            <p:spPr>
              <a:xfrm>
                <a:off x="3633134" y="4770465"/>
                <a:ext cx="108010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Telem. MW</a:t>
                </a:r>
              </a:p>
              <a:p>
                <a:r>
                  <a:rPr lang="en-US" sz="1400" dirty="0" smtClean="0"/>
                  <a:t>output</a:t>
                </a:r>
                <a:endParaRPr lang="en-US" sz="1400" dirty="0"/>
              </a:p>
            </p:txBody>
          </p:sp>
          <p:cxnSp>
            <p:nvCxnSpPr>
              <p:cNvPr id="29" name="Straight Arrow Connector 28"/>
              <p:cNvCxnSpPr/>
              <p:nvPr/>
            </p:nvCxnSpPr>
            <p:spPr>
              <a:xfrm flipV="1">
                <a:off x="971600" y="3068960"/>
                <a:ext cx="0" cy="216024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/>
            </p:nvCxnSpPr>
            <p:spPr>
              <a:xfrm>
                <a:off x="971600" y="5229200"/>
                <a:ext cx="3132348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3203848" y="3429000"/>
                <a:ext cx="0" cy="147616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3203848" y="4905164"/>
                <a:ext cx="46805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3671900" y="4905164"/>
                <a:ext cx="0" cy="3240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Box 33"/>
              <p:cNvSpPr txBox="1"/>
              <p:nvPr/>
            </p:nvSpPr>
            <p:spPr>
              <a:xfrm>
                <a:off x="1002491" y="2915008"/>
                <a:ext cx="255390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 smtClean="0"/>
                  <a:t>Normal Ramp Rate Up/Down </a:t>
                </a:r>
              </a:p>
              <a:p>
                <a:pPr algn="ctr"/>
                <a:r>
                  <a:rPr lang="en-US" sz="1400" dirty="0" smtClean="0"/>
                  <a:t>(MW/min)</a:t>
                </a:r>
                <a:endParaRPr lang="en-US" sz="1400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971599" y="3423462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30</a:t>
                </a:r>
                <a:endParaRPr lang="en-US" sz="1400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3239853" y="4604444"/>
                <a:ext cx="284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5</a:t>
                </a:r>
                <a:endParaRPr lang="en-US" sz="1400" dirty="0"/>
              </a:p>
            </p:txBody>
          </p:sp>
          <p:cxnSp>
            <p:nvCxnSpPr>
              <p:cNvPr id="37" name="Straight Connector 36"/>
              <p:cNvCxnSpPr/>
              <p:nvPr/>
            </p:nvCxnSpPr>
            <p:spPr>
              <a:xfrm>
                <a:off x="3203848" y="4905164"/>
                <a:ext cx="0" cy="324036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TextBox 45"/>
              <p:cNvSpPr txBox="1"/>
              <p:nvPr/>
            </p:nvSpPr>
            <p:spPr>
              <a:xfrm>
                <a:off x="2947666" y="5181637"/>
                <a:ext cx="4828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275</a:t>
                </a:r>
                <a:endParaRPr lang="en-US" sz="1400" dirty="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3494523" y="5203067"/>
                <a:ext cx="4828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350</a:t>
                </a:r>
                <a:endParaRPr lang="en-US" sz="1400" dirty="0"/>
              </a:p>
            </p:txBody>
          </p:sp>
        </p:grpSp>
        <p:cxnSp>
          <p:nvCxnSpPr>
            <p:cNvPr id="27" name="Straight Connector 26"/>
            <p:cNvCxnSpPr/>
            <p:nvPr/>
          </p:nvCxnSpPr>
          <p:spPr>
            <a:xfrm>
              <a:off x="971600" y="3429000"/>
              <a:ext cx="223224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4754959" y="3840048"/>
            <a:ext cx="3615169" cy="2595836"/>
            <a:chOff x="956830" y="2915008"/>
            <a:chExt cx="3615169" cy="2595836"/>
          </a:xfrm>
        </p:grpSpPr>
        <p:grpSp>
          <p:nvGrpSpPr>
            <p:cNvPr id="55" name="Group 54"/>
            <p:cNvGrpSpPr/>
            <p:nvPr/>
          </p:nvGrpSpPr>
          <p:grpSpPr>
            <a:xfrm>
              <a:off x="971600" y="2915008"/>
              <a:ext cx="3600399" cy="2595836"/>
              <a:chOff x="971600" y="2915008"/>
              <a:chExt cx="3600399" cy="2595836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4068335" y="5013222"/>
                <a:ext cx="5036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MW</a:t>
                </a:r>
                <a:endParaRPr lang="en-US" sz="1400" dirty="0"/>
              </a:p>
            </p:txBody>
          </p:sp>
          <p:cxnSp>
            <p:nvCxnSpPr>
              <p:cNvPr id="58" name="Straight Arrow Connector 57"/>
              <p:cNvCxnSpPr/>
              <p:nvPr/>
            </p:nvCxnSpPr>
            <p:spPr>
              <a:xfrm flipV="1">
                <a:off x="971600" y="3068960"/>
                <a:ext cx="0" cy="216024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/>
              <p:cNvCxnSpPr/>
              <p:nvPr/>
            </p:nvCxnSpPr>
            <p:spPr>
              <a:xfrm>
                <a:off x="971600" y="5229200"/>
                <a:ext cx="3132348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3198238" y="3481678"/>
                <a:ext cx="0" cy="121997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3197862" y="3489632"/>
                <a:ext cx="51485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3707883" y="3494248"/>
                <a:ext cx="2" cy="1736869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TextBox 62"/>
              <p:cNvSpPr txBox="1"/>
              <p:nvPr/>
            </p:nvSpPr>
            <p:spPr>
              <a:xfrm>
                <a:off x="1109127" y="2915008"/>
                <a:ext cx="234064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 smtClean="0"/>
                  <a:t>Energy Offer Curve $/MWh</a:t>
                </a:r>
                <a:endParaRPr lang="en-US" sz="1400" dirty="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1184961" y="4414599"/>
                <a:ext cx="10005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21 $/MWh</a:t>
                </a:r>
                <a:endParaRPr lang="en-US" sz="1400" dirty="0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3371531" y="3227578"/>
                <a:ext cx="10005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60 $/MWh</a:t>
                </a:r>
                <a:endParaRPr lang="en-US" sz="1400" dirty="0"/>
              </a:p>
            </p:txBody>
          </p:sp>
          <p:cxnSp>
            <p:nvCxnSpPr>
              <p:cNvPr id="66" name="Straight Connector 65"/>
              <p:cNvCxnSpPr/>
              <p:nvPr/>
            </p:nvCxnSpPr>
            <p:spPr>
              <a:xfrm>
                <a:off x="3198238" y="4696533"/>
                <a:ext cx="0" cy="521863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TextBox 66"/>
              <p:cNvSpPr txBox="1"/>
              <p:nvPr/>
            </p:nvSpPr>
            <p:spPr>
              <a:xfrm>
                <a:off x="2947666" y="5181637"/>
                <a:ext cx="4828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325</a:t>
                </a:r>
                <a:endParaRPr lang="en-US" sz="1400" dirty="0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3494523" y="5203067"/>
                <a:ext cx="4828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350</a:t>
                </a:r>
                <a:endParaRPr lang="en-US" sz="1400" dirty="0"/>
              </a:p>
            </p:txBody>
          </p:sp>
        </p:grpSp>
        <p:cxnSp>
          <p:nvCxnSpPr>
            <p:cNvPr id="56" name="Straight Connector 55"/>
            <p:cNvCxnSpPr/>
            <p:nvPr/>
          </p:nvCxnSpPr>
          <p:spPr>
            <a:xfrm>
              <a:off x="956830" y="4700204"/>
              <a:ext cx="223224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4474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/>
              <a:t>Scenario Setup For Combined Cycle Generation Resource (CCGR) –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215516" y="1052736"/>
            <a:ext cx="8852284" cy="5107232"/>
          </a:xfrm>
        </p:spPr>
        <p:txBody>
          <a:bodyPr/>
          <a:lstStyle/>
          <a:p>
            <a:r>
              <a:rPr lang="en-US" sz="1800" dirty="0"/>
              <a:t>AS Offer for 2x1 CCGR</a:t>
            </a:r>
          </a:p>
          <a:p>
            <a:pPr lvl="1"/>
            <a:r>
              <a:rPr lang="en-US" sz="1600" dirty="0"/>
              <a:t>20 MW RegUp @ $12/MW/h</a:t>
            </a:r>
          </a:p>
          <a:p>
            <a:pPr lvl="1"/>
            <a:r>
              <a:rPr lang="en-US" sz="1600" dirty="0"/>
              <a:t>60 MW RRS-PFR @ $10/MW/h</a:t>
            </a:r>
          </a:p>
          <a:p>
            <a:pPr lvl="1"/>
            <a:r>
              <a:rPr lang="en-US" sz="1600" dirty="0"/>
              <a:t>350 MW ECRS @ $1500/MW/h </a:t>
            </a:r>
            <a:r>
              <a:rPr lang="en-US" sz="1600" dirty="0">
                <a:sym typeface="Wingdings" panose="05000000000000000000" pitchFamily="2" charset="2"/>
              </a:rPr>
              <a:t> set high to ensure 0 MW awarded for simplicity</a:t>
            </a:r>
            <a:endParaRPr lang="en-US" sz="1600" dirty="0"/>
          </a:p>
          <a:p>
            <a:pPr lvl="1"/>
            <a:r>
              <a:rPr lang="en-US" sz="1600" dirty="0"/>
              <a:t>350 MW NSPIN @ $1500/MW/h </a:t>
            </a:r>
            <a:r>
              <a:rPr lang="en-US" sz="1600" dirty="0">
                <a:sym typeface="Wingdings" panose="05000000000000000000" pitchFamily="2" charset="2"/>
              </a:rPr>
              <a:t> set high to ensure 0 MW awarded for simplicity</a:t>
            </a:r>
            <a:endParaRPr lang="en-US" sz="1600" dirty="0"/>
          </a:p>
          <a:p>
            <a:endParaRPr lang="en-US" sz="1800" dirty="0" smtClean="0"/>
          </a:p>
          <a:p>
            <a:r>
              <a:rPr lang="en-US" sz="1800" dirty="0" smtClean="0"/>
              <a:t>Note that </a:t>
            </a:r>
            <a:r>
              <a:rPr lang="en-US" sz="1800" i="1" dirty="0" err="1" smtClean="0"/>
              <a:t>ScalingFactorUp</a:t>
            </a:r>
            <a:r>
              <a:rPr lang="en-US" sz="1800" dirty="0" smtClean="0"/>
              <a:t> and </a:t>
            </a:r>
            <a:r>
              <a:rPr lang="en-US" sz="1800" i="1" dirty="0" err="1" smtClean="0"/>
              <a:t>ScalingFactorDn</a:t>
            </a:r>
            <a:r>
              <a:rPr lang="en-US" sz="1800" dirty="0" smtClean="0"/>
              <a:t> is set to 1 for the examples – i.e. no ramp sharing between energy and Regulation</a:t>
            </a:r>
          </a:p>
          <a:p>
            <a:endParaRPr lang="en-US" sz="1800" dirty="0" smtClean="0"/>
          </a:p>
          <a:p>
            <a:r>
              <a:rPr lang="en-US" sz="1800" dirty="0" smtClean="0"/>
              <a:t>Just like today, RTC will model CCGR (2x1 configuration) as a single Resource in the optimization engine</a:t>
            </a:r>
          </a:p>
          <a:p>
            <a:endParaRPr lang="en-US" sz="1800" dirty="0" smtClean="0"/>
          </a:p>
          <a:p>
            <a:r>
              <a:rPr lang="en-US" sz="1800" dirty="0" smtClean="0"/>
              <a:t>Regulation Up/Down and RRS-PFR can only be </a:t>
            </a:r>
            <a:r>
              <a:rPr lang="en-US" sz="1800" smtClean="0"/>
              <a:t>provided by </a:t>
            </a:r>
            <a:r>
              <a:rPr lang="en-US" sz="1800" dirty="0" smtClean="0"/>
              <a:t>the 2x1 configuration’s frequency responsive capacity</a:t>
            </a:r>
          </a:p>
          <a:p>
            <a:pPr lvl="1"/>
            <a:r>
              <a:rPr lang="en-US" sz="1800" dirty="0" smtClean="0"/>
              <a:t>i.e. the CT1+CT2 capacity = 200 MW</a:t>
            </a:r>
          </a:p>
          <a:p>
            <a:r>
              <a:rPr lang="en-US" sz="1800" dirty="0" smtClean="0"/>
              <a:t>CCGR specific constraints to ensuring awards </a:t>
            </a:r>
            <a:r>
              <a:rPr lang="en-US" sz="1800" dirty="0"/>
              <a:t>for RegUp, RegDn and </a:t>
            </a:r>
            <a:r>
              <a:rPr lang="en-US" sz="1800" dirty="0" smtClean="0"/>
              <a:t>RRS-PFR </a:t>
            </a:r>
            <a:r>
              <a:rPr lang="en-US" sz="1800" dirty="0"/>
              <a:t>are </a:t>
            </a:r>
            <a:r>
              <a:rPr lang="en-US" sz="1800" dirty="0" smtClean="0"/>
              <a:t>feasible</a:t>
            </a:r>
          </a:p>
        </p:txBody>
      </p:sp>
    </p:spTree>
    <p:extLst>
      <p:ext uri="{BB962C8B-B14F-4D97-AF65-F5344CB8AC3E}">
        <p14:creationId xmlns:p14="http://schemas.microsoft.com/office/powerpoint/2010/main" val="112956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/>
              <a:t>Scenario Setup For Combined Cycle Generation Resource (CCGR) –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18"/>
              <p:cNvSpPr>
                <a:spLocks noGrp="1"/>
              </p:cNvSpPr>
              <p:nvPr>
                <p:ph idx="1"/>
              </p:nvPr>
            </p:nvSpPr>
            <p:spPr>
              <a:xfrm>
                <a:off x="295263" y="1094076"/>
                <a:ext cx="8534400" cy="5251248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𝑅𝑒𝑠𝑝𝐹𝑎𝑐𝑡𝑜𝑟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dirty="0"/>
                  <a:t>: Proportion of the Base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𝑀𝑊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𝐸𝑛𝑒𝑟𝑔𝑦𝑂𝑓𝑓𝑒𝑟𝐴𝑤𝑎𝑟𝑑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sz="1800" dirty="0"/>
                  <a:t> provided by the frequency responsive capacity of the Combined Cycle Generation </a:t>
                </a:r>
                <a:r>
                  <a:rPr lang="en-US" sz="1800" dirty="0" smtClean="0"/>
                  <a:t>Resource</a:t>
                </a:r>
              </a:p>
              <a:p>
                <a:pPr lvl="1"/>
                <a:r>
                  <a:rPr lang="en-US" sz="1600" dirty="0" smtClean="0"/>
                  <a:t>In the examples presented: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𝑅𝑒𝑠𝑝𝐹𝑎𝑐𝑡𝑜𝑟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𝑀𝑊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𝑜𝑢𝑡𝑝𝑢𝑡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𝐶𝑇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𝐶𝑇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𝑀𝑊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𝑜𝑢𝑡𝑝𝑢𝑡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𝐿𝑜𝑤𝑅𝑒𝑠𝑝𝐿𝑖𝑚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dirty="0"/>
                  <a:t>: Minimum amount of the total Base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𝑀𝑊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𝐸𝑛𝑒𝑟𝑔𝑦𝑂𝑓𝑓𝑒𝑟𝐴𝑤𝑎𝑟𝑑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sz="1800" dirty="0"/>
                  <a:t> provided by the frequency responsive capacity of the Combined Cycle Generation </a:t>
                </a:r>
                <a:r>
                  <a:rPr lang="en-US" sz="1800" dirty="0" smtClean="0"/>
                  <a:t>Resource</a:t>
                </a:r>
              </a:p>
              <a:p>
                <a:pPr lvl="1"/>
                <a:r>
                  <a:rPr lang="en-US" sz="1600" dirty="0"/>
                  <a:t>In the examples presented: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𝐿𝑜𝑤𝑅𝑒𝑠𝑝𝐿𝑖𝑚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𝑅𝑒𝑠𝑝𝐹𝑎𝑐𝑡𝑜𝑟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𝐿𝐷𝐿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𝐻𝑖𝑅𝑒𝑠𝑝𝐿𝑖𝑚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dirty="0"/>
                  <a:t> : Maximum amount of the total Base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𝑀𝑊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𝐸𝑛𝑒𝑟𝑔𝑦𝑂𝑓𝑓𝑒𝑟𝐴𝑤𝑎𝑟𝑑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sz="1800" dirty="0"/>
                  <a:t> provided by the frequency responsive capacity of the Combined Cycle Generation Resource</a:t>
                </a:r>
              </a:p>
              <a:p>
                <a:pPr lvl="1"/>
                <a:r>
                  <a:rPr lang="en-US" sz="1600" dirty="0"/>
                  <a:t>In the examples presented:</a:t>
                </a:r>
              </a:p>
              <a:p>
                <a:pPr marL="457200" lvl="1" indent="0" algn="ctr"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𝐻𝑖𝑅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𝑒𝑠𝑝𝐿𝑖𝑚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=200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sym typeface="Wingdings" panose="05000000000000000000" pitchFamily="2" charset="2"/>
                  </a:rPr>
                  <a:t> </a:t>
                </a:r>
                <a:r>
                  <a:rPr lang="en-US" sz="1800" dirty="0" smtClean="0">
                    <a:sym typeface="Wingdings" panose="05000000000000000000" pitchFamily="2" charset="2"/>
                  </a:rPr>
                  <a:t>Capacity of CT1+CT2</a:t>
                </a:r>
                <a:endParaRPr lang="en-US" sz="1800" dirty="0"/>
              </a:p>
            </p:txBody>
          </p:sp>
        </mc:Choice>
        <mc:Fallback xmlns="">
          <p:sp>
            <p:nvSpPr>
              <p:cNvPr id="19" name="Content Placeholder 1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5263" y="1094076"/>
                <a:ext cx="8534400" cy="5251248"/>
              </a:xfrm>
              <a:blipFill rotWithShape="0">
                <a:blip r:embed="rId2"/>
                <a:stretch>
                  <a:fillRect l="-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48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26325</TotalTime>
  <Words>1606</Words>
  <Application>Microsoft Office PowerPoint</Application>
  <PresentationFormat>On-screen Show (4:3)</PresentationFormat>
  <Paragraphs>756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Book Antiqua</vt:lpstr>
      <vt:lpstr>Calibri</vt:lpstr>
      <vt:lpstr>Cambria Math</vt:lpstr>
      <vt:lpstr>Times New Roman</vt:lpstr>
      <vt:lpstr>Wingdings</vt:lpstr>
      <vt:lpstr>1_Custom Design</vt:lpstr>
      <vt:lpstr>Office Theme</vt:lpstr>
      <vt:lpstr>Custom Design</vt:lpstr>
      <vt:lpstr>PowerPoint Presentation</vt:lpstr>
      <vt:lpstr>ERRATA: June 21st Posting of two files (KP1.3)</vt:lpstr>
      <vt:lpstr>Agenda</vt:lpstr>
      <vt:lpstr>Clarification of Telemetered Ramp Rates for all Generation Resources</vt:lpstr>
      <vt:lpstr>Next: Combined Cycle Generation Resource (CCGR) Constraint Examples</vt:lpstr>
      <vt:lpstr>ERCOT Proposal: Conditional Constraints For CCGR</vt:lpstr>
      <vt:lpstr>Scenario Setup For Combined Cycle Generation Resource (CCGR)</vt:lpstr>
      <vt:lpstr>Scenario Setup For Combined Cycle Generation Resource (CCGR) – cont’d</vt:lpstr>
      <vt:lpstr>Scenario Setup For Combined Cycle Generation Resource (CCGR) – cont’d</vt:lpstr>
      <vt:lpstr>Scenario Setup For Combined Cycle Generation Resource (CCGR) – cont’d</vt:lpstr>
      <vt:lpstr>Scenario Setup For Combined Cycle Generation Resource (CCGR) – cont’d</vt:lpstr>
      <vt:lpstr>Example 1 </vt:lpstr>
      <vt:lpstr>Example 2</vt:lpstr>
      <vt:lpstr>Example 3</vt:lpstr>
      <vt:lpstr>Example 4</vt:lpstr>
      <vt:lpstr>Example 5</vt:lpstr>
      <vt:lpstr>Example 6</vt:lpstr>
      <vt:lpstr>PowerPoint Presentation</vt:lpstr>
      <vt:lpstr>PowerPoint Presentation</vt:lpstr>
      <vt:lpstr>Recap: On-Line Generation Resource Constraints (ALL)</vt:lpstr>
      <vt:lpstr>Recap: On-Line Generation Resource Constraints (ALL) – cont’d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Sai Moorty</cp:lastModifiedBy>
  <cp:revision>893</cp:revision>
  <cp:lastPrinted>2018-06-18T17:33:11Z</cp:lastPrinted>
  <dcterms:created xsi:type="dcterms:W3CDTF">2016-01-21T15:20:31Z</dcterms:created>
  <dcterms:modified xsi:type="dcterms:W3CDTF">2019-08-05T16:25:08Z</dcterms:modified>
</cp:coreProperties>
</file>