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8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90" r:id="rId8"/>
    <p:sldId id="294" r:id="rId9"/>
    <p:sldId id="29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10258"/>
    <a:srgbClr val="5B6770"/>
    <a:srgbClr val="003764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661" autoAdjust="0"/>
  </p:normalViewPr>
  <p:slideViewPr>
    <p:cSldViewPr showGuides="1">
      <p:cViewPr varScale="1">
        <p:scale>
          <a:sx n="119" d="100"/>
          <a:sy n="119" d="100"/>
        </p:scale>
        <p:origin x="1308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88275"/>
            <a:ext cx="5105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DC </a:t>
            </a:r>
            <a:r>
              <a:rPr lang="en-US" b="1" dirty="0" smtClean="0"/>
              <a:t>Tie </a:t>
            </a:r>
            <a:r>
              <a:rPr lang="en-US" b="1" dirty="0" smtClean="0"/>
              <a:t>Curtailment Statistics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dirty="0"/>
              <a:t>C</a:t>
            </a:r>
            <a:r>
              <a:rPr lang="en-US" dirty="0" smtClean="0"/>
              <a:t>MWG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August 5, 2019</a:t>
            </a:r>
          </a:p>
          <a:p>
            <a:endParaRPr lang="en-US" dirty="0" smtClean="0"/>
          </a:p>
          <a:p>
            <a:r>
              <a:rPr lang="en-US" dirty="0" smtClean="0"/>
              <a:t>Market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At </a:t>
            </a:r>
            <a:r>
              <a:rPr lang="en-US" sz="2400" dirty="0"/>
              <a:t>the last CMWG meeting, </a:t>
            </a:r>
            <a:r>
              <a:rPr lang="en-US" sz="2400" dirty="0" smtClean="0"/>
              <a:t>a request was made for a summary of DC </a:t>
            </a:r>
            <a:r>
              <a:rPr lang="en-US" sz="2400" dirty="0"/>
              <a:t>tie curtailment statistics from the ROS </a:t>
            </a:r>
            <a:r>
              <a:rPr lang="en-US" sz="2400" dirty="0" smtClean="0"/>
              <a:t>reports</a:t>
            </a:r>
          </a:p>
          <a:p>
            <a:endParaRPr lang="en-US" sz="2400" dirty="0" smtClean="0"/>
          </a:p>
          <a:p>
            <a:r>
              <a:rPr lang="en-US" sz="2400" dirty="0" smtClean="0"/>
              <a:t>ROS reports have included DC tie curtailment data </a:t>
            </a:r>
            <a:r>
              <a:rPr lang="en-US" sz="2400" dirty="0"/>
              <a:t>since </a:t>
            </a:r>
            <a:r>
              <a:rPr lang="en-US" sz="2400" dirty="0" smtClean="0"/>
              <a:t>August 1, 2017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705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 dirty="0" smtClean="0"/>
              <a:t>Statistics for August 1, 2017 through June 30, 2019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371600" y="4191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762000" y="394147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633454" y="403939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667247" y="1447800"/>
          <a:ext cx="7809507" cy="3566160"/>
        </p:xfrm>
        <a:graphic>
          <a:graphicData uri="http://schemas.openxmlformats.org/drawingml/2006/table">
            <a:tbl>
              <a:tblPr firstRow="1" firstCol="1"/>
              <a:tblGrid>
                <a:gridCol w="1119147"/>
                <a:gridCol w="1371600"/>
                <a:gridCol w="1329690"/>
                <a:gridCol w="1329690"/>
                <a:gridCol w="1329690"/>
                <a:gridCol w="1329690"/>
              </a:tblGrid>
              <a:tr h="365760">
                <a:tc rowSpan="3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 Tie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Exports (MWh)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Curtailments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kern="12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kern="12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kern="12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kern="12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kern="12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en-US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Other Reasons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kern="12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Due to Local Congestion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kern="12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</a:tr>
              <a:tr h="548640"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kern="12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kern="12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MWh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of Total Exports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MWh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of Total</a:t>
                      </a:r>
                      <a:r>
                        <a:rPr lang="en-US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Exports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Laredo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848,717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27432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7,191</a:t>
                      </a:r>
                    </a:p>
                  </a:txBody>
                  <a:tcPr marL="6350" marR="41148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0.85%</a:t>
                      </a:r>
                    </a:p>
                  </a:txBody>
                  <a:tcPr marL="6350" marR="36576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350" marR="41148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0.00%</a:t>
                      </a:r>
                    </a:p>
                  </a:txBody>
                  <a:tcPr marL="6350" marR="36576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Railroad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1,486,588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27432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4,984</a:t>
                      </a:r>
                    </a:p>
                  </a:txBody>
                  <a:tcPr marL="6350" marR="41148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0.34%</a:t>
                      </a:r>
                    </a:p>
                  </a:txBody>
                  <a:tcPr marL="6350" marR="36576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1,809</a:t>
                      </a:r>
                    </a:p>
                  </a:txBody>
                  <a:tcPr marL="6350" marR="41148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0.12%</a:t>
                      </a:r>
                    </a:p>
                  </a:txBody>
                  <a:tcPr marL="6350" marR="36576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South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211,525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27432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2,734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41148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1.29%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36576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41148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0.04%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36576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2,546,830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27432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14,909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41148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0.59%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36576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1,897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41148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0.07%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36576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633454" y="486495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09600" y="5272882"/>
            <a:ext cx="8458200" cy="7469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1600" b="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 period is 699 days.</a:t>
            </a:r>
          </a:p>
          <a:p>
            <a:pPr>
              <a:spcAft>
                <a:spcPts val="600"/>
              </a:spcAft>
            </a:pPr>
            <a:r>
              <a:rPr lang="en-US" sz="1600" b="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Exports is actual </a:t>
            </a:r>
            <a:r>
              <a:rPr lang="en-US" sz="1600" b="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physical MWh exported.</a:t>
            </a:r>
            <a:endParaRPr lang="en-US" sz="16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77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 dirty="0" smtClean="0"/>
              <a:t>Additional Statistics for August 1, 2017 through June 30, 2019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371600" y="4191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762000" y="394147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633454" y="403939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1819524" y="1874520"/>
          <a:ext cx="5504953" cy="3108960"/>
        </p:xfrm>
        <a:graphic>
          <a:graphicData uri="http://schemas.openxmlformats.org/drawingml/2006/table">
            <a:tbl>
              <a:tblPr firstRow="1" firstCol="1"/>
              <a:tblGrid>
                <a:gridCol w="1380876"/>
                <a:gridCol w="1431136"/>
                <a:gridCol w="1259979"/>
                <a:gridCol w="1432962"/>
              </a:tblGrid>
              <a:tr h="365760">
                <a:tc row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 Tie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Curtailments due to Local Congestion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kern="12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kern="12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</a:tr>
              <a:tr h="548640"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kern="12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 Days with</a:t>
                      </a:r>
                      <a:r>
                        <a:rPr lang="en-US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Curtailments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# Tags Curtailed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Unique Contingency-Constraint</a:t>
                      </a:r>
                      <a:r>
                        <a:rPr lang="en-US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Pairs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Laredo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4008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54864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54864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Railroad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4008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54864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54864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South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4008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54864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54864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633454" y="486495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80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18385</TotalTime>
  <Words>174</Words>
  <Application>Microsoft Office PowerPoint</Application>
  <PresentationFormat>On-screen Show (4:3)</PresentationFormat>
  <Paragraphs>76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Introduction</vt:lpstr>
      <vt:lpstr>Statistics for August 1, 2017 through June 30, 2019</vt:lpstr>
      <vt:lpstr>Additional Statistics for August 1, 2017 through June 30, 2019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Townsend, Aaron</cp:lastModifiedBy>
  <cp:revision>299</cp:revision>
  <cp:lastPrinted>2019-05-17T14:34:11Z</cp:lastPrinted>
  <dcterms:created xsi:type="dcterms:W3CDTF">2016-01-21T15:20:31Z</dcterms:created>
  <dcterms:modified xsi:type="dcterms:W3CDTF">2019-08-01T15:20:47Z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