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67" r:id="rId7"/>
    <p:sldId id="268" r:id="rId8"/>
    <p:sldId id="270" r:id="rId9"/>
    <p:sldId id="271" r:id="rId10"/>
    <p:sldId id="277" r:id="rId11"/>
    <p:sldId id="272" r:id="rId12"/>
    <p:sldId id="273" r:id="rId13"/>
    <p:sldId id="281" r:id="rId14"/>
    <p:sldId id="280" r:id="rId15"/>
    <p:sldId id="274" r:id="rId16"/>
    <p:sldId id="278" r:id="rId17"/>
    <p:sldId id="26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wnsend, Aaron" initials="TA" lastIdx="2" clrIdx="0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2" name="Maggio, Dave" initials="MD" lastIdx="1" clrIdx="1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28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12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328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86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49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51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59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623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99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19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02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85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change.puc.texas.gov/Search/Documents?controlNumber=47199&amp;itemNumber=2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Proposed Analysis of Locational Reliability Deployment Price Adder Proposals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Market Analysis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8/5/2019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Study Approach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Create a study SCED model able to model both proposals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Execute the model for a base case and the </a:t>
            </a:r>
            <a:r>
              <a:rPr lang="en-US" sz="2000" dirty="0" smtClean="0"/>
              <a:t>proposals </a:t>
            </a:r>
            <a:r>
              <a:rPr lang="en-US" sz="2000" dirty="0" smtClean="0"/>
              <a:t>against historical data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Compare the results in terms of: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SPPs and locational price impacts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Offer-based production costs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Congestion revenue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Uplift due to:</a:t>
            </a:r>
          </a:p>
          <a:p>
            <a:pPr lvl="2">
              <a:lnSpc>
                <a:spcPct val="150000"/>
              </a:lnSpc>
            </a:pPr>
            <a:r>
              <a:rPr lang="en-US" sz="1600" dirty="0" smtClean="0"/>
              <a:t>DAM PTP settlement</a:t>
            </a:r>
          </a:p>
          <a:p>
            <a:pPr lvl="2">
              <a:lnSpc>
                <a:spcPct val="150000"/>
              </a:lnSpc>
            </a:pPr>
            <a:r>
              <a:rPr lang="en-US" sz="1600" dirty="0" smtClean="0"/>
              <a:t>DAM energy-only transactions</a:t>
            </a:r>
          </a:p>
          <a:p>
            <a:pPr lvl="2">
              <a:lnSpc>
                <a:spcPct val="150000"/>
              </a:lnSpc>
            </a:pPr>
            <a:r>
              <a:rPr lang="en-US" sz="1600" dirty="0" smtClean="0"/>
              <a:t>RTM AS imbalance payments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Starting Point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NPRR904 contains changes to the pricing run.  </a:t>
            </a:r>
            <a:r>
              <a:rPr lang="en-US" sz="2000" dirty="0" smtClean="0"/>
              <a:t>The</a:t>
            </a:r>
            <a:r>
              <a:rPr lang="en-US" sz="2000" dirty="0" smtClean="0"/>
              <a:t> base case will </a:t>
            </a:r>
            <a:r>
              <a:rPr lang="en-US" sz="2000" dirty="0" smtClean="0"/>
              <a:t>assume approval and implementation of these changes.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There is currently a proposal to include startup and minimum generation costs in MOCs for ONRUC Resources—should </a:t>
            </a:r>
            <a:r>
              <a:rPr lang="en-US" sz="2000" dirty="0" smtClean="0">
                <a:solidFill>
                  <a:schemeClr val="tx2"/>
                </a:solidFill>
              </a:rPr>
              <a:t>the base case include this proposal?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Scope of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This analysis is aimed at quantifying the relative advantages and disadvantages of the two approaches in terms of local price signals and uplift.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two approaches would also have different advantages and disadvantages in terms of implementation cost and impact on routine operations.  This analysis does not consider these impacts.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Plan Going Forward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Discuss concepts and plan at CMWG 8/5/2019 (today)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Continue to work with Shams to confirm details of proposal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Begin developing models for both proposals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Present final form of the proposals at the next CMWG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Run initial analysis on historical RUC cases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Bring results back to CMWG when initial analysis is complete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Discuss initial results and expansion of analysis to </a:t>
            </a:r>
            <a:r>
              <a:rPr lang="en-US" sz="2000" dirty="0"/>
              <a:t>DC tie curtailments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Locational Pric</a:t>
            </a:r>
            <a:r>
              <a:rPr lang="en-US" dirty="0" smtClean="0"/>
              <a:t>e Adder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At </a:t>
            </a:r>
            <a:r>
              <a:rPr lang="en-US" sz="2000" dirty="0"/>
              <a:t>the December QMWG meeting ERCOT presented an analysis of one locational price adder </a:t>
            </a:r>
            <a:r>
              <a:rPr lang="en-US" sz="2000" dirty="0" smtClean="0"/>
              <a:t>proposal</a:t>
            </a: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After a delay due to work on </a:t>
            </a:r>
            <a:r>
              <a:rPr lang="en-US" sz="2000" dirty="0"/>
              <a:t>the system-wide price adder improvements, </a:t>
            </a:r>
            <a:r>
              <a:rPr lang="en-US" sz="2000" dirty="0" smtClean="0"/>
              <a:t>we are </a:t>
            </a:r>
            <a:r>
              <a:rPr lang="en-US" sz="2000" dirty="0"/>
              <a:t>now ready to resume work on the locational price adder </a:t>
            </a:r>
            <a:r>
              <a:rPr lang="en-US" sz="2000" dirty="0" smtClean="0"/>
              <a:t>topic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Two Concepts Have </a:t>
            </a:r>
            <a:r>
              <a:rPr lang="en-US" dirty="0"/>
              <a:t>B</a:t>
            </a:r>
            <a:r>
              <a:rPr lang="en-US" b="1" dirty="0" smtClean="0">
                <a:solidFill>
                  <a:schemeClr val="accent1"/>
                </a:solidFill>
              </a:rPr>
              <a:t>een Proposed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Two proposals </a:t>
            </a:r>
            <a:r>
              <a:rPr lang="en-US" sz="2000" dirty="0"/>
              <a:t>to improve locational RTORDPA price signals </a:t>
            </a:r>
            <a:r>
              <a:rPr lang="en-US" sz="2000" dirty="0" smtClean="0">
                <a:solidFill>
                  <a:schemeClr val="tx2"/>
                </a:solidFill>
              </a:rPr>
              <a:t>have previously been discussed in the stakeholder process or at the PUC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The “but-for” concept proposed by the Hogan and Pope </a:t>
            </a:r>
            <a:r>
              <a:rPr lang="en-US" sz="1800" dirty="0" smtClean="0"/>
              <a:t>filing in PUC project 47199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The “positive </a:t>
            </a:r>
            <a:r>
              <a:rPr lang="en-US" sz="1800" dirty="0"/>
              <a:t>LMP </a:t>
            </a:r>
            <a:r>
              <a:rPr lang="en-US" sz="1800" dirty="0" smtClean="0"/>
              <a:t>increase” </a:t>
            </a:r>
            <a:r>
              <a:rPr lang="en-US" sz="1800" dirty="0"/>
              <a:t>concept proposed by Shams </a:t>
            </a:r>
            <a:r>
              <a:rPr lang="en-US" sz="1800" dirty="0" smtClean="0"/>
              <a:t>Siddiqi</a:t>
            </a:r>
          </a:p>
          <a:p>
            <a:pPr lvl="1"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/>
              <a:t>ERCOT recently solicited </a:t>
            </a:r>
            <a:r>
              <a:rPr lang="en-US" sz="2000" dirty="0" smtClean="0"/>
              <a:t>additional proposals to compare to the two </a:t>
            </a:r>
            <a:r>
              <a:rPr lang="en-US" sz="2000" dirty="0"/>
              <a:t>above via the CMWG email distribution </a:t>
            </a:r>
            <a:r>
              <a:rPr lang="en-US" sz="2000" dirty="0" smtClean="0"/>
              <a:t>list, but did not receive any additional proposals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The Hogan and Pope “But-For”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language from th</a:t>
            </a:r>
            <a:r>
              <a:rPr lang="en-US" sz="2000" dirty="0" smtClean="0"/>
              <a:t>e </a:t>
            </a:r>
            <a:r>
              <a:rPr lang="en-US" sz="2000" dirty="0" smtClean="0">
                <a:hlinkClick r:id="rId3"/>
              </a:rPr>
              <a:t>Hogan and Pope filing in PUC project 47199</a:t>
            </a:r>
            <a:r>
              <a:rPr lang="en-US" sz="2000" dirty="0" smtClean="0"/>
              <a:t> is below: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60" y="2362200"/>
            <a:ext cx="8412480" cy="3707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79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The Hogan </a:t>
            </a:r>
            <a:r>
              <a:rPr lang="en-US" dirty="0"/>
              <a:t>and Pope “But-For”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Basic </a:t>
            </a:r>
            <a:r>
              <a:rPr lang="en-US" sz="2000" dirty="0" smtClean="0"/>
              <a:t>concept is to “…</a:t>
            </a:r>
            <a:r>
              <a:rPr lang="en-US" sz="2000" dirty="0" err="1" smtClean="0"/>
              <a:t>reduc</a:t>
            </a:r>
            <a:r>
              <a:rPr lang="en-US" sz="2000" dirty="0" smtClean="0"/>
              <a:t>[e] </a:t>
            </a:r>
            <a:r>
              <a:rPr lang="en-US" sz="2000" dirty="0"/>
              <a:t>the transmission capacity of the constraints relieved by </a:t>
            </a:r>
            <a:r>
              <a:rPr lang="en-US" sz="2000" dirty="0" smtClean="0"/>
              <a:t>the RUC </a:t>
            </a:r>
            <a:r>
              <a:rPr lang="en-US" sz="2000" dirty="0"/>
              <a:t>by the amount of the “but‐for” </a:t>
            </a:r>
            <a:r>
              <a:rPr lang="en-US" sz="2000" dirty="0" err="1"/>
              <a:t>counterflow</a:t>
            </a:r>
            <a:r>
              <a:rPr lang="en-US" sz="2000" dirty="0"/>
              <a:t> created by the minimum operating level of </a:t>
            </a:r>
            <a:r>
              <a:rPr lang="en-US" sz="2000" dirty="0" smtClean="0"/>
              <a:t>the RUC </a:t>
            </a:r>
            <a:r>
              <a:rPr lang="en-US" sz="2000" dirty="0"/>
              <a:t>unit</a:t>
            </a:r>
            <a:r>
              <a:rPr lang="en-US" sz="2000" dirty="0" smtClean="0"/>
              <a:t>.”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For any constraints where an ONRUC Resource has a helping shift factor, modify the math limit of transmission constraint by the shift factor * LSL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will remove the effect of the zero-to-LSL energy on the constraint and potentially send a stronger local price signal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5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“But-For</a:t>
            </a:r>
            <a:r>
              <a:rPr lang="en-US" dirty="0"/>
              <a:t>” </a:t>
            </a:r>
            <a:r>
              <a:rPr lang="en-US" dirty="0" smtClean="0"/>
              <a:t>Local and System-Wide Price Impacts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Reducing the constraint limits in the </a:t>
            </a:r>
            <a:r>
              <a:rPr lang="en-US" sz="2000" dirty="0" smtClean="0"/>
              <a:t>dispatch run </a:t>
            </a:r>
            <a:r>
              <a:rPr lang="en-US" sz="2000" dirty="0" smtClean="0">
                <a:solidFill>
                  <a:schemeClr val="tx2"/>
                </a:solidFill>
              </a:rPr>
              <a:t>addresses local price </a:t>
            </a:r>
            <a:r>
              <a:rPr lang="en-US" sz="2000" dirty="0" smtClean="0">
                <a:solidFill>
                  <a:schemeClr val="tx2"/>
                </a:solidFill>
              </a:rPr>
              <a:t>impact but </a:t>
            </a:r>
            <a:r>
              <a:rPr lang="en-US" sz="2000" dirty="0" smtClean="0">
                <a:solidFill>
                  <a:schemeClr val="tx2"/>
                </a:solidFill>
              </a:rPr>
              <a:t>does not address any system-wide price impact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A pricing run would be used to address any system-wide price impact</a:t>
            </a:r>
            <a:r>
              <a:rPr lang="en-US" sz="2000" dirty="0" smtClean="0"/>
              <a:t>, </a:t>
            </a:r>
            <a:r>
              <a:rPr lang="en-US" sz="2000" dirty="0" smtClean="0"/>
              <a:t>as </a:t>
            </a:r>
            <a:r>
              <a:rPr lang="en-US" sz="2000" dirty="0"/>
              <a:t>is done today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Improved locational prices would be through stronger LMP price signals in the dispatch run and the price adder would still be system-wide</a:t>
            </a:r>
            <a:endParaRPr lang="en-US" sz="20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5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/>
              <a:t>But-For” </a:t>
            </a:r>
            <a:r>
              <a:rPr lang="en-US" dirty="0" smtClean="0"/>
              <a:t>Proposal Variants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The “But-For” approach reduces the use of </a:t>
            </a:r>
            <a:r>
              <a:rPr lang="en-US" sz="2000" dirty="0" smtClean="0"/>
              <a:t>available transmission </a:t>
            </a:r>
            <a:r>
              <a:rPr lang="en-US" sz="2000" dirty="0"/>
              <a:t>system </a:t>
            </a:r>
            <a:r>
              <a:rPr lang="en-US" sz="2000" dirty="0" smtClean="0"/>
              <a:t>capacity and </a:t>
            </a:r>
            <a:r>
              <a:rPr lang="en-US" sz="2000" dirty="0"/>
              <a:t>therefore results in sub-optimal </a:t>
            </a:r>
            <a:r>
              <a:rPr lang="en-US" sz="2000" dirty="0" smtClean="0"/>
              <a:t>dispatch from an offer-based production cost perspective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Also has the potential </a:t>
            </a:r>
            <a:r>
              <a:rPr lang="en-US" sz="2000" dirty="0"/>
              <a:t>for </a:t>
            </a:r>
            <a:r>
              <a:rPr lang="en-US" sz="2000" dirty="0" smtClean="0"/>
              <a:t>uplift due </a:t>
            </a:r>
            <a:r>
              <a:rPr lang="en-US" sz="2000" dirty="0"/>
              <a:t>to </a:t>
            </a:r>
            <a:r>
              <a:rPr lang="en-US" sz="2000" dirty="0" smtClean="0"/>
              <a:t>reducing RTM limits compared to DAM limits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Variants on this proposal include using different shadow price cap values for the reduced portion of the transmission limit</a:t>
            </a: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Using a lower shadow price cap so that the SCED violates the soft constraint and the flow is closer to the original limit may mitigate both of these effects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2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“Positive LMP Increase”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Concept was proposed by Shams last year and refined recently due to NPRR826 and NPRR904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Instead of using the positive increase in system lambda </a:t>
            </a:r>
            <a:r>
              <a:rPr lang="en-US" sz="2000" dirty="0" smtClean="0"/>
              <a:t>between the </a:t>
            </a:r>
            <a:r>
              <a:rPr lang="en-US" sz="2000" dirty="0"/>
              <a:t>dispatch and pricing runs, the proposed method would </a:t>
            </a:r>
            <a:r>
              <a:rPr lang="en-US" sz="2000" dirty="0" smtClean="0"/>
              <a:t>use the </a:t>
            </a:r>
            <a:r>
              <a:rPr lang="en-US" sz="2000" dirty="0"/>
              <a:t>positive increase in </a:t>
            </a:r>
            <a:r>
              <a:rPr lang="en-US" sz="2000" dirty="0" smtClean="0"/>
              <a:t>individual </a:t>
            </a:r>
            <a:r>
              <a:rPr lang="en-US" sz="2000" dirty="0"/>
              <a:t>LMPs between the </a:t>
            </a:r>
            <a:r>
              <a:rPr lang="en-US" sz="2000" dirty="0" smtClean="0"/>
              <a:t>dispatch and </a:t>
            </a:r>
            <a:r>
              <a:rPr lang="en-US" sz="2000" dirty="0"/>
              <a:t>pricing </a:t>
            </a:r>
            <a:r>
              <a:rPr lang="en-US" sz="2000" dirty="0" smtClean="0"/>
              <a:t>runs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 smtClean="0"/>
              <a:t>system-wide </a:t>
            </a:r>
            <a:r>
              <a:rPr lang="en-US" sz="2000" dirty="0" smtClean="0"/>
              <a:t>price </a:t>
            </a:r>
            <a:r>
              <a:rPr lang="en-US" sz="2000" dirty="0" smtClean="0"/>
              <a:t>adder </a:t>
            </a:r>
            <a:r>
              <a:rPr lang="en-US" sz="2000" dirty="0" smtClean="0"/>
              <a:t>becomes </a:t>
            </a:r>
            <a:r>
              <a:rPr lang="en-US" sz="2000" dirty="0" smtClean="0"/>
              <a:t>a locational price </a:t>
            </a:r>
            <a:r>
              <a:rPr lang="en-US" sz="2000" dirty="0" smtClean="0"/>
              <a:t>adder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Added </a:t>
            </a:r>
            <a:r>
              <a:rPr lang="en-US" sz="1800" dirty="0" smtClean="0"/>
              <a:t>to LMPs </a:t>
            </a:r>
            <a:endParaRPr lang="en-US" sz="1800" dirty="0" smtClean="0"/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Also </a:t>
            </a:r>
            <a:r>
              <a:rPr lang="en-US" sz="1800" dirty="0" smtClean="0"/>
              <a:t>paid to headroom to maintain indifference to dispatch instructions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 pricing run </a:t>
            </a:r>
            <a:r>
              <a:rPr lang="en-US" sz="2000" dirty="0"/>
              <a:t>would attempt to address </a:t>
            </a:r>
            <a:r>
              <a:rPr lang="en-US" sz="2000" dirty="0" smtClean="0"/>
              <a:t>both the locational and system-wide price signals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“Positive LMP Increase” Proposal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Additional treatment of reliability actions related to DC ties via reversing the reliability action and adding a pseudo-Resource at the DC tie load zones with a prescribed offer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We are still working through a few details of the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1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</TotalTime>
  <Words>792</Words>
  <Application>Microsoft Office PowerPoint</Application>
  <PresentationFormat>On-screen Show (4:3)</PresentationFormat>
  <Paragraphs>95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PowerPoint Presentation</vt:lpstr>
      <vt:lpstr>Locational Price Adder Analysis</vt:lpstr>
      <vt:lpstr>Two Concepts Have Been Proposed</vt:lpstr>
      <vt:lpstr>The Hogan and Pope “But-For” Proposal</vt:lpstr>
      <vt:lpstr>The Hogan and Pope “But-For” Proposal</vt:lpstr>
      <vt:lpstr>“But-For” Local and System-Wide Price Impacts</vt:lpstr>
      <vt:lpstr>“But-For” Proposal Variants</vt:lpstr>
      <vt:lpstr>“Positive LMP Increase” Proposal</vt:lpstr>
      <vt:lpstr>“Positive LMP Increase” Proposal</vt:lpstr>
      <vt:lpstr>Study Approach</vt:lpstr>
      <vt:lpstr>Starting Point</vt:lpstr>
      <vt:lpstr>Scope of Analysis</vt:lpstr>
      <vt:lpstr>Plan Going Forward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62</cp:revision>
  <cp:lastPrinted>2016-01-21T20:53:15Z</cp:lastPrinted>
  <dcterms:created xsi:type="dcterms:W3CDTF">2016-01-21T15:20:31Z</dcterms:created>
  <dcterms:modified xsi:type="dcterms:W3CDTF">2019-08-02T21:14:28Z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