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300" r:id="rId7"/>
    <p:sldId id="305" r:id="rId8"/>
    <p:sldId id="308" r:id="rId9"/>
    <p:sldId id="30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897" autoAdjust="0"/>
  </p:normalViewPr>
  <p:slideViewPr>
    <p:cSldViewPr snapToGrid="0" showGuides="1">
      <p:cViewPr varScale="1">
        <p:scale>
          <a:sx n="99" d="100"/>
          <a:sy n="99" d="100"/>
        </p:scale>
        <p:origin x="90" y="33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huang@ercot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590800"/>
            <a:ext cx="4648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Inverter-Based Resource Workshop </a:t>
            </a:r>
          </a:p>
          <a:p>
            <a:r>
              <a:rPr lang="en-US" sz="2000" b="1" dirty="0" smtClean="0"/>
              <a:t>Follow Up Update</a:t>
            </a:r>
            <a:endParaRPr lang="en-US" sz="2000" b="1" dirty="0"/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Jeff Billo, Shun Hsien (Fred) Huang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Transmission Planning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ROS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August 8, 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Inverter-Based Resource Workshop Follow Up </a:t>
            </a:r>
            <a:r>
              <a:rPr lang="en-US" sz="2000" dirty="0"/>
              <a:t>Status Dashboard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6902580"/>
              </p:ext>
            </p:extLst>
          </p:nvPr>
        </p:nvGraphicFramePr>
        <p:xfrm>
          <a:off x="271346" y="990601"/>
          <a:ext cx="8534399" cy="5488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89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700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7722"/>
                <a:gridCol w="13777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Issues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Status (Tentative Schedule)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Workgroups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Target Dates 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88467">
                <a:tc>
                  <a:txBody>
                    <a:bodyPr/>
                    <a:lstStyle/>
                    <a:p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Better Communication of Existing Requirements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tx1"/>
                          </a:solidFill>
                        </a:rPr>
                        <a:t>Develop a reference document to facilitate the understanding of the existing requirements, procedures, and practices.  (Q4, 2019)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tx1"/>
                          </a:solidFill>
                        </a:rPr>
                        <a:t>Consider a NPRR on IBR definition. (Q4, 2019)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baseline="0" dirty="0" smtClean="0">
                          <a:solidFill>
                            <a:schemeClr val="tx1"/>
                          </a:solidFill>
                        </a:rPr>
                        <a:t>Resource Integration Workshop (RIW)</a:t>
                      </a:r>
                    </a:p>
                    <a:p>
                      <a:endParaRPr lang="en-US" sz="105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50" b="0" baseline="0" dirty="0" smtClean="0">
                          <a:solidFill>
                            <a:schemeClr val="tx1"/>
                          </a:solidFill>
                        </a:rPr>
                        <a:t>Resource Definition Task Force (</a:t>
                      </a:r>
                      <a:r>
                        <a:rPr lang="en-US" sz="1050" b="0" baseline="0" dirty="0" smtClean="0">
                          <a:solidFill>
                            <a:schemeClr val="tx1"/>
                          </a:solidFill>
                        </a:rPr>
                        <a:t>RTF</a:t>
                      </a:r>
                      <a:r>
                        <a:rPr lang="en-US" sz="1050" b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8/29/2019</a:t>
                      </a:r>
                      <a:endParaRPr lang="en-US" sz="105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sz="105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 scheduled activity</a:t>
                      </a:r>
                    </a:p>
                    <a:p>
                      <a:endParaRPr lang="en-US" sz="105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4978374"/>
                  </a:ext>
                </a:extLst>
              </a:tr>
              <a:tr h="421459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Nuisance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Tripping and Artificially Limiting Plant Capability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u="none" dirty="0" smtClean="0">
                          <a:solidFill>
                            <a:schemeClr val="tx1"/>
                          </a:solidFill>
                        </a:rPr>
                        <a:t>Continue </a:t>
                      </a:r>
                      <a:r>
                        <a:rPr lang="en-US" sz="1050" b="0" u="none" baseline="0" dirty="0" smtClean="0">
                          <a:solidFill>
                            <a:schemeClr val="tx1"/>
                          </a:solidFill>
                        </a:rPr>
                        <a:t>discussion on this topic.</a:t>
                      </a:r>
                      <a:endParaRPr lang="en-US" sz="105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 scheduled activity</a:t>
                      </a:r>
                    </a:p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7010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Voltage Ride Through and Momentary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Cessation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u="none" baseline="0" dirty="0" smtClean="0">
                          <a:solidFill>
                            <a:schemeClr val="tx1"/>
                          </a:solidFill>
                        </a:rPr>
                        <a:t>Consider a NOGRR to clarify VRT and momentary cessation (Q3, 2019)</a:t>
                      </a:r>
                    </a:p>
                    <a:p>
                      <a:endParaRPr lang="en-US" sz="1050" b="0" u="non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50" b="0" u="none" baseline="0" dirty="0" smtClean="0">
                          <a:solidFill>
                            <a:schemeClr val="tx1"/>
                          </a:solidFill>
                        </a:rPr>
                        <a:t>Consider a NOGRR to add transient overvoltage ride through requirement (Q3, 2019)</a:t>
                      </a:r>
                    </a:p>
                    <a:p>
                      <a:endParaRPr lang="en-US" sz="1050" b="0" u="non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50" b="0" u="none" baseline="0" dirty="0" smtClean="0">
                          <a:solidFill>
                            <a:schemeClr val="tx1"/>
                          </a:solidFill>
                        </a:rPr>
                        <a:t>Identify the need of more detailed FIS stability analysis </a:t>
                      </a:r>
                      <a:r>
                        <a:rPr lang="en-US" sz="1050" b="0" u="none" baseline="0" dirty="0" smtClean="0">
                          <a:solidFill>
                            <a:schemeClr val="tx1"/>
                          </a:solidFill>
                        </a:rPr>
                        <a:t>(i.e. EMT study</a:t>
                      </a:r>
                      <a:r>
                        <a:rPr lang="en-US" sz="1050" b="0" u="none" baseline="0" dirty="0" smtClean="0">
                          <a:solidFill>
                            <a:schemeClr val="tx1"/>
                          </a:solidFill>
                        </a:rPr>
                        <a:t>) (Q3, 2019)</a:t>
                      </a:r>
                      <a:endParaRPr lang="en-US" sz="105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Dynamics Working Group (DWG)</a:t>
                      </a:r>
                    </a:p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DWG</a:t>
                      </a:r>
                    </a:p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DWG, RIW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DWG (8/27/2019)</a:t>
                      </a:r>
                    </a:p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8439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Dynamic Models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a PGRR to improve dynamic model quality (Q3, 2019)</a:t>
                      </a:r>
                    </a:p>
                    <a:p>
                      <a:endParaRPr lang="en-US" sz="105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strengthen the model validation requirements (Q4,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DWG, RIW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DWG, RIW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RIW (6/20/2019, 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7/30/2019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DWG (8/27/2019)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7171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Battery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Energy Storage Operational Requirements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requirements for battery energy storage (Q1, 2020)</a:t>
                      </a:r>
                      <a:endParaRPr lang="en-US" sz="105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ROS, RIW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Q1 2020</a:t>
                      </a:r>
                      <a:endParaRPr lang="en-US" sz="105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2718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Advanced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Features and Others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u="none" dirty="0" smtClean="0">
                          <a:solidFill>
                            <a:schemeClr val="tx1"/>
                          </a:solidFill>
                        </a:rPr>
                        <a:t>Continue </a:t>
                      </a:r>
                      <a:r>
                        <a:rPr lang="en-US" sz="1050" b="0" u="none" baseline="0" dirty="0" smtClean="0">
                          <a:solidFill>
                            <a:schemeClr val="tx1"/>
                          </a:solidFill>
                        </a:rPr>
                        <a:t>discussion on this topic.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u="none" baseline="0" dirty="0" smtClean="0">
                          <a:solidFill>
                            <a:schemeClr val="tx1"/>
                          </a:solidFill>
                        </a:rPr>
                        <a:t>Zero MW reactive support (a study to demonstrate the benefit, Delaware Basin)</a:t>
                      </a:r>
                      <a:endParaRPr lang="en-US" sz="105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 scheduled activity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93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Update </a:t>
            </a:r>
            <a:r>
              <a:rPr lang="en-US" sz="2000" dirty="0" smtClean="0"/>
              <a:t>1: </a:t>
            </a:r>
            <a:r>
              <a:rPr lang="en-US" sz="2000" dirty="0"/>
              <a:t>D</a:t>
            </a:r>
            <a:r>
              <a:rPr lang="en-US" sz="2000" dirty="0" smtClean="0"/>
              <a:t>evelop a reference to facilitate the existing requirements, procedures, and practices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5754"/>
            <a:ext cx="8534400" cy="4847067"/>
          </a:xfrm>
        </p:spPr>
        <p:txBody>
          <a:bodyPr/>
          <a:lstStyle/>
          <a:p>
            <a:r>
              <a:rPr lang="en-US" sz="2000" dirty="0" smtClean="0"/>
              <a:t>Applicable to transmission connected IBRs</a:t>
            </a:r>
          </a:p>
          <a:p>
            <a:r>
              <a:rPr lang="en-US" sz="2000" dirty="0" smtClean="0"/>
              <a:t>Preliminary list of subjects to be covered</a:t>
            </a:r>
          </a:p>
          <a:p>
            <a:pPr lvl="1"/>
            <a:r>
              <a:rPr lang="en-US" sz="1800" dirty="0" smtClean="0"/>
              <a:t>Voltage and Frequency Ride Through and Relay Settings</a:t>
            </a:r>
          </a:p>
          <a:p>
            <a:pPr lvl="1"/>
            <a:r>
              <a:rPr lang="en-US" sz="1800" dirty="0" smtClean="0"/>
              <a:t>Momentary Cessation</a:t>
            </a:r>
            <a:endParaRPr lang="en-US" sz="1800" dirty="0"/>
          </a:p>
          <a:p>
            <a:pPr lvl="1"/>
            <a:r>
              <a:rPr lang="en-US" sz="1800" dirty="0" smtClean="0"/>
              <a:t>Plant reactive power control (droop/</a:t>
            </a:r>
            <a:r>
              <a:rPr lang="en-US" sz="1800" dirty="0" err="1" smtClean="0"/>
              <a:t>deadband</a:t>
            </a:r>
            <a:r>
              <a:rPr lang="en-US" sz="1800" dirty="0" smtClean="0"/>
              <a:t>, dynamic and static)</a:t>
            </a:r>
            <a:endParaRPr lang="en-US" sz="1800" dirty="0"/>
          </a:p>
          <a:p>
            <a:pPr lvl="1"/>
            <a:r>
              <a:rPr lang="en-US" sz="1800" dirty="0" smtClean="0"/>
              <a:t>Ramp </a:t>
            </a:r>
            <a:r>
              <a:rPr lang="en-US" sz="1800" dirty="0"/>
              <a:t>rate </a:t>
            </a:r>
            <a:r>
              <a:rPr lang="en-US" sz="1800" dirty="0" smtClean="0"/>
              <a:t>limitations</a:t>
            </a:r>
            <a:endParaRPr lang="en-US" sz="1800" dirty="0"/>
          </a:p>
          <a:p>
            <a:pPr lvl="1"/>
            <a:r>
              <a:rPr lang="en-US" sz="1800" dirty="0"/>
              <a:t>Actual reactive power </a:t>
            </a:r>
            <a:r>
              <a:rPr lang="en-US" sz="1800" dirty="0" smtClean="0"/>
              <a:t>capability</a:t>
            </a:r>
            <a:endParaRPr lang="en-US" sz="1800" dirty="0"/>
          </a:p>
          <a:p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US" sz="2000" dirty="0" smtClean="0">
                <a:solidFill>
                  <a:srgbClr val="0070C0"/>
                </a:solidFill>
              </a:rPr>
              <a:t>ERCOT is considering including this information in the Resource Integration Handbook</a:t>
            </a:r>
            <a:endParaRPr lang="en-US" sz="2000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0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Update 2: </a:t>
            </a:r>
            <a:r>
              <a:rPr lang="en-US" sz="2000" dirty="0" smtClean="0"/>
              <a:t>Battery Energy Storage Operational Requirements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Battery Energy Storage is capable of providing voltage and frequency support, and voltage and frequency ride through, at either discharging or charging mode</a:t>
            </a:r>
          </a:p>
          <a:p>
            <a:r>
              <a:rPr lang="en-US" sz="1800" dirty="0" smtClean="0"/>
              <a:t>Preliminary list of requirements to be reviewed in the Protocol and Guides</a:t>
            </a:r>
          </a:p>
          <a:p>
            <a:pPr lvl="1"/>
            <a:r>
              <a:rPr lang="en-US" sz="1400" dirty="0"/>
              <a:t>Voltage support and coordination </a:t>
            </a:r>
            <a:endParaRPr lang="en-US" sz="1400" dirty="0" smtClean="0"/>
          </a:p>
          <a:p>
            <a:pPr lvl="1"/>
            <a:r>
              <a:rPr lang="en-US" sz="1400" dirty="0" smtClean="0"/>
              <a:t>Reactive </a:t>
            </a:r>
            <a:r>
              <a:rPr lang="en-US" sz="1400" dirty="0"/>
              <a:t>and AVR </a:t>
            </a:r>
            <a:r>
              <a:rPr lang="en-US" sz="1400" dirty="0" smtClean="0"/>
              <a:t>Testing</a:t>
            </a:r>
            <a:endParaRPr lang="en-US" sz="1400" dirty="0"/>
          </a:p>
          <a:p>
            <a:pPr lvl="1"/>
            <a:r>
              <a:rPr lang="en-US" sz="1400" dirty="0"/>
              <a:t>Voltage ride </a:t>
            </a:r>
            <a:r>
              <a:rPr lang="en-US" sz="1400" dirty="0" smtClean="0"/>
              <a:t>through</a:t>
            </a:r>
            <a:endParaRPr lang="en-US" sz="1400" dirty="0"/>
          </a:p>
          <a:p>
            <a:pPr lvl="1"/>
            <a:r>
              <a:rPr lang="en-US" sz="1400" dirty="0"/>
              <a:t>Frequency ride </a:t>
            </a:r>
            <a:r>
              <a:rPr lang="en-US" sz="1400" dirty="0" smtClean="0"/>
              <a:t>through</a:t>
            </a:r>
            <a:endParaRPr lang="en-US" sz="1400" dirty="0"/>
          </a:p>
          <a:p>
            <a:pPr lvl="1"/>
            <a:r>
              <a:rPr lang="en-US" sz="1400" dirty="0"/>
              <a:t>Frequency </a:t>
            </a:r>
            <a:r>
              <a:rPr lang="en-US" sz="1400" dirty="0" smtClean="0"/>
              <a:t>support</a:t>
            </a:r>
            <a:endParaRPr lang="en-US" sz="1400" dirty="0"/>
          </a:p>
          <a:p>
            <a:pPr lvl="1"/>
            <a:r>
              <a:rPr lang="en-US" sz="1400" dirty="0"/>
              <a:t>Frequency Response Testing  </a:t>
            </a:r>
          </a:p>
          <a:p>
            <a:pPr lvl="1"/>
            <a:r>
              <a:rPr lang="en-US" sz="1400" dirty="0"/>
              <a:t>Ramp Rate </a:t>
            </a:r>
            <a:r>
              <a:rPr lang="en-US" sz="1400" dirty="0" smtClean="0"/>
              <a:t>Limitations</a:t>
            </a:r>
          </a:p>
          <a:p>
            <a:pPr lvl="1"/>
            <a:r>
              <a:rPr lang="en-US" sz="1400" dirty="0" smtClean="0"/>
              <a:t>Dynamic performance and model submittal</a:t>
            </a:r>
          </a:p>
          <a:p>
            <a:pPr lvl="1"/>
            <a:r>
              <a:rPr lang="en-US" sz="1400" dirty="0" smtClean="0"/>
              <a:t>Measurement and monitoring </a:t>
            </a:r>
          </a:p>
          <a:p>
            <a:pPr lvl="1"/>
            <a:r>
              <a:rPr lang="en-US" sz="1400" dirty="0" smtClean="0"/>
              <a:t>AS performance and testing requirement</a:t>
            </a:r>
          </a:p>
          <a:p>
            <a:pPr lvl="1"/>
            <a:r>
              <a:rPr lang="en-US" sz="1400" dirty="0" smtClean="0"/>
              <a:t>Power system </a:t>
            </a:r>
            <a:r>
              <a:rPr lang="en-US" sz="1400" dirty="0" smtClean="0"/>
              <a:t>stabilizers</a:t>
            </a:r>
          </a:p>
          <a:p>
            <a:pPr lvl="1"/>
            <a:r>
              <a:rPr lang="en-US" sz="1400" dirty="0" smtClean="0"/>
              <a:t>Telemetry</a:t>
            </a:r>
          </a:p>
          <a:p>
            <a:endParaRPr lang="en-US" sz="1800" dirty="0" smtClean="0">
              <a:solidFill>
                <a:srgbClr val="0070C0"/>
              </a:solidFill>
            </a:endParaRPr>
          </a:p>
          <a:p>
            <a:r>
              <a:rPr lang="en-US" sz="1800" dirty="0" smtClean="0">
                <a:solidFill>
                  <a:srgbClr val="0070C0"/>
                </a:solidFill>
              </a:rPr>
              <a:t>ERCOT </a:t>
            </a:r>
            <a:r>
              <a:rPr lang="en-US" sz="1800" dirty="0">
                <a:solidFill>
                  <a:srgbClr val="0070C0"/>
                </a:solidFill>
              </a:rPr>
              <a:t>is drafting revision requests; target posting is Q1 </a:t>
            </a:r>
            <a:r>
              <a:rPr lang="en-US" sz="1800" dirty="0" smtClean="0">
                <a:solidFill>
                  <a:srgbClr val="0070C0"/>
                </a:solidFill>
              </a:rPr>
              <a:t>2020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614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Comments are </a:t>
            </a:r>
            <a:r>
              <a:rPr lang="en-US" dirty="0" smtClean="0"/>
              <a:t>welcome </a:t>
            </a:r>
            <a:endParaRPr lang="en-US" dirty="0" smtClean="0"/>
          </a:p>
          <a:p>
            <a:endParaRPr lang="en-US" dirty="0"/>
          </a:p>
          <a:p>
            <a:pPr marL="457200" lvl="1" indent="0" algn="ctr">
              <a:buNone/>
            </a:pPr>
            <a:r>
              <a:rPr lang="en-US" dirty="0" smtClean="0"/>
              <a:t>Shun Hsien (Fred) Huang</a:t>
            </a:r>
          </a:p>
          <a:p>
            <a:pPr marL="457200" lvl="1" indent="0" algn="ctr">
              <a:buNone/>
            </a:pPr>
            <a:r>
              <a:rPr lang="en-US" dirty="0" smtClean="0">
                <a:hlinkClick r:id="rId2"/>
              </a:rPr>
              <a:t>shuang@ercot.com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9835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B64CD9AA-98CE-4B6E-AD86-260792973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16326</TotalTime>
  <Words>417</Words>
  <Application>Microsoft Office PowerPoint</Application>
  <PresentationFormat>On-screen Show (4:3)</PresentationFormat>
  <Paragraphs>100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Inverter-Based Resource Workshop Follow Up Status Dashboard</vt:lpstr>
      <vt:lpstr>Update 1: Develop a reference to facilitate the existing requirements, procedures, and practices </vt:lpstr>
      <vt:lpstr>Update 2: Battery Energy Storage Operational Requirements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Billo, Jeffrey</cp:lastModifiedBy>
  <cp:revision>176</cp:revision>
  <cp:lastPrinted>2016-01-21T20:53:15Z</cp:lastPrinted>
  <dcterms:created xsi:type="dcterms:W3CDTF">2016-01-21T15:20:31Z</dcterms:created>
  <dcterms:modified xsi:type="dcterms:W3CDTF">2019-08-02T13:22:59Z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