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71"/>
  </p:notesMasterIdLst>
  <p:handoutMasterIdLst>
    <p:handoutMasterId r:id="rId72"/>
  </p:handoutMasterIdLst>
  <p:sldIdLst>
    <p:sldId id="781" r:id="rId6"/>
    <p:sldId id="588" r:id="rId7"/>
    <p:sldId id="797" r:id="rId8"/>
    <p:sldId id="274" r:id="rId9"/>
    <p:sldId id="271" r:id="rId10"/>
    <p:sldId id="364" r:id="rId11"/>
    <p:sldId id="363" r:id="rId12"/>
    <p:sldId id="362" r:id="rId13"/>
    <p:sldId id="361" r:id="rId14"/>
    <p:sldId id="360" r:id="rId15"/>
    <p:sldId id="359" r:id="rId16"/>
    <p:sldId id="358" r:id="rId17"/>
    <p:sldId id="357" r:id="rId18"/>
    <p:sldId id="356" r:id="rId19"/>
    <p:sldId id="355" r:id="rId20"/>
    <p:sldId id="354" r:id="rId21"/>
    <p:sldId id="353" r:id="rId22"/>
    <p:sldId id="352" r:id="rId23"/>
    <p:sldId id="351" r:id="rId24"/>
    <p:sldId id="350" r:id="rId25"/>
    <p:sldId id="349" r:id="rId26"/>
    <p:sldId id="348" r:id="rId27"/>
    <p:sldId id="347" r:id="rId28"/>
    <p:sldId id="346" r:id="rId29"/>
    <p:sldId id="345" r:id="rId30"/>
    <p:sldId id="344" r:id="rId31"/>
    <p:sldId id="343" r:id="rId32"/>
    <p:sldId id="342" r:id="rId33"/>
    <p:sldId id="341" r:id="rId34"/>
    <p:sldId id="370" r:id="rId35"/>
    <p:sldId id="528" r:id="rId36"/>
    <p:sldId id="526" r:id="rId37"/>
    <p:sldId id="530" r:id="rId38"/>
    <p:sldId id="798" r:id="rId39"/>
    <p:sldId id="794" r:id="rId40"/>
    <p:sldId id="319" r:id="rId41"/>
    <p:sldId id="778" r:id="rId42"/>
    <p:sldId id="814" r:id="rId43"/>
    <p:sldId id="815" r:id="rId44"/>
    <p:sldId id="813" r:id="rId45"/>
    <p:sldId id="602" r:id="rId46"/>
    <p:sldId id="787" r:id="rId47"/>
    <p:sldId id="768" r:id="rId48"/>
    <p:sldId id="769" r:id="rId49"/>
    <p:sldId id="770" r:id="rId50"/>
    <p:sldId id="771" r:id="rId51"/>
    <p:sldId id="772" r:id="rId52"/>
    <p:sldId id="773" r:id="rId53"/>
    <p:sldId id="784" r:id="rId54"/>
    <p:sldId id="799" r:id="rId55"/>
    <p:sldId id="800" r:id="rId56"/>
    <p:sldId id="801" r:id="rId57"/>
    <p:sldId id="802" r:id="rId58"/>
    <p:sldId id="803" r:id="rId59"/>
    <p:sldId id="804" r:id="rId60"/>
    <p:sldId id="805" r:id="rId61"/>
    <p:sldId id="806" r:id="rId62"/>
    <p:sldId id="807" r:id="rId63"/>
    <p:sldId id="808" r:id="rId64"/>
    <p:sldId id="816" r:id="rId65"/>
    <p:sldId id="817" r:id="rId66"/>
    <p:sldId id="809" r:id="rId67"/>
    <p:sldId id="810" r:id="rId68"/>
    <p:sldId id="811" r:id="rId69"/>
    <p:sldId id="812" r:id="rId70"/>
  </p:sldIdLst>
  <p:sldSz cx="9144000" cy="6858000" type="screen4x3"/>
  <p:notesSz cx="7010400" cy="92964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p15:clr>
            <a:srgbClr val="A4A3A4"/>
          </p15:clr>
        </p15:guide>
        <p15:guide id="3" orient="horz"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2" autoAdjust="0"/>
    <p:restoredTop sz="93929" autoAdjust="0"/>
  </p:normalViewPr>
  <p:slideViewPr>
    <p:cSldViewPr snapToGrid="0" showGuides="1">
      <p:cViewPr varScale="1">
        <p:scale>
          <a:sx n="82" d="100"/>
          <a:sy n="82" d="100"/>
        </p:scale>
        <p:origin x="-1560"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Issue Counts - Valid Inadvertent Issues by Month of Enrollment </a:t>
            </a:r>
            <a:endParaRPr lang="en-US" b="1" i="1">
              <a:solidFill>
                <a:srgbClr val="FF0000"/>
              </a:solidFill>
            </a:endParaRPr>
          </a:p>
        </c:rich>
      </c:tx>
      <c:layout>
        <c:manualLayout>
          <c:xMode val="edge"/>
          <c:yMode val="edge"/>
          <c:x val="0.23280407321022514"/>
          <c:y val="1.6528952399468586E-2"/>
        </c:manualLayout>
      </c:layout>
      <c:overlay val="0"/>
      <c:spPr>
        <a:noFill/>
        <a:ln>
          <a:noFill/>
        </a:ln>
        <a:effectLst/>
      </c:spPr>
    </c:title>
    <c:autoTitleDeleted val="0"/>
    <c:plotArea>
      <c:layout>
        <c:manualLayout>
          <c:layoutTarget val="inner"/>
          <c:xMode val="edge"/>
          <c:yMode val="edge"/>
          <c:x val="6.879609981937114E-2"/>
          <c:y val="8.9511033343054353E-2"/>
          <c:w val="0.93120390018062882"/>
          <c:h val="0.72110062688444931"/>
        </c:manualLayout>
      </c:layout>
      <c:barChart>
        <c:barDir val="col"/>
        <c:grouping val="stacked"/>
        <c:varyColors val="0"/>
        <c:ser>
          <c:idx val="0"/>
          <c:order val="0"/>
          <c:tx>
            <c:strRef>
              <c:f>'IAS Volumes'!$A$1</c:f>
              <c:strCache>
                <c:ptCount val="1"/>
                <c:pt idx="0">
                  <c:v>Month</c:v>
                </c:pt>
              </c:strCache>
            </c:strRef>
          </c:tx>
          <c:spPr>
            <a:solidFill>
              <a:schemeClr val="accent1"/>
            </a:solidFill>
            <a:ln>
              <a:noFill/>
            </a:ln>
            <a:effectLst/>
          </c:spPr>
          <c:invertIfNegative val="0"/>
          <c:val>
            <c:numRef>
              <c:f>'IAS Volumes'!$A$2:$A$49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xmlns:c16r2="http://schemas.microsoft.com/office/drawing/2015/06/chart">
            <c:ext xmlns:c16="http://schemas.microsoft.com/office/drawing/2014/chart" uri="{C3380CC4-5D6E-409C-BE32-E72D297353CC}">
              <c16:uniqueId val="{00000000-28C8-4928-B134-2FEEFC1864FE}"/>
            </c:ext>
          </c:extLst>
        </c:ser>
        <c:ser>
          <c:idx val="1"/>
          <c:order val="1"/>
          <c:tx>
            <c:strRef>
              <c:f>'IAS Volumes'!$B$1</c:f>
              <c:strCache>
                <c:ptCount val="1"/>
                <c:pt idx="0">
                  <c:v>IAG</c:v>
                </c:pt>
              </c:strCache>
            </c:strRef>
          </c:tx>
          <c:spPr>
            <a:solidFill>
              <a:schemeClr val="accent2"/>
            </a:solidFill>
            <a:ln>
              <a:noFill/>
            </a:ln>
            <a:effectLst/>
          </c:spPr>
          <c:invertIfNegative val="0"/>
          <c:val>
            <c:numRef>
              <c:f>'IAS Volumes'!$B$2:$B$49</c:f>
              <c:numCache>
                <c:formatCode>#,##0</c:formatCode>
                <c:ptCount val="48"/>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1784</c:v>
                </c:pt>
                <c:pt idx="15">
                  <c:v>1786</c:v>
                </c:pt>
                <c:pt idx="16">
                  <c:v>1846</c:v>
                </c:pt>
                <c:pt idx="17">
                  <c:v>2335</c:v>
                </c:pt>
                <c:pt idx="18">
                  <c:v>2153</c:v>
                </c:pt>
                <c:pt idx="19">
                  <c:v>2188</c:v>
                </c:pt>
                <c:pt idx="20">
                  <c:v>1856</c:v>
                </c:pt>
                <c:pt idx="21">
                  <c:v>1836</c:v>
                </c:pt>
                <c:pt idx="22">
                  <c:v>1974</c:v>
                </c:pt>
                <c:pt idx="23">
                  <c:v>1884</c:v>
                </c:pt>
                <c:pt idx="24">
                  <c:v>1928</c:v>
                </c:pt>
                <c:pt idx="25">
                  <c:v>1613</c:v>
                </c:pt>
                <c:pt idx="26">
                  <c:v>1950</c:v>
                </c:pt>
                <c:pt idx="27">
                  <c:v>1631</c:v>
                </c:pt>
                <c:pt idx="28">
                  <c:v>2153</c:v>
                </c:pt>
                <c:pt idx="29">
                  <c:v>2036</c:v>
                </c:pt>
                <c:pt idx="30">
                  <c:v>1930</c:v>
                </c:pt>
                <c:pt idx="31">
                  <c:v>1865</c:v>
                </c:pt>
                <c:pt idx="32">
                  <c:v>1817</c:v>
                </c:pt>
                <c:pt idx="33">
                  <c:v>1739</c:v>
                </c:pt>
                <c:pt idx="34">
                  <c:v>1604</c:v>
                </c:pt>
                <c:pt idx="35">
                  <c:v>1541</c:v>
                </c:pt>
                <c:pt idx="36">
                  <c:v>1879</c:v>
                </c:pt>
                <c:pt idx="37">
                  <c:v>1811</c:v>
                </c:pt>
                <c:pt idx="38">
                  <c:v>2077</c:v>
                </c:pt>
                <c:pt idx="39">
                  <c:v>1772</c:v>
                </c:pt>
                <c:pt idx="40">
                  <c:v>1848</c:v>
                </c:pt>
                <c:pt idx="41">
                  <c:v>2034</c:v>
                </c:pt>
                <c:pt idx="42">
                  <c:v>2191</c:v>
                </c:pt>
                <c:pt idx="43">
                  <c:v>2200</c:v>
                </c:pt>
                <c:pt idx="44">
                  <c:v>1914</c:v>
                </c:pt>
                <c:pt idx="45">
                  <c:v>2188</c:v>
                </c:pt>
                <c:pt idx="46">
                  <c:v>1599</c:v>
                </c:pt>
                <c:pt idx="47">
                  <c:v>1466</c:v>
                </c:pt>
              </c:numCache>
            </c:numRef>
          </c:val>
          <c:extLst xmlns:c16r2="http://schemas.microsoft.com/office/drawing/2015/06/chart">
            <c:ext xmlns:c16="http://schemas.microsoft.com/office/drawing/2014/chart" uri="{C3380CC4-5D6E-409C-BE32-E72D297353CC}">
              <c16:uniqueId val="{00000001-28C8-4928-B134-2FEEFC1864FE}"/>
            </c:ext>
          </c:extLst>
        </c:ser>
        <c:ser>
          <c:idx val="2"/>
          <c:order val="2"/>
          <c:tx>
            <c:strRef>
              <c:f>'IAS Volumes'!$C$1</c:f>
              <c:strCache>
                <c:ptCount val="1"/>
                <c:pt idx="0">
                  <c:v>IAL</c:v>
                </c:pt>
              </c:strCache>
            </c:strRef>
          </c:tx>
          <c:spPr>
            <a:solidFill>
              <a:schemeClr val="bg1">
                <a:lumMod val="50000"/>
              </a:schemeClr>
            </a:solidFill>
            <a:ln>
              <a:noFill/>
            </a:ln>
            <a:effectLst/>
          </c:spPr>
          <c:invertIfNegative val="0"/>
          <c:val>
            <c:numRef>
              <c:f>'IAS Volumes'!$C$2:$C$49</c:f>
              <c:numCache>
                <c:formatCode>#,##0</c:formatCode>
                <c:ptCount val="48"/>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1613</c:v>
                </c:pt>
                <c:pt idx="15">
                  <c:v>1457</c:v>
                </c:pt>
                <c:pt idx="16">
                  <c:v>1467</c:v>
                </c:pt>
                <c:pt idx="17">
                  <c:v>1662</c:v>
                </c:pt>
                <c:pt idx="18">
                  <c:v>1323</c:v>
                </c:pt>
                <c:pt idx="19">
                  <c:v>1389</c:v>
                </c:pt>
                <c:pt idx="20">
                  <c:v>1229</c:v>
                </c:pt>
                <c:pt idx="21">
                  <c:v>1160</c:v>
                </c:pt>
                <c:pt idx="22">
                  <c:v>1147</c:v>
                </c:pt>
                <c:pt idx="23">
                  <c:v>1211</c:v>
                </c:pt>
                <c:pt idx="24">
                  <c:v>1350</c:v>
                </c:pt>
                <c:pt idx="25">
                  <c:v>1328</c:v>
                </c:pt>
                <c:pt idx="26">
                  <c:v>1476</c:v>
                </c:pt>
                <c:pt idx="27">
                  <c:v>1485</c:v>
                </c:pt>
                <c:pt idx="28">
                  <c:v>1580</c:v>
                </c:pt>
                <c:pt idx="29">
                  <c:v>1706</c:v>
                </c:pt>
                <c:pt idx="30">
                  <c:v>1387</c:v>
                </c:pt>
                <c:pt idx="31">
                  <c:v>1430</c:v>
                </c:pt>
                <c:pt idx="32">
                  <c:v>1648</c:v>
                </c:pt>
                <c:pt idx="33">
                  <c:v>1706</c:v>
                </c:pt>
                <c:pt idx="34">
                  <c:v>1484</c:v>
                </c:pt>
                <c:pt idx="35">
                  <c:v>1437</c:v>
                </c:pt>
                <c:pt idx="36">
                  <c:v>1758</c:v>
                </c:pt>
                <c:pt idx="37">
                  <c:v>1680</c:v>
                </c:pt>
                <c:pt idx="38">
                  <c:v>1736</c:v>
                </c:pt>
                <c:pt idx="39">
                  <c:v>1772</c:v>
                </c:pt>
                <c:pt idx="40">
                  <c:v>1715</c:v>
                </c:pt>
                <c:pt idx="41">
                  <c:v>2133</c:v>
                </c:pt>
                <c:pt idx="42">
                  <c:v>2446</c:v>
                </c:pt>
                <c:pt idx="43">
                  <c:v>2433</c:v>
                </c:pt>
                <c:pt idx="44">
                  <c:v>1720</c:v>
                </c:pt>
                <c:pt idx="45">
                  <c:v>1895</c:v>
                </c:pt>
                <c:pt idx="46">
                  <c:v>1768</c:v>
                </c:pt>
                <c:pt idx="47">
                  <c:v>1624</c:v>
                </c:pt>
              </c:numCache>
            </c:numRef>
          </c:val>
          <c:extLst xmlns:c16r2="http://schemas.microsoft.com/office/drawing/2015/06/chart">
            <c:ext xmlns:c16="http://schemas.microsoft.com/office/drawing/2014/chart" uri="{C3380CC4-5D6E-409C-BE32-E72D297353CC}">
              <c16:uniqueId val="{00000002-28C8-4928-B134-2FEEFC1864FE}"/>
            </c:ext>
          </c:extLst>
        </c:ser>
        <c:ser>
          <c:idx val="3"/>
          <c:order val="3"/>
          <c:tx>
            <c:strRef>
              <c:f>'IAS Volumes'!$D$1</c:f>
              <c:strCache>
                <c:ptCount val="1"/>
                <c:pt idx="0">
                  <c:v>Rescission</c:v>
                </c:pt>
              </c:strCache>
            </c:strRef>
          </c:tx>
          <c:spPr>
            <a:solidFill>
              <a:schemeClr val="accent4"/>
            </a:solidFill>
            <a:ln>
              <a:noFill/>
            </a:ln>
            <a:effectLst/>
          </c:spPr>
          <c:invertIfNegative val="0"/>
          <c:val>
            <c:numRef>
              <c:f>'IAS Volumes'!$D$2:$D$49</c:f>
              <c:numCache>
                <c:formatCode>General</c:formatCode>
                <c:ptCount val="48"/>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819</c:v>
                </c:pt>
                <c:pt idx="20">
                  <c:v>731</c:v>
                </c:pt>
                <c:pt idx="21">
                  <c:v>726</c:v>
                </c:pt>
                <c:pt idx="22">
                  <c:v>728</c:v>
                </c:pt>
                <c:pt idx="23">
                  <c:v>767</c:v>
                </c:pt>
                <c:pt idx="24" formatCode="#,##0">
                  <c:v>1094</c:v>
                </c:pt>
                <c:pt idx="25">
                  <c:v>884</c:v>
                </c:pt>
                <c:pt idx="26">
                  <c:v>728</c:v>
                </c:pt>
                <c:pt idx="27">
                  <c:v>731</c:v>
                </c:pt>
                <c:pt idx="28">
                  <c:v>815</c:v>
                </c:pt>
                <c:pt idx="29">
                  <c:v>772</c:v>
                </c:pt>
                <c:pt idx="30">
                  <c:v>639</c:v>
                </c:pt>
                <c:pt idx="31">
                  <c:v>663</c:v>
                </c:pt>
                <c:pt idx="32">
                  <c:v>716</c:v>
                </c:pt>
                <c:pt idx="33">
                  <c:v>705</c:v>
                </c:pt>
                <c:pt idx="34">
                  <c:v>740</c:v>
                </c:pt>
                <c:pt idx="35">
                  <c:v>549</c:v>
                </c:pt>
                <c:pt idx="36">
                  <c:v>778</c:v>
                </c:pt>
                <c:pt idx="37">
                  <c:v>687</c:v>
                </c:pt>
                <c:pt idx="38">
                  <c:v>718</c:v>
                </c:pt>
                <c:pt idx="39">
                  <c:v>703</c:v>
                </c:pt>
                <c:pt idx="40" formatCode="#,##0">
                  <c:v>1105</c:v>
                </c:pt>
                <c:pt idx="41">
                  <c:v>963</c:v>
                </c:pt>
                <c:pt idx="42">
                  <c:v>940</c:v>
                </c:pt>
                <c:pt idx="43" formatCode="#,##0">
                  <c:v>1053</c:v>
                </c:pt>
                <c:pt idx="44">
                  <c:v>758</c:v>
                </c:pt>
                <c:pt idx="45">
                  <c:v>711</c:v>
                </c:pt>
                <c:pt idx="46">
                  <c:v>690</c:v>
                </c:pt>
                <c:pt idx="47">
                  <c:v>562</c:v>
                </c:pt>
              </c:numCache>
            </c:numRef>
          </c:val>
          <c:extLst xmlns:c16r2="http://schemas.microsoft.com/office/drawing/2015/06/chart">
            <c:ext xmlns:c16="http://schemas.microsoft.com/office/drawing/2014/chart" uri="{C3380CC4-5D6E-409C-BE32-E72D297353CC}">
              <c16:uniqueId val="{00000003-28C8-4928-B134-2FEEFC1864FE}"/>
            </c:ext>
          </c:extLst>
        </c:ser>
        <c:dLbls>
          <c:showLegendKey val="0"/>
          <c:showVal val="0"/>
          <c:showCatName val="0"/>
          <c:showSerName val="0"/>
          <c:showPercent val="0"/>
          <c:showBubbleSize val="0"/>
        </c:dLbls>
        <c:gapWidth val="150"/>
        <c:overlap val="100"/>
        <c:axId val="153880064"/>
        <c:axId val="153881984"/>
      </c:barChart>
      <c:lineChart>
        <c:grouping val="standard"/>
        <c:varyColors val="0"/>
        <c:ser>
          <c:idx val="4"/>
          <c:order val="4"/>
          <c:tx>
            <c:strRef>
              <c:f>'IAS Volumes'!$E$1</c:f>
              <c:strCache>
                <c:ptCount val="1"/>
                <c:pt idx="0">
                  <c:v>Challenge</c:v>
                </c:pt>
              </c:strCache>
            </c:strRef>
          </c:tx>
          <c:spPr>
            <a:ln w="28575" cap="rnd">
              <a:solidFill>
                <a:schemeClr val="accent5"/>
              </a:solidFill>
              <a:round/>
            </a:ln>
            <a:effectLst/>
          </c:spPr>
          <c:marker>
            <c:symbol val="none"/>
          </c:marker>
          <c:val>
            <c:numRef>
              <c:f>'IAS Volumes'!$E$2:$E$49</c:f>
              <c:numCache>
                <c:formatCode>General</c:formatCode>
                <c:ptCount val="48"/>
                <c:pt idx="36">
                  <c:v>3665</c:v>
                </c:pt>
                <c:pt idx="37">
                  <c:v>3665</c:v>
                </c:pt>
                <c:pt idx="38">
                  <c:v>3665</c:v>
                </c:pt>
                <c:pt idx="39">
                  <c:v>3665</c:v>
                </c:pt>
                <c:pt idx="40">
                  <c:v>3665</c:v>
                </c:pt>
                <c:pt idx="41">
                  <c:v>3665</c:v>
                </c:pt>
                <c:pt idx="42">
                  <c:v>3665</c:v>
                </c:pt>
                <c:pt idx="43">
                  <c:v>3665</c:v>
                </c:pt>
                <c:pt idx="44">
                  <c:v>3665</c:v>
                </c:pt>
                <c:pt idx="45">
                  <c:v>3665</c:v>
                </c:pt>
                <c:pt idx="46">
                  <c:v>3665</c:v>
                </c:pt>
                <c:pt idx="47">
                  <c:v>3665</c:v>
                </c:pt>
              </c:numCache>
            </c:numRef>
          </c:val>
          <c:smooth val="0"/>
          <c:extLst xmlns:c16r2="http://schemas.microsoft.com/office/drawing/2015/06/chart">
            <c:ext xmlns:c16="http://schemas.microsoft.com/office/drawing/2014/chart" uri="{C3380CC4-5D6E-409C-BE32-E72D297353CC}">
              <c16:uniqueId val="{00000004-28C8-4928-B134-2FEEFC1864FE}"/>
            </c:ext>
          </c:extLst>
        </c:ser>
        <c:dLbls>
          <c:showLegendKey val="0"/>
          <c:showVal val="0"/>
          <c:showCatName val="0"/>
          <c:showSerName val="0"/>
          <c:showPercent val="0"/>
          <c:showBubbleSize val="0"/>
        </c:dLbls>
        <c:marker val="1"/>
        <c:smooth val="0"/>
        <c:axId val="153880064"/>
        <c:axId val="153881984"/>
      </c:lineChart>
      <c:catAx>
        <c:axId val="153880064"/>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Monthly 2015 - 2018</a:t>
                </a:r>
              </a:p>
            </c:rich>
          </c:tx>
          <c:layout>
            <c:manualLayout>
              <c:xMode val="edge"/>
              <c:yMode val="edge"/>
              <c:x val="0.43336980984281193"/>
              <c:y val="0.8627378676430878"/>
            </c:manualLayout>
          </c:layout>
          <c:overlay val="0"/>
          <c:spPr>
            <a:noFill/>
            <a:ln>
              <a:noFill/>
            </a:ln>
            <a:effectLst/>
          </c:spPr>
        </c:title>
        <c:numFmt formatCode="General" sourceLinked="1"/>
        <c:majorTickMark val="none"/>
        <c:minorTickMark val="none"/>
        <c:tickLblPos val="nextTo"/>
        <c:crossAx val="153881984"/>
        <c:crosses val="autoZero"/>
        <c:auto val="1"/>
        <c:lblAlgn val="ctr"/>
        <c:lblOffset val="100"/>
        <c:noMultiLvlLbl val="0"/>
      </c:catAx>
      <c:valAx>
        <c:axId val="153881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8800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IAG</a:t>
            </a:r>
            <a:r>
              <a:rPr lang="en-US" sz="1800" b="1" baseline="0" dirty="0"/>
              <a:t> / IAL / Rescission Issues - % of Enrollments</a:t>
            </a:r>
            <a:endParaRPr lang="en-US" sz="1800" b="1" dirty="0"/>
          </a:p>
        </c:rich>
      </c:tx>
      <c:overlay val="0"/>
      <c:spPr>
        <a:noFill/>
        <a:ln>
          <a:noFill/>
        </a:ln>
        <a:effectLst/>
      </c:spPr>
    </c:title>
    <c:autoTitleDeleted val="0"/>
    <c:plotArea>
      <c:layout>
        <c:manualLayout>
          <c:layoutTarget val="inner"/>
          <c:xMode val="edge"/>
          <c:yMode val="edge"/>
          <c:x val="9.7001856668368941E-2"/>
          <c:y val="9.6966213082646927E-2"/>
          <c:w val="0.90299814333163109"/>
          <c:h val="0.678595512524786"/>
        </c:manualLayout>
      </c:layout>
      <c:lineChart>
        <c:grouping val="standard"/>
        <c:varyColors val="0"/>
        <c:ser>
          <c:idx val="0"/>
          <c:order val="0"/>
          <c:tx>
            <c:strRef>
              <c:f>'% of enrollments'!$B$1</c:f>
              <c:strCache>
                <c:ptCount val="1"/>
                <c:pt idx="0">
                  <c:v>2015</c:v>
                </c:pt>
              </c:strCache>
            </c:strRef>
          </c:tx>
          <c:spPr>
            <a:ln w="28575" cap="rnd">
              <a:solidFill>
                <a:schemeClr val="accent1"/>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enrollments'!$B$2:$B$13</c:f>
              <c:numCache>
                <c:formatCode>0.00%</c:formatCode>
                <c:ptCount val="12"/>
                <c:pt idx="0">
                  <c:v>1.55E-2</c:v>
                </c:pt>
                <c:pt idx="1">
                  <c:v>1.4800000000000001E-2</c:v>
                </c:pt>
                <c:pt idx="2">
                  <c:v>1.6400000000000001E-2</c:v>
                </c:pt>
                <c:pt idx="3">
                  <c:v>1.6799999999999999E-2</c:v>
                </c:pt>
                <c:pt idx="4">
                  <c:v>2.0799999999999999E-2</c:v>
                </c:pt>
                <c:pt idx="5">
                  <c:v>1.34E-2</c:v>
                </c:pt>
                <c:pt idx="6">
                  <c:v>1.3299999999999999E-2</c:v>
                </c:pt>
                <c:pt idx="7">
                  <c:v>1.2699999999999999E-2</c:v>
                </c:pt>
                <c:pt idx="8">
                  <c:v>1.3299999999999999E-2</c:v>
                </c:pt>
                <c:pt idx="9">
                  <c:v>1.4E-2</c:v>
                </c:pt>
                <c:pt idx="10">
                  <c:v>1.5800000000000002E-2</c:v>
                </c:pt>
                <c:pt idx="11">
                  <c:v>1.5800000000000002E-2</c:v>
                </c:pt>
              </c:numCache>
            </c:numRef>
          </c:val>
          <c:smooth val="0"/>
          <c:extLst xmlns:c16r2="http://schemas.microsoft.com/office/drawing/2015/06/chart">
            <c:ext xmlns:c16="http://schemas.microsoft.com/office/drawing/2014/chart" uri="{C3380CC4-5D6E-409C-BE32-E72D297353CC}">
              <c16:uniqueId val="{00000000-55D9-4D5A-A8A1-4613CE2482F3}"/>
            </c:ext>
          </c:extLst>
        </c:ser>
        <c:ser>
          <c:idx val="1"/>
          <c:order val="1"/>
          <c:tx>
            <c:strRef>
              <c:f>'% of enrollments'!$C$1</c:f>
              <c:strCache>
                <c:ptCount val="1"/>
                <c:pt idx="0">
                  <c:v>2016</c:v>
                </c:pt>
              </c:strCache>
            </c:strRef>
          </c:tx>
          <c:spPr>
            <a:ln w="28575" cap="rnd">
              <a:solidFill>
                <a:schemeClr val="accent2"/>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enrollments'!$C$2:$C$13</c:f>
              <c:numCache>
                <c:formatCode>0.00%</c:formatCode>
                <c:ptCount val="12"/>
                <c:pt idx="0">
                  <c:v>1.54E-2</c:v>
                </c:pt>
                <c:pt idx="1">
                  <c:v>1.43E-2</c:v>
                </c:pt>
                <c:pt idx="2">
                  <c:v>1.44E-2</c:v>
                </c:pt>
                <c:pt idx="3">
                  <c:v>1.5100000000000001E-2</c:v>
                </c:pt>
                <c:pt idx="4">
                  <c:v>1.44E-2</c:v>
                </c:pt>
                <c:pt idx="5">
                  <c:v>1.44E-2</c:v>
                </c:pt>
                <c:pt idx="6">
                  <c:v>1.35E-2</c:v>
                </c:pt>
                <c:pt idx="7">
                  <c:v>1.24E-2</c:v>
                </c:pt>
                <c:pt idx="8">
                  <c:v>1.2800000000000001E-2</c:v>
                </c:pt>
                <c:pt idx="9">
                  <c:v>1.2999999999999999E-2</c:v>
                </c:pt>
                <c:pt idx="10">
                  <c:v>1.49E-2</c:v>
                </c:pt>
                <c:pt idx="11">
                  <c:v>1.47E-2</c:v>
                </c:pt>
              </c:numCache>
            </c:numRef>
          </c:val>
          <c:smooth val="0"/>
          <c:extLst xmlns:c16r2="http://schemas.microsoft.com/office/drawing/2015/06/chart">
            <c:ext xmlns:c16="http://schemas.microsoft.com/office/drawing/2014/chart" uri="{C3380CC4-5D6E-409C-BE32-E72D297353CC}">
              <c16:uniqueId val="{00000001-55D9-4D5A-A8A1-4613CE2482F3}"/>
            </c:ext>
          </c:extLst>
        </c:ser>
        <c:ser>
          <c:idx val="2"/>
          <c:order val="2"/>
          <c:tx>
            <c:strRef>
              <c:f>'% of enrollments'!$D$1</c:f>
              <c:strCache>
                <c:ptCount val="1"/>
                <c:pt idx="0">
                  <c:v>2017</c:v>
                </c:pt>
              </c:strCache>
            </c:strRef>
          </c:tx>
          <c:spPr>
            <a:ln w="28575" cap="rnd">
              <a:solidFill>
                <a:schemeClr val="accent3"/>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enrollments'!$D$2:$D$13</c:f>
              <c:numCache>
                <c:formatCode>0.00%</c:formatCode>
                <c:ptCount val="12"/>
                <c:pt idx="0">
                  <c:v>1.5100000000000001E-2</c:v>
                </c:pt>
                <c:pt idx="1">
                  <c:v>1.4200000000000001E-2</c:v>
                </c:pt>
                <c:pt idx="2">
                  <c:v>1.38E-2</c:v>
                </c:pt>
                <c:pt idx="3">
                  <c:v>1.43E-2</c:v>
                </c:pt>
                <c:pt idx="4">
                  <c:v>1.23E-2</c:v>
                </c:pt>
                <c:pt idx="5">
                  <c:v>1.2500000000000001E-2</c:v>
                </c:pt>
                <c:pt idx="6">
                  <c:v>1.2E-2</c:v>
                </c:pt>
                <c:pt idx="7">
                  <c:v>1.2200000000000001E-2</c:v>
                </c:pt>
                <c:pt idx="8">
                  <c:v>1.29E-2</c:v>
                </c:pt>
                <c:pt idx="9">
                  <c:v>1.32E-2</c:v>
                </c:pt>
                <c:pt idx="10">
                  <c:v>1.34E-2</c:v>
                </c:pt>
                <c:pt idx="11">
                  <c:v>1.18E-2</c:v>
                </c:pt>
              </c:numCache>
            </c:numRef>
          </c:val>
          <c:smooth val="0"/>
          <c:extLst xmlns:c16r2="http://schemas.microsoft.com/office/drawing/2015/06/chart">
            <c:ext xmlns:c16="http://schemas.microsoft.com/office/drawing/2014/chart" uri="{C3380CC4-5D6E-409C-BE32-E72D297353CC}">
              <c16:uniqueId val="{00000002-55D9-4D5A-A8A1-4613CE2482F3}"/>
            </c:ext>
          </c:extLst>
        </c:ser>
        <c:ser>
          <c:idx val="3"/>
          <c:order val="3"/>
          <c:tx>
            <c:strRef>
              <c:f>'% of enrollments'!$E$1</c:f>
              <c:strCache>
                <c:ptCount val="1"/>
                <c:pt idx="0">
                  <c:v>2018</c:v>
                </c:pt>
              </c:strCache>
            </c:strRef>
          </c:tx>
          <c:spPr>
            <a:ln w="28575" cap="rnd">
              <a:solidFill>
                <a:schemeClr val="accent4"/>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enrollments'!$E$2:$E$13</c:f>
              <c:numCache>
                <c:formatCode>0.00%</c:formatCode>
                <c:ptCount val="12"/>
                <c:pt idx="0">
                  <c:v>1.38E-2</c:v>
                </c:pt>
                <c:pt idx="1">
                  <c:v>1.43E-2</c:v>
                </c:pt>
                <c:pt idx="2">
                  <c:v>1.4200000000000001E-2</c:v>
                </c:pt>
                <c:pt idx="3">
                  <c:v>1.38E-2</c:v>
                </c:pt>
                <c:pt idx="4">
                  <c:v>1.37E-2</c:v>
                </c:pt>
                <c:pt idx="5">
                  <c:v>1.4E-2</c:v>
                </c:pt>
                <c:pt idx="6">
                  <c:v>1.4200000000000001E-2</c:v>
                </c:pt>
                <c:pt idx="7">
                  <c:v>1.3899999999999999E-2</c:v>
                </c:pt>
                <c:pt idx="8">
                  <c:v>1.37E-2</c:v>
                </c:pt>
                <c:pt idx="9">
                  <c:v>1.4500000000000001E-2</c:v>
                </c:pt>
                <c:pt idx="10">
                  <c:v>1.0200000000000001E-2</c:v>
                </c:pt>
                <c:pt idx="11">
                  <c:v>1.4200000000000001E-2</c:v>
                </c:pt>
              </c:numCache>
            </c:numRef>
          </c:val>
          <c:smooth val="0"/>
          <c:extLst xmlns:c16r2="http://schemas.microsoft.com/office/drawing/2015/06/chart">
            <c:ext xmlns:c16="http://schemas.microsoft.com/office/drawing/2014/chart" uri="{C3380CC4-5D6E-409C-BE32-E72D297353CC}">
              <c16:uniqueId val="{00000003-55D9-4D5A-A8A1-4613CE2482F3}"/>
            </c:ext>
          </c:extLst>
        </c:ser>
        <c:dLbls>
          <c:showLegendKey val="0"/>
          <c:showVal val="0"/>
          <c:showCatName val="0"/>
          <c:showSerName val="0"/>
          <c:showPercent val="0"/>
          <c:showBubbleSize val="0"/>
        </c:dLbls>
        <c:marker val="1"/>
        <c:smooth val="0"/>
        <c:axId val="156422528"/>
        <c:axId val="156424064"/>
      </c:lineChart>
      <c:catAx>
        <c:axId val="156422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24064"/>
        <c:crosses val="autoZero"/>
        <c:auto val="1"/>
        <c:lblAlgn val="ctr"/>
        <c:lblOffset val="100"/>
        <c:noMultiLvlLbl val="0"/>
      </c:catAx>
      <c:valAx>
        <c:axId val="156424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2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Average Days to Resolution - Valid IAG/IAL/RESC</a:t>
            </a:r>
            <a:r>
              <a:rPr lang="en-US" sz="1800" b="1" baseline="0"/>
              <a:t> Issues by Close Date</a:t>
            </a:r>
            <a:endParaRPr lang="en-US" sz="1800" b="1"/>
          </a:p>
        </c:rich>
      </c:tx>
      <c:layout>
        <c:manualLayout>
          <c:xMode val="edge"/>
          <c:yMode val="edge"/>
          <c:x val="0.10388893257101778"/>
          <c:y val="4.1666700059439135E-2"/>
        </c:manualLayout>
      </c:layout>
      <c:overlay val="0"/>
      <c:spPr>
        <a:noFill/>
        <a:ln>
          <a:noFill/>
        </a:ln>
        <a:effectLst/>
      </c:spPr>
    </c:title>
    <c:autoTitleDeleted val="0"/>
    <c:plotArea>
      <c:layout/>
      <c:lineChart>
        <c:grouping val="standard"/>
        <c:varyColors val="0"/>
        <c:ser>
          <c:idx val="0"/>
          <c:order val="0"/>
          <c:tx>
            <c:strRef>
              <c:f>'Resolution Days'!$B$1</c:f>
              <c:strCache>
                <c:ptCount val="1"/>
                <c:pt idx="0">
                  <c:v>IAG</c:v>
                </c:pt>
              </c:strCache>
            </c:strRef>
          </c:tx>
          <c:spPr>
            <a:ln w="28575" cap="rnd">
              <a:solidFill>
                <a:schemeClr val="accent1"/>
              </a:solidFill>
              <a:round/>
            </a:ln>
            <a:effectLst/>
          </c:spPr>
          <c:marker>
            <c:symbol val="none"/>
          </c:marker>
          <c:cat>
            <c:strRef>
              <c:f>'Resolution Days'!$A$2:$A$49</c:f>
              <c:strCache>
                <c:ptCount val="48"/>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strCache>
            </c:strRef>
          </c:cat>
          <c:val>
            <c:numRef>
              <c:f>'Resolution Days'!$B$2:$B$49</c:f>
              <c:numCache>
                <c:formatCode>General</c:formatCode>
                <c:ptCount val="48"/>
                <c:pt idx="0">
                  <c:v>11</c:v>
                </c:pt>
                <c:pt idx="1">
                  <c:v>11</c:v>
                </c:pt>
                <c:pt idx="2">
                  <c:v>12</c:v>
                </c:pt>
                <c:pt idx="3">
                  <c:v>12</c:v>
                </c:pt>
                <c:pt idx="4">
                  <c:v>12</c:v>
                </c:pt>
                <c:pt idx="5">
                  <c:v>12</c:v>
                </c:pt>
                <c:pt idx="6">
                  <c:v>11</c:v>
                </c:pt>
                <c:pt idx="7">
                  <c:v>11</c:v>
                </c:pt>
                <c:pt idx="8">
                  <c:v>11</c:v>
                </c:pt>
                <c:pt idx="9">
                  <c:v>10</c:v>
                </c:pt>
                <c:pt idx="10">
                  <c:v>11</c:v>
                </c:pt>
                <c:pt idx="11">
                  <c:v>11</c:v>
                </c:pt>
                <c:pt idx="12">
                  <c:v>9</c:v>
                </c:pt>
                <c:pt idx="13">
                  <c:v>9</c:v>
                </c:pt>
                <c:pt idx="14">
                  <c:v>8</c:v>
                </c:pt>
                <c:pt idx="15">
                  <c:v>8</c:v>
                </c:pt>
                <c:pt idx="16">
                  <c:v>8</c:v>
                </c:pt>
                <c:pt idx="17">
                  <c:v>9</c:v>
                </c:pt>
                <c:pt idx="18">
                  <c:v>8</c:v>
                </c:pt>
                <c:pt idx="19">
                  <c:v>8</c:v>
                </c:pt>
                <c:pt idx="20">
                  <c:v>8</c:v>
                </c:pt>
                <c:pt idx="21">
                  <c:v>9</c:v>
                </c:pt>
                <c:pt idx="22">
                  <c:v>10</c:v>
                </c:pt>
                <c:pt idx="23">
                  <c:v>11</c:v>
                </c:pt>
                <c:pt idx="24">
                  <c:v>9</c:v>
                </c:pt>
                <c:pt idx="25">
                  <c:v>10</c:v>
                </c:pt>
                <c:pt idx="26">
                  <c:v>10</c:v>
                </c:pt>
                <c:pt idx="27">
                  <c:v>10</c:v>
                </c:pt>
                <c:pt idx="28">
                  <c:v>10</c:v>
                </c:pt>
                <c:pt idx="29">
                  <c:v>11</c:v>
                </c:pt>
                <c:pt idx="30">
                  <c:v>10</c:v>
                </c:pt>
                <c:pt idx="31">
                  <c:v>12</c:v>
                </c:pt>
                <c:pt idx="32">
                  <c:v>12</c:v>
                </c:pt>
                <c:pt idx="33">
                  <c:v>12</c:v>
                </c:pt>
                <c:pt idx="34">
                  <c:v>13</c:v>
                </c:pt>
                <c:pt idx="35">
                  <c:v>12</c:v>
                </c:pt>
                <c:pt idx="36">
                  <c:v>12</c:v>
                </c:pt>
                <c:pt idx="37">
                  <c:v>12</c:v>
                </c:pt>
                <c:pt idx="38">
                  <c:v>11</c:v>
                </c:pt>
                <c:pt idx="39">
                  <c:v>11</c:v>
                </c:pt>
                <c:pt idx="40">
                  <c:v>12</c:v>
                </c:pt>
                <c:pt idx="41">
                  <c:v>12</c:v>
                </c:pt>
                <c:pt idx="42">
                  <c:v>13</c:v>
                </c:pt>
                <c:pt idx="43">
                  <c:v>12</c:v>
                </c:pt>
                <c:pt idx="44">
                  <c:v>11</c:v>
                </c:pt>
                <c:pt idx="45">
                  <c:v>12</c:v>
                </c:pt>
                <c:pt idx="46">
                  <c:v>12</c:v>
                </c:pt>
                <c:pt idx="47">
                  <c:v>11</c:v>
                </c:pt>
              </c:numCache>
            </c:numRef>
          </c:val>
          <c:smooth val="0"/>
          <c:extLst xmlns:c16r2="http://schemas.microsoft.com/office/drawing/2015/06/chart">
            <c:ext xmlns:c16="http://schemas.microsoft.com/office/drawing/2014/chart" uri="{C3380CC4-5D6E-409C-BE32-E72D297353CC}">
              <c16:uniqueId val="{00000000-16EA-42BD-A7E2-92D4265D7669}"/>
            </c:ext>
          </c:extLst>
        </c:ser>
        <c:ser>
          <c:idx val="1"/>
          <c:order val="1"/>
          <c:tx>
            <c:strRef>
              <c:f>'Resolution Days'!$C$1</c:f>
              <c:strCache>
                <c:ptCount val="1"/>
                <c:pt idx="0">
                  <c:v>IAL</c:v>
                </c:pt>
              </c:strCache>
            </c:strRef>
          </c:tx>
          <c:spPr>
            <a:ln w="28575" cap="rnd">
              <a:solidFill>
                <a:schemeClr val="accent2"/>
              </a:solidFill>
              <a:round/>
            </a:ln>
            <a:effectLst/>
          </c:spPr>
          <c:marker>
            <c:symbol val="none"/>
          </c:marker>
          <c:cat>
            <c:strRef>
              <c:f>'Resolution Days'!$A$2:$A$49</c:f>
              <c:strCache>
                <c:ptCount val="48"/>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strCache>
            </c:strRef>
          </c:cat>
          <c:val>
            <c:numRef>
              <c:f>'Resolution Days'!$C$2:$C$49</c:f>
              <c:numCache>
                <c:formatCode>General</c:formatCode>
                <c:ptCount val="48"/>
                <c:pt idx="0">
                  <c:v>15</c:v>
                </c:pt>
                <c:pt idx="1">
                  <c:v>17</c:v>
                </c:pt>
                <c:pt idx="2">
                  <c:v>14</c:v>
                </c:pt>
                <c:pt idx="3">
                  <c:v>17</c:v>
                </c:pt>
                <c:pt idx="4">
                  <c:v>24</c:v>
                </c:pt>
                <c:pt idx="5">
                  <c:v>16</c:v>
                </c:pt>
                <c:pt idx="6">
                  <c:v>15</c:v>
                </c:pt>
                <c:pt idx="7">
                  <c:v>15</c:v>
                </c:pt>
                <c:pt idx="8">
                  <c:v>13</c:v>
                </c:pt>
                <c:pt idx="9">
                  <c:v>13</c:v>
                </c:pt>
                <c:pt idx="10">
                  <c:v>14</c:v>
                </c:pt>
                <c:pt idx="11">
                  <c:v>13</c:v>
                </c:pt>
                <c:pt idx="12">
                  <c:v>10</c:v>
                </c:pt>
                <c:pt idx="13">
                  <c:v>11</c:v>
                </c:pt>
                <c:pt idx="14">
                  <c:v>10</c:v>
                </c:pt>
                <c:pt idx="15">
                  <c:v>9</c:v>
                </c:pt>
                <c:pt idx="16">
                  <c:v>11</c:v>
                </c:pt>
                <c:pt idx="17">
                  <c:v>11</c:v>
                </c:pt>
                <c:pt idx="18">
                  <c:v>11</c:v>
                </c:pt>
                <c:pt idx="19">
                  <c:v>12</c:v>
                </c:pt>
                <c:pt idx="20">
                  <c:v>12</c:v>
                </c:pt>
                <c:pt idx="21">
                  <c:v>12</c:v>
                </c:pt>
                <c:pt idx="22">
                  <c:v>13</c:v>
                </c:pt>
                <c:pt idx="23">
                  <c:v>14</c:v>
                </c:pt>
                <c:pt idx="24">
                  <c:v>13</c:v>
                </c:pt>
                <c:pt idx="25">
                  <c:v>13</c:v>
                </c:pt>
                <c:pt idx="26">
                  <c:v>12</c:v>
                </c:pt>
                <c:pt idx="27">
                  <c:v>13</c:v>
                </c:pt>
                <c:pt idx="28">
                  <c:v>14</c:v>
                </c:pt>
                <c:pt idx="29">
                  <c:v>15</c:v>
                </c:pt>
                <c:pt idx="30">
                  <c:v>14</c:v>
                </c:pt>
                <c:pt idx="31">
                  <c:v>15</c:v>
                </c:pt>
                <c:pt idx="32">
                  <c:v>15</c:v>
                </c:pt>
                <c:pt idx="33">
                  <c:v>17</c:v>
                </c:pt>
                <c:pt idx="34">
                  <c:v>18</c:v>
                </c:pt>
                <c:pt idx="35">
                  <c:v>16</c:v>
                </c:pt>
                <c:pt idx="36">
                  <c:v>15</c:v>
                </c:pt>
                <c:pt idx="37">
                  <c:v>15</c:v>
                </c:pt>
                <c:pt idx="38">
                  <c:v>15</c:v>
                </c:pt>
                <c:pt idx="39">
                  <c:v>15</c:v>
                </c:pt>
                <c:pt idx="40">
                  <c:v>15</c:v>
                </c:pt>
                <c:pt idx="41">
                  <c:v>17</c:v>
                </c:pt>
                <c:pt idx="42">
                  <c:v>16</c:v>
                </c:pt>
                <c:pt idx="43">
                  <c:v>15</c:v>
                </c:pt>
                <c:pt idx="44">
                  <c:v>14</c:v>
                </c:pt>
                <c:pt idx="45">
                  <c:v>15</c:v>
                </c:pt>
                <c:pt idx="46">
                  <c:v>15</c:v>
                </c:pt>
                <c:pt idx="47">
                  <c:v>15</c:v>
                </c:pt>
              </c:numCache>
            </c:numRef>
          </c:val>
          <c:smooth val="0"/>
          <c:extLst xmlns:c16r2="http://schemas.microsoft.com/office/drawing/2015/06/chart">
            <c:ext xmlns:c16="http://schemas.microsoft.com/office/drawing/2014/chart" uri="{C3380CC4-5D6E-409C-BE32-E72D297353CC}">
              <c16:uniqueId val="{00000001-16EA-42BD-A7E2-92D4265D7669}"/>
            </c:ext>
          </c:extLst>
        </c:ser>
        <c:ser>
          <c:idx val="2"/>
          <c:order val="2"/>
          <c:tx>
            <c:strRef>
              <c:f>'Resolution Days'!$D$1</c:f>
              <c:strCache>
                <c:ptCount val="1"/>
                <c:pt idx="0">
                  <c:v>Rescission</c:v>
                </c:pt>
              </c:strCache>
            </c:strRef>
          </c:tx>
          <c:spPr>
            <a:ln w="28575" cap="rnd">
              <a:solidFill>
                <a:schemeClr val="accent3"/>
              </a:solidFill>
              <a:round/>
            </a:ln>
            <a:effectLst/>
          </c:spPr>
          <c:marker>
            <c:symbol val="none"/>
          </c:marker>
          <c:cat>
            <c:strRef>
              <c:f>'Resolution Days'!$A$2:$A$49</c:f>
              <c:strCache>
                <c:ptCount val="48"/>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strCache>
            </c:strRef>
          </c:cat>
          <c:val>
            <c:numRef>
              <c:f>'Resolution Days'!$D$2:$D$49</c:f>
              <c:numCache>
                <c:formatCode>General</c:formatCode>
                <c:ptCount val="48"/>
                <c:pt idx="0">
                  <c:v>8</c:v>
                </c:pt>
                <c:pt idx="1">
                  <c:v>10</c:v>
                </c:pt>
                <c:pt idx="2">
                  <c:v>10</c:v>
                </c:pt>
                <c:pt idx="3">
                  <c:v>11</c:v>
                </c:pt>
                <c:pt idx="4">
                  <c:v>12</c:v>
                </c:pt>
                <c:pt idx="5">
                  <c:v>11</c:v>
                </c:pt>
                <c:pt idx="6">
                  <c:v>10</c:v>
                </c:pt>
                <c:pt idx="7">
                  <c:v>11</c:v>
                </c:pt>
                <c:pt idx="8">
                  <c:v>9</c:v>
                </c:pt>
                <c:pt idx="9">
                  <c:v>8</c:v>
                </c:pt>
                <c:pt idx="10">
                  <c:v>10</c:v>
                </c:pt>
                <c:pt idx="11">
                  <c:v>9</c:v>
                </c:pt>
                <c:pt idx="12">
                  <c:v>7</c:v>
                </c:pt>
                <c:pt idx="13">
                  <c:v>7</c:v>
                </c:pt>
                <c:pt idx="14">
                  <c:v>7</c:v>
                </c:pt>
                <c:pt idx="15">
                  <c:v>6</c:v>
                </c:pt>
                <c:pt idx="16">
                  <c:v>6</c:v>
                </c:pt>
                <c:pt idx="17">
                  <c:v>6</c:v>
                </c:pt>
                <c:pt idx="18">
                  <c:v>6</c:v>
                </c:pt>
                <c:pt idx="19">
                  <c:v>7</c:v>
                </c:pt>
                <c:pt idx="20">
                  <c:v>7</c:v>
                </c:pt>
                <c:pt idx="21">
                  <c:v>7</c:v>
                </c:pt>
                <c:pt idx="22">
                  <c:v>8</c:v>
                </c:pt>
                <c:pt idx="23">
                  <c:v>13</c:v>
                </c:pt>
                <c:pt idx="24">
                  <c:v>11</c:v>
                </c:pt>
                <c:pt idx="25">
                  <c:v>9</c:v>
                </c:pt>
                <c:pt idx="26">
                  <c:v>9</c:v>
                </c:pt>
                <c:pt idx="27">
                  <c:v>8</c:v>
                </c:pt>
                <c:pt idx="28">
                  <c:v>11</c:v>
                </c:pt>
                <c:pt idx="29">
                  <c:v>10</c:v>
                </c:pt>
                <c:pt idx="30">
                  <c:v>9</c:v>
                </c:pt>
                <c:pt idx="31">
                  <c:v>10</c:v>
                </c:pt>
                <c:pt idx="32">
                  <c:v>11</c:v>
                </c:pt>
                <c:pt idx="33">
                  <c:v>10</c:v>
                </c:pt>
                <c:pt idx="34">
                  <c:v>11</c:v>
                </c:pt>
                <c:pt idx="35">
                  <c:v>12</c:v>
                </c:pt>
                <c:pt idx="36">
                  <c:v>9</c:v>
                </c:pt>
                <c:pt idx="37">
                  <c:v>10</c:v>
                </c:pt>
                <c:pt idx="38">
                  <c:v>11</c:v>
                </c:pt>
                <c:pt idx="39">
                  <c:v>9</c:v>
                </c:pt>
                <c:pt idx="40">
                  <c:v>10</c:v>
                </c:pt>
                <c:pt idx="41">
                  <c:v>11</c:v>
                </c:pt>
                <c:pt idx="42">
                  <c:v>11</c:v>
                </c:pt>
                <c:pt idx="43">
                  <c:v>11</c:v>
                </c:pt>
                <c:pt idx="44">
                  <c:v>10</c:v>
                </c:pt>
                <c:pt idx="45">
                  <c:v>9</c:v>
                </c:pt>
                <c:pt idx="46">
                  <c:v>10</c:v>
                </c:pt>
                <c:pt idx="47">
                  <c:v>11</c:v>
                </c:pt>
              </c:numCache>
            </c:numRef>
          </c:val>
          <c:smooth val="0"/>
          <c:extLst xmlns:c16r2="http://schemas.microsoft.com/office/drawing/2015/06/chart">
            <c:ext xmlns:c16="http://schemas.microsoft.com/office/drawing/2014/chart" uri="{C3380CC4-5D6E-409C-BE32-E72D297353CC}">
              <c16:uniqueId val="{00000002-16EA-42BD-A7E2-92D4265D7669}"/>
            </c:ext>
          </c:extLst>
        </c:ser>
        <c:dLbls>
          <c:showLegendKey val="0"/>
          <c:showVal val="0"/>
          <c:showCatName val="0"/>
          <c:showSerName val="0"/>
          <c:showPercent val="0"/>
          <c:showBubbleSize val="0"/>
        </c:dLbls>
        <c:marker val="1"/>
        <c:smooth val="0"/>
        <c:axId val="159883264"/>
        <c:axId val="159884800"/>
      </c:lineChart>
      <c:catAx>
        <c:axId val="159883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884800"/>
        <c:crosses val="autoZero"/>
        <c:auto val="1"/>
        <c:lblAlgn val="ctr"/>
        <c:lblOffset val="100"/>
        <c:noMultiLvlLbl val="0"/>
      </c:catAx>
      <c:valAx>
        <c:axId val="15988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88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B0E6-860A-427A-AD65-54600370FE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415F35-D402-4FA2-9F09-A62B7F7F8722}">
      <dgm:prSet phldrT="[Text]"/>
      <dgm:spPr/>
      <dgm:t>
        <a:bodyPr/>
        <a:lstStyle/>
        <a:p>
          <a:r>
            <a:rPr lang="en-US" dirty="0"/>
            <a:t>867/810s Usage &amp; Billing </a:t>
          </a:r>
        </a:p>
      </dgm:t>
    </dgm:pt>
    <dgm:pt modelId="{0B3D70F2-346F-4FDE-8EAE-4285A05E1F52}" type="parTrans" cxnId="{91E3C421-084C-47FA-A789-FAA0B20791DB}">
      <dgm:prSet/>
      <dgm:spPr/>
      <dgm:t>
        <a:bodyPr/>
        <a:lstStyle/>
        <a:p>
          <a:endParaRPr lang="en-US"/>
        </a:p>
      </dgm:t>
    </dgm:pt>
    <dgm:pt modelId="{9B309BC8-CF08-4294-A8AF-35040A56F3DF}" type="sibTrans" cxnId="{91E3C421-084C-47FA-A789-FAA0B20791DB}">
      <dgm:prSet/>
      <dgm:spPr/>
      <dgm:t>
        <a:bodyPr/>
        <a:lstStyle/>
        <a:p>
          <a:endParaRPr lang="en-US"/>
        </a:p>
      </dgm:t>
    </dgm:pt>
    <dgm:pt modelId="{A0D0D751-2ECA-48C8-B491-C443692FE51B}">
      <dgm:prSet phldrT="[Text]" custT="1"/>
      <dgm:spPr/>
      <dgm:t>
        <a:bodyPr lIns="91440" anchor="ctr"/>
        <a:lstStyle/>
        <a:p>
          <a:r>
            <a:rPr lang="en-US" sz="2000" b="1" u="sng" dirty="0">
              <a:solidFill>
                <a:schemeClr val="tx2"/>
              </a:solidFill>
            </a:rPr>
            <a:t>Missing</a:t>
          </a:r>
          <a:r>
            <a:rPr lang="en-US" sz="2000" dirty="0">
              <a:solidFill>
                <a:schemeClr val="tx2"/>
              </a:solidFill>
            </a:rPr>
            <a:t> – CR is missing 867_03, 867_03F, 810s</a:t>
          </a:r>
        </a:p>
      </dgm:t>
    </dgm:pt>
    <dgm:pt modelId="{BF684410-2629-4F4B-B68D-47629D6808B5}" type="parTrans" cxnId="{C05E96A5-2591-4DC9-93ED-3689C28ADF8A}">
      <dgm:prSet/>
      <dgm:spPr/>
      <dgm:t>
        <a:bodyPr/>
        <a:lstStyle/>
        <a:p>
          <a:endParaRPr lang="en-US"/>
        </a:p>
      </dgm:t>
    </dgm:pt>
    <dgm:pt modelId="{51714BB2-4290-4CAA-A99A-839DFF8A263B}" type="sibTrans" cxnId="{C05E96A5-2591-4DC9-93ED-3689C28ADF8A}">
      <dgm:prSet/>
      <dgm:spPr/>
      <dgm:t>
        <a:bodyPr/>
        <a:lstStyle/>
        <a:p>
          <a:endParaRPr lang="en-US"/>
        </a:p>
      </dgm:t>
    </dgm:pt>
    <dgm:pt modelId="{055EA486-EC3D-419D-9F63-46EFFBB64A23}">
      <dgm:prSet phldrT="[Text]" custT="1"/>
      <dgm:spPr/>
      <dgm:t>
        <a:bodyPr lIns="91440" anchor="ctr"/>
        <a:lstStyle/>
        <a:p>
          <a:r>
            <a:rPr lang="en-US" sz="2000" b="1" u="sng" dirty="0">
              <a:solidFill>
                <a:schemeClr val="tx2"/>
              </a:solidFill>
            </a:rPr>
            <a:t>Dispute</a:t>
          </a:r>
          <a:r>
            <a:rPr lang="en-US" sz="2000" dirty="0">
              <a:solidFill>
                <a:schemeClr val="tx2"/>
              </a:solidFill>
            </a:rPr>
            <a:t> – CR has an issue with the data found on the 867and/or 810</a:t>
          </a:r>
        </a:p>
      </dgm:t>
    </dgm:pt>
    <dgm:pt modelId="{25AFAC34-895F-4316-8C66-962E15D4A611}" type="parTrans" cxnId="{EE470B22-951A-4FC7-A631-FA249B77AB95}">
      <dgm:prSet/>
      <dgm:spPr/>
      <dgm:t>
        <a:bodyPr/>
        <a:lstStyle/>
        <a:p>
          <a:endParaRPr lang="en-US"/>
        </a:p>
      </dgm:t>
    </dgm:pt>
    <dgm:pt modelId="{20678242-0724-4571-A6C7-DA678D5A666B}" type="sibTrans" cxnId="{EE470B22-951A-4FC7-A631-FA249B77AB95}">
      <dgm:prSet/>
      <dgm:spPr/>
      <dgm:t>
        <a:bodyPr/>
        <a:lstStyle/>
        <a:p>
          <a:endParaRPr lang="en-US"/>
        </a:p>
      </dgm:t>
    </dgm:pt>
    <dgm:pt modelId="{B53452F9-6D00-47F2-A729-466CD879C6BD}">
      <dgm:prSet phldrT="[Text]"/>
      <dgm:spPr/>
      <dgm:t>
        <a:bodyPr/>
        <a:lstStyle/>
        <a:p>
          <a:r>
            <a:rPr lang="en-US" dirty="0"/>
            <a:t>AMS interval data/LSE files</a:t>
          </a:r>
        </a:p>
      </dgm:t>
    </dgm:pt>
    <dgm:pt modelId="{D6FCCFE0-92C7-4E21-89B1-7107ACF1DA42}" type="parTrans" cxnId="{DC0B3573-1384-425A-A569-E7CDFA483591}">
      <dgm:prSet/>
      <dgm:spPr/>
      <dgm:t>
        <a:bodyPr/>
        <a:lstStyle/>
        <a:p>
          <a:endParaRPr lang="en-US"/>
        </a:p>
      </dgm:t>
    </dgm:pt>
    <dgm:pt modelId="{47FF4730-7B3D-4A04-9337-65076413AE5A}" type="sibTrans" cxnId="{DC0B3573-1384-425A-A569-E7CDFA483591}">
      <dgm:prSet/>
      <dgm:spPr/>
      <dgm:t>
        <a:bodyPr/>
        <a:lstStyle/>
        <a:p>
          <a:endParaRPr lang="en-US"/>
        </a:p>
      </dgm:t>
    </dgm:pt>
    <dgm:pt modelId="{F81A02F6-62DF-47B9-B94E-0FFA4CF9DC7C}">
      <dgm:prSet phldrT="[Text]" custT="1"/>
      <dgm:spPr/>
      <dgm:t>
        <a:bodyPr lIns="91440" anchor="ctr"/>
        <a:lstStyle/>
        <a:p>
          <a:r>
            <a:rPr lang="en-US" sz="2000" b="1" u="sng" dirty="0">
              <a:solidFill>
                <a:schemeClr val="tx2"/>
              </a:solidFill>
            </a:rPr>
            <a:t>Missing</a:t>
          </a:r>
          <a:r>
            <a:rPr lang="en-US" sz="2000" b="1" u="none" dirty="0">
              <a:solidFill>
                <a:schemeClr val="tx2"/>
              </a:solidFill>
            </a:rPr>
            <a:t> </a:t>
          </a:r>
          <a:r>
            <a:rPr lang="en-US" sz="2000" dirty="0">
              <a:solidFill>
                <a:schemeClr val="tx2"/>
              </a:solidFill>
            </a:rPr>
            <a:t>– No LSE file or interval data for a period of time</a:t>
          </a:r>
        </a:p>
      </dgm:t>
    </dgm:pt>
    <dgm:pt modelId="{F146534D-81D0-4648-A851-030BBEBB9824}" type="parTrans" cxnId="{EEC04D50-E8D6-4D4F-9B88-12704E17CE16}">
      <dgm:prSet/>
      <dgm:spPr/>
      <dgm:t>
        <a:bodyPr/>
        <a:lstStyle/>
        <a:p>
          <a:endParaRPr lang="en-US"/>
        </a:p>
      </dgm:t>
    </dgm:pt>
    <dgm:pt modelId="{922BA27E-26C9-43A1-B487-801502060CF7}" type="sibTrans" cxnId="{EEC04D50-E8D6-4D4F-9B88-12704E17CE16}">
      <dgm:prSet/>
      <dgm:spPr/>
      <dgm:t>
        <a:bodyPr/>
        <a:lstStyle/>
        <a:p>
          <a:endParaRPr lang="en-US"/>
        </a:p>
      </dgm:t>
    </dgm:pt>
    <dgm:pt modelId="{00E40CF5-CFCE-4F23-9BE4-E047F3F18613}">
      <dgm:prSet phldrT="[Text]" custT="1"/>
      <dgm:spPr/>
      <dgm:t>
        <a:bodyPr lIns="91440" anchor="ctr"/>
        <a:lstStyle/>
        <a:p>
          <a:r>
            <a:rPr lang="en-US" sz="2000" b="1" u="sng" dirty="0">
              <a:solidFill>
                <a:schemeClr val="tx2"/>
              </a:solidFill>
            </a:rPr>
            <a:t>Dispute</a:t>
          </a:r>
          <a:r>
            <a:rPr lang="en-US" sz="2000" b="1" u="none" dirty="0">
              <a:solidFill>
                <a:schemeClr val="tx2"/>
              </a:solidFill>
            </a:rPr>
            <a:t> </a:t>
          </a:r>
          <a:r>
            <a:rPr lang="en-US" sz="2000" b="0" u="none" dirty="0">
              <a:solidFill>
                <a:schemeClr val="tx2"/>
              </a:solidFill>
            </a:rPr>
            <a:t>– CR has an issue with the interval data on the LSE file</a:t>
          </a:r>
          <a:endParaRPr lang="en-US" sz="2000" b="1" u="sng" dirty="0">
            <a:solidFill>
              <a:schemeClr val="tx2"/>
            </a:solidFill>
          </a:endParaRPr>
        </a:p>
      </dgm:t>
    </dgm:pt>
    <dgm:pt modelId="{2B9CD65B-E370-4FC1-93F3-1A2B6BA367C5}" type="parTrans" cxnId="{E2FB4261-2348-4F0C-9626-92C88CEDB0C8}">
      <dgm:prSet/>
      <dgm:spPr/>
      <dgm:t>
        <a:bodyPr/>
        <a:lstStyle/>
        <a:p>
          <a:endParaRPr lang="en-US"/>
        </a:p>
      </dgm:t>
    </dgm:pt>
    <dgm:pt modelId="{66DAEACE-CB33-4050-BF05-85E70813F64C}" type="sibTrans" cxnId="{E2FB4261-2348-4F0C-9626-92C88CEDB0C8}">
      <dgm:prSet/>
      <dgm:spPr/>
      <dgm:t>
        <a:bodyPr/>
        <a:lstStyle/>
        <a:p>
          <a:endParaRPr lang="en-US"/>
        </a:p>
      </dgm:t>
    </dgm:pt>
    <dgm:pt modelId="{5ECD5671-2BD9-4687-938C-C65062E0A95E}" type="pres">
      <dgm:prSet presAssocID="{12FEB0E6-860A-427A-AD65-54600370FE2C}" presName="Name0" presStyleCnt="0">
        <dgm:presLayoutVars>
          <dgm:dir/>
          <dgm:animLvl val="lvl"/>
          <dgm:resizeHandles/>
        </dgm:presLayoutVars>
      </dgm:prSet>
      <dgm:spPr/>
      <dgm:t>
        <a:bodyPr/>
        <a:lstStyle/>
        <a:p>
          <a:endParaRPr lang="en-US"/>
        </a:p>
      </dgm:t>
    </dgm:pt>
    <dgm:pt modelId="{1B22D157-2145-4A36-8BA9-A5CBD99FA767}" type="pres">
      <dgm:prSet presAssocID="{1B415F35-D402-4FA2-9F09-A62B7F7F8722}" presName="linNode" presStyleCnt="0"/>
      <dgm:spPr/>
    </dgm:pt>
    <dgm:pt modelId="{98246CD9-2A7F-4D8D-AB77-8C04F23795B8}" type="pres">
      <dgm:prSet presAssocID="{1B415F35-D402-4FA2-9F09-A62B7F7F8722}" presName="parentShp" presStyleLbl="node1" presStyleIdx="0" presStyleCnt="2" custScaleX="81250" custScaleY="81250" custLinFactNeighborX="-54" custLinFactNeighborY="733">
        <dgm:presLayoutVars>
          <dgm:bulletEnabled val="1"/>
        </dgm:presLayoutVars>
      </dgm:prSet>
      <dgm:spPr/>
      <dgm:t>
        <a:bodyPr/>
        <a:lstStyle/>
        <a:p>
          <a:endParaRPr lang="en-US"/>
        </a:p>
      </dgm:t>
    </dgm:pt>
    <dgm:pt modelId="{C4CF3756-9CF9-4CC7-A8C1-0C7C2A54C105}" type="pres">
      <dgm:prSet presAssocID="{1B415F35-D402-4FA2-9F09-A62B7F7F8722}" presName="childShp" presStyleLbl="bgAccFollowNode1" presStyleIdx="0" presStyleCnt="2" custScaleX="222609" custScaleY="100000">
        <dgm:presLayoutVars>
          <dgm:bulletEnabled val="1"/>
        </dgm:presLayoutVars>
      </dgm:prSet>
      <dgm:spPr/>
      <dgm:t>
        <a:bodyPr/>
        <a:lstStyle/>
        <a:p>
          <a:endParaRPr lang="en-US"/>
        </a:p>
      </dgm:t>
    </dgm:pt>
    <dgm:pt modelId="{D8D1D67D-03E6-4BF8-A09D-DA5161885DDE}" type="pres">
      <dgm:prSet presAssocID="{9B309BC8-CF08-4294-A8AF-35040A56F3DF}" presName="spacing" presStyleCnt="0"/>
      <dgm:spPr/>
    </dgm:pt>
    <dgm:pt modelId="{98868B85-2DC7-45F7-BBB8-4AA163425FC5}" type="pres">
      <dgm:prSet presAssocID="{B53452F9-6D00-47F2-A729-466CD879C6BD}" presName="linNode" presStyleCnt="0"/>
      <dgm:spPr/>
    </dgm:pt>
    <dgm:pt modelId="{C49AED29-6FBC-4917-889E-5C42F10FD3C1}" type="pres">
      <dgm:prSet presAssocID="{B53452F9-6D00-47F2-A729-466CD879C6BD}" presName="parentShp" presStyleLbl="node1" presStyleIdx="1" presStyleCnt="2" custScaleX="81250" custScaleY="81250" custLinFactNeighborX="-323">
        <dgm:presLayoutVars>
          <dgm:bulletEnabled val="1"/>
        </dgm:presLayoutVars>
      </dgm:prSet>
      <dgm:spPr/>
      <dgm:t>
        <a:bodyPr/>
        <a:lstStyle/>
        <a:p>
          <a:endParaRPr lang="en-US"/>
        </a:p>
      </dgm:t>
    </dgm:pt>
    <dgm:pt modelId="{8309227F-332C-4B39-9385-EB33AC1A01FE}" type="pres">
      <dgm:prSet presAssocID="{B53452F9-6D00-47F2-A729-466CD879C6BD}" presName="childShp" presStyleLbl="bgAccFollowNode1" presStyleIdx="1" presStyleCnt="2" custScaleX="221537" custScaleY="100030">
        <dgm:presLayoutVars>
          <dgm:bulletEnabled val="1"/>
        </dgm:presLayoutVars>
      </dgm:prSet>
      <dgm:spPr/>
      <dgm:t>
        <a:bodyPr/>
        <a:lstStyle/>
        <a:p>
          <a:endParaRPr lang="en-US"/>
        </a:p>
      </dgm:t>
    </dgm:pt>
  </dgm:ptLst>
  <dgm:cxnLst>
    <dgm:cxn modelId="{9927773B-D74E-4723-A1A8-AF1737DCA3AD}" type="presOf" srcId="{F81A02F6-62DF-47B9-B94E-0FFA4CF9DC7C}" destId="{8309227F-332C-4B39-9385-EB33AC1A01FE}" srcOrd="0" destOrd="0" presId="urn:microsoft.com/office/officeart/2005/8/layout/vList6"/>
    <dgm:cxn modelId="{028E805E-65CF-4C56-9ECB-757C3C25433E}" type="presOf" srcId="{12FEB0E6-860A-427A-AD65-54600370FE2C}" destId="{5ECD5671-2BD9-4687-938C-C65062E0A95E}" srcOrd="0" destOrd="0" presId="urn:microsoft.com/office/officeart/2005/8/layout/vList6"/>
    <dgm:cxn modelId="{184030FF-18DB-40A6-B917-2C79D30FE7A1}" type="presOf" srcId="{1B415F35-D402-4FA2-9F09-A62B7F7F8722}" destId="{98246CD9-2A7F-4D8D-AB77-8C04F23795B8}" srcOrd="0" destOrd="0" presId="urn:microsoft.com/office/officeart/2005/8/layout/vList6"/>
    <dgm:cxn modelId="{DC0B3573-1384-425A-A569-E7CDFA483591}" srcId="{12FEB0E6-860A-427A-AD65-54600370FE2C}" destId="{B53452F9-6D00-47F2-A729-466CD879C6BD}" srcOrd="1" destOrd="0" parTransId="{D6FCCFE0-92C7-4E21-89B1-7107ACF1DA42}" sibTransId="{47FF4730-7B3D-4A04-9337-65076413AE5A}"/>
    <dgm:cxn modelId="{E2FB4261-2348-4F0C-9626-92C88CEDB0C8}" srcId="{B53452F9-6D00-47F2-A729-466CD879C6BD}" destId="{00E40CF5-CFCE-4F23-9BE4-E047F3F18613}" srcOrd="1" destOrd="0" parTransId="{2B9CD65B-E370-4FC1-93F3-1A2B6BA367C5}" sibTransId="{66DAEACE-CB33-4050-BF05-85E70813F64C}"/>
    <dgm:cxn modelId="{EE470B22-951A-4FC7-A631-FA249B77AB95}" srcId="{1B415F35-D402-4FA2-9F09-A62B7F7F8722}" destId="{055EA486-EC3D-419D-9F63-46EFFBB64A23}" srcOrd="1" destOrd="0" parTransId="{25AFAC34-895F-4316-8C66-962E15D4A611}" sibTransId="{20678242-0724-4571-A6C7-DA678D5A666B}"/>
    <dgm:cxn modelId="{B98D641A-AD4D-4920-B2B2-700F7BAE373C}" type="presOf" srcId="{00E40CF5-CFCE-4F23-9BE4-E047F3F18613}" destId="{8309227F-332C-4B39-9385-EB33AC1A01FE}" srcOrd="0" destOrd="1" presId="urn:microsoft.com/office/officeart/2005/8/layout/vList6"/>
    <dgm:cxn modelId="{961DF639-FBC1-44FD-BC8F-077C4E4B84D4}" type="presOf" srcId="{A0D0D751-2ECA-48C8-B491-C443692FE51B}" destId="{C4CF3756-9CF9-4CC7-A8C1-0C7C2A54C105}" srcOrd="0" destOrd="0" presId="urn:microsoft.com/office/officeart/2005/8/layout/vList6"/>
    <dgm:cxn modelId="{B179BB87-3F86-4986-88C4-728D57E1CD37}" type="presOf" srcId="{055EA486-EC3D-419D-9F63-46EFFBB64A23}" destId="{C4CF3756-9CF9-4CC7-A8C1-0C7C2A54C105}" srcOrd="0" destOrd="1" presId="urn:microsoft.com/office/officeart/2005/8/layout/vList6"/>
    <dgm:cxn modelId="{91E3C421-084C-47FA-A789-FAA0B20791DB}" srcId="{12FEB0E6-860A-427A-AD65-54600370FE2C}" destId="{1B415F35-D402-4FA2-9F09-A62B7F7F8722}" srcOrd="0" destOrd="0" parTransId="{0B3D70F2-346F-4FDE-8EAE-4285A05E1F52}" sibTransId="{9B309BC8-CF08-4294-A8AF-35040A56F3DF}"/>
    <dgm:cxn modelId="{EEC04D50-E8D6-4D4F-9B88-12704E17CE16}" srcId="{B53452F9-6D00-47F2-A729-466CD879C6BD}" destId="{F81A02F6-62DF-47B9-B94E-0FFA4CF9DC7C}" srcOrd="0" destOrd="0" parTransId="{F146534D-81D0-4648-A851-030BBEBB9824}" sibTransId="{922BA27E-26C9-43A1-B487-801502060CF7}"/>
    <dgm:cxn modelId="{C05E96A5-2591-4DC9-93ED-3689C28ADF8A}" srcId="{1B415F35-D402-4FA2-9F09-A62B7F7F8722}" destId="{A0D0D751-2ECA-48C8-B491-C443692FE51B}" srcOrd="0" destOrd="0" parTransId="{BF684410-2629-4F4B-B68D-47629D6808B5}" sibTransId="{51714BB2-4290-4CAA-A99A-839DFF8A263B}"/>
    <dgm:cxn modelId="{C908C098-46FD-41B6-B5E0-AFEC955E0963}" type="presOf" srcId="{B53452F9-6D00-47F2-A729-466CD879C6BD}" destId="{C49AED29-6FBC-4917-889E-5C42F10FD3C1}" srcOrd="0" destOrd="0" presId="urn:microsoft.com/office/officeart/2005/8/layout/vList6"/>
    <dgm:cxn modelId="{F8F0F520-AA97-41FC-8A5F-CE7E6D2B9576}" type="presParOf" srcId="{5ECD5671-2BD9-4687-938C-C65062E0A95E}" destId="{1B22D157-2145-4A36-8BA9-A5CBD99FA767}" srcOrd="0" destOrd="0" presId="urn:microsoft.com/office/officeart/2005/8/layout/vList6"/>
    <dgm:cxn modelId="{EE4FA91A-D4CB-4467-A866-DE476685936F}" type="presParOf" srcId="{1B22D157-2145-4A36-8BA9-A5CBD99FA767}" destId="{98246CD9-2A7F-4D8D-AB77-8C04F23795B8}" srcOrd="0" destOrd="0" presId="urn:microsoft.com/office/officeart/2005/8/layout/vList6"/>
    <dgm:cxn modelId="{89361BF5-DF23-4101-9CDD-9DE6BB491173}" type="presParOf" srcId="{1B22D157-2145-4A36-8BA9-A5CBD99FA767}" destId="{C4CF3756-9CF9-4CC7-A8C1-0C7C2A54C105}" srcOrd="1" destOrd="0" presId="urn:microsoft.com/office/officeart/2005/8/layout/vList6"/>
    <dgm:cxn modelId="{025E140A-6DC4-433D-A574-B6278A33B859}" type="presParOf" srcId="{5ECD5671-2BD9-4687-938C-C65062E0A95E}" destId="{D8D1D67D-03E6-4BF8-A09D-DA5161885DDE}" srcOrd="1" destOrd="0" presId="urn:microsoft.com/office/officeart/2005/8/layout/vList6"/>
    <dgm:cxn modelId="{8429E230-9D5C-4649-A532-2FCB808DA535}" type="presParOf" srcId="{5ECD5671-2BD9-4687-938C-C65062E0A95E}" destId="{98868B85-2DC7-45F7-BBB8-4AA163425FC5}" srcOrd="2" destOrd="0" presId="urn:microsoft.com/office/officeart/2005/8/layout/vList6"/>
    <dgm:cxn modelId="{131B27D2-A01C-41C9-AE1F-68315D0E89A7}" type="presParOf" srcId="{98868B85-2DC7-45F7-BBB8-4AA163425FC5}" destId="{C49AED29-6FBC-4917-889E-5C42F10FD3C1}" srcOrd="0" destOrd="0" presId="urn:microsoft.com/office/officeart/2005/8/layout/vList6"/>
    <dgm:cxn modelId="{C4906C57-C769-45F8-8CFA-5D70B0274F59}" type="presParOf" srcId="{98868B85-2DC7-45F7-BBB8-4AA163425FC5}" destId="{8309227F-332C-4B39-9385-EB33AC1A01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3756-9CF9-4CC7-A8C1-0C7C2A54C105}">
      <dsp:nvSpPr>
        <dsp:cNvPr id="0" name=""/>
        <dsp:cNvSpPr/>
      </dsp:nvSpPr>
      <dsp:spPr>
        <a:xfrm>
          <a:off x="1374138" y="205"/>
          <a:ext cx="5632711"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kern="1200" dirty="0">
              <a:solidFill>
                <a:schemeClr val="tx2"/>
              </a:solidFill>
            </a:rPr>
            <a:t> – CR is missing 867_03, 867_03F, 810s</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kern="1200" dirty="0">
              <a:solidFill>
                <a:schemeClr val="tx2"/>
              </a:solidFill>
            </a:rPr>
            <a:t> – CR has an issue with the data found on the 867and/or 810</a:t>
          </a:r>
        </a:p>
      </dsp:txBody>
      <dsp:txXfrm>
        <a:off x="1374138" y="242051"/>
        <a:ext cx="4907174" cy="1451073"/>
      </dsp:txXfrm>
    </dsp:sp>
    <dsp:sp modelId="{98246CD9-2A7F-4D8D-AB77-8C04F23795B8}">
      <dsp:nvSpPr>
        <dsp:cNvPr id="0" name=""/>
        <dsp:cNvSpPr/>
      </dsp:nvSpPr>
      <dsp:spPr>
        <a:xfrm>
          <a:off x="2183" y="195771"/>
          <a:ext cx="1370587"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867/810s Usage &amp; Billing </a:t>
          </a:r>
        </a:p>
      </dsp:txBody>
      <dsp:txXfrm>
        <a:off x="69090" y="262678"/>
        <a:ext cx="1236773" cy="1438183"/>
      </dsp:txXfrm>
    </dsp:sp>
    <dsp:sp modelId="{8309227F-332C-4B39-9385-EB33AC1A01FE}">
      <dsp:nvSpPr>
        <dsp:cNvPr id="0" name=""/>
        <dsp:cNvSpPr/>
      </dsp:nvSpPr>
      <dsp:spPr>
        <a:xfrm>
          <a:off x="1377388" y="2128448"/>
          <a:ext cx="5632886" cy="19353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b="1" u="none" kern="1200" dirty="0">
              <a:solidFill>
                <a:schemeClr val="tx2"/>
              </a:solidFill>
            </a:rPr>
            <a:t> </a:t>
          </a:r>
          <a:r>
            <a:rPr lang="en-US" sz="2000" kern="1200" dirty="0">
              <a:solidFill>
                <a:schemeClr val="tx2"/>
              </a:solidFill>
            </a:rPr>
            <a:t>– No LSE file or interval data for a period of time</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b="1" u="none" kern="1200" dirty="0">
              <a:solidFill>
                <a:schemeClr val="tx2"/>
              </a:solidFill>
            </a:rPr>
            <a:t> </a:t>
          </a:r>
          <a:r>
            <a:rPr lang="en-US" sz="2000" b="0" u="none" kern="1200" dirty="0">
              <a:solidFill>
                <a:schemeClr val="tx2"/>
              </a:solidFill>
            </a:rPr>
            <a:t>– CR has an issue with the interval data on the LSE file</a:t>
          </a:r>
          <a:endParaRPr lang="en-US" sz="2000" b="1" u="sng" kern="1200" dirty="0">
            <a:solidFill>
              <a:schemeClr val="tx2"/>
            </a:solidFill>
          </a:endParaRPr>
        </a:p>
      </dsp:txBody>
      <dsp:txXfrm>
        <a:off x="1377388" y="2370366"/>
        <a:ext cx="4907131" cy="1451510"/>
      </dsp:txXfrm>
    </dsp:sp>
    <dsp:sp modelId="{C49AED29-6FBC-4917-889E-5C42F10FD3C1}">
      <dsp:nvSpPr>
        <dsp:cNvPr id="0" name=""/>
        <dsp:cNvSpPr/>
      </dsp:nvSpPr>
      <dsp:spPr>
        <a:xfrm>
          <a:off x="0" y="2310122"/>
          <a:ext cx="1377262"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AMS interval data/LSE files</a:t>
          </a:r>
        </a:p>
      </dsp:txBody>
      <dsp:txXfrm>
        <a:off x="67232" y="2377354"/>
        <a:ext cx="1242798" cy="14375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0.11559</cdr:x>
      <cdr:y>0.11029</cdr:y>
    </cdr:from>
    <cdr:to>
      <cdr:x>0.49978</cdr:x>
      <cdr:y>0.27695</cdr:y>
    </cdr:to>
    <cdr:sp macro="" textlink="">
      <cdr:nvSpPr>
        <cdr:cNvPr id="2" name="TextBox 1">
          <a:extLst xmlns:a="http://schemas.openxmlformats.org/drawingml/2006/main">
            <a:ext uri="{FF2B5EF4-FFF2-40B4-BE49-F238E27FC236}">
              <a16:creationId xmlns:a16="http://schemas.microsoft.com/office/drawing/2014/main" xmlns="" id="{5DD87F1C-7A10-4685-9000-7E21B6EEBF75}"/>
            </a:ext>
          </a:extLst>
        </cdr:cNvPr>
        <cdr:cNvSpPr txBox="1"/>
      </cdr:nvSpPr>
      <cdr:spPr>
        <a:xfrm xmlns:a="http://schemas.openxmlformats.org/drawingml/2006/main">
          <a:off x="988695" y="510540"/>
          <a:ext cx="3286125" cy="771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0.04046</cdr:x>
      <cdr:y>0.80521</cdr:y>
    </cdr:from>
    <cdr:to>
      <cdr:x>0.27097</cdr:x>
      <cdr:y>0.84225</cdr:y>
    </cdr:to>
    <cdr:sp macro="" textlink="">
      <cdr:nvSpPr>
        <cdr:cNvPr id="5" name="TextBox 1">
          <a:extLst xmlns:a="http://schemas.openxmlformats.org/drawingml/2006/main">
            <a:ext uri="{FF2B5EF4-FFF2-40B4-BE49-F238E27FC236}">
              <a16:creationId xmlns:a16="http://schemas.microsoft.com/office/drawing/2014/main" xmlns="" id="{6FFCEC08-4CA6-4380-B0C0-7C173C2B95CD}"/>
            </a:ext>
          </a:extLst>
        </cdr:cNvPr>
        <cdr:cNvSpPr txBox="1"/>
      </cdr:nvSpPr>
      <cdr:spPr>
        <a:xfrm xmlns:a="http://schemas.openxmlformats.org/drawingml/2006/main">
          <a:off x="346075" y="3727450"/>
          <a:ext cx="1971675" cy="171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2015</a:t>
          </a:r>
        </a:p>
      </cdr:txBody>
    </cdr:sp>
  </cdr:relSizeAnchor>
  <cdr:relSizeAnchor xmlns:cdr="http://schemas.openxmlformats.org/drawingml/2006/chartDrawing">
    <cdr:from>
      <cdr:x>0.26429</cdr:x>
      <cdr:y>0.80727</cdr:y>
    </cdr:from>
    <cdr:to>
      <cdr:x>0.4948</cdr:x>
      <cdr:y>0.84431</cdr:y>
    </cdr:to>
    <cdr:sp macro="" textlink="">
      <cdr:nvSpPr>
        <cdr:cNvPr id="6" name="TextBox 1">
          <a:extLst xmlns:a="http://schemas.openxmlformats.org/drawingml/2006/main">
            <a:ext uri="{FF2B5EF4-FFF2-40B4-BE49-F238E27FC236}">
              <a16:creationId xmlns:a16="http://schemas.microsoft.com/office/drawing/2014/main" xmlns="" id="{CAD4825D-F7E9-4B61-BD90-B9D325DD4C2C}"/>
            </a:ext>
          </a:extLst>
        </cdr:cNvPr>
        <cdr:cNvSpPr txBox="1"/>
      </cdr:nvSpPr>
      <cdr:spPr>
        <a:xfrm xmlns:a="http://schemas.openxmlformats.org/drawingml/2006/main">
          <a:off x="2260600" y="3736975"/>
          <a:ext cx="1971675" cy="171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2016</a:t>
          </a:r>
        </a:p>
      </cdr:txBody>
    </cdr:sp>
  </cdr:relSizeAnchor>
  <cdr:relSizeAnchor xmlns:cdr="http://schemas.openxmlformats.org/drawingml/2006/chartDrawing">
    <cdr:from>
      <cdr:x>0.50705</cdr:x>
      <cdr:y>0.80521</cdr:y>
    </cdr:from>
    <cdr:to>
      <cdr:x>0.73756</cdr:x>
      <cdr:y>0.84225</cdr:y>
    </cdr:to>
    <cdr:sp macro="" textlink="">
      <cdr:nvSpPr>
        <cdr:cNvPr id="7" name="TextBox 1">
          <a:extLst xmlns:a="http://schemas.openxmlformats.org/drawingml/2006/main">
            <a:ext uri="{FF2B5EF4-FFF2-40B4-BE49-F238E27FC236}">
              <a16:creationId xmlns:a16="http://schemas.microsoft.com/office/drawing/2014/main" xmlns="" id="{D80A6CD9-E35B-4DAB-AAE9-D0C4C939FE45}"/>
            </a:ext>
          </a:extLst>
        </cdr:cNvPr>
        <cdr:cNvSpPr txBox="1"/>
      </cdr:nvSpPr>
      <cdr:spPr>
        <a:xfrm xmlns:a="http://schemas.openxmlformats.org/drawingml/2006/main">
          <a:off x="4337050" y="3727450"/>
          <a:ext cx="1971675" cy="171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2017</a:t>
          </a:r>
        </a:p>
      </cdr:txBody>
    </cdr:sp>
  </cdr:relSizeAnchor>
  <cdr:relSizeAnchor xmlns:cdr="http://schemas.openxmlformats.org/drawingml/2006/chartDrawing">
    <cdr:from>
      <cdr:x>0.74425</cdr:x>
      <cdr:y>0.80165</cdr:y>
    </cdr:from>
    <cdr:to>
      <cdr:x>0.97476</cdr:x>
      <cdr:y>0.85556</cdr:y>
    </cdr:to>
    <cdr:sp macro="" textlink="">
      <cdr:nvSpPr>
        <cdr:cNvPr id="8" name="TextBox 1">
          <a:extLst xmlns:a="http://schemas.openxmlformats.org/drawingml/2006/main">
            <a:ext uri="{FF2B5EF4-FFF2-40B4-BE49-F238E27FC236}">
              <a16:creationId xmlns:a16="http://schemas.microsoft.com/office/drawing/2014/main" xmlns="" id="{E7BEBE12-CE02-4548-BA43-925F2B09ECEE}"/>
            </a:ext>
          </a:extLst>
        </cdr:cNvPr>
        <cdr:cNvSpPr txBox="1"/>
      </cdr:nvSpPr>
      <cdr:spPr>
        <a:xfrm xmlns:a="http://schemas.openxmlformats.org/drawingml/2006/main">
          <a:off x="6365875" y="3710940"/>
          <a:ext cx="1971675" cy="2495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2018</a:t>
          </a:r>
        </a:p>
      </cdr:txBody>
    </cdr:sp>
  </cdr:relSizeAnchor>
  <cdr:relSizeAnchor xmlns:cdr="http://schemas.openxmlformats.org/drawingml/2006/chartDrawing">
    <cdr:from>
      <cdr:x>0.3608</cdr:x>
      <cdr:y>0.08834</cdr:y>
    </cdr:from>
    <cdr:to>
      <cdr:x>0.99332</cdr:x>
      <cdr:y>0.33319</cdr:y>
    </cdr:to>
    <cdr:sp macro="" textlink="">
      <cdr:nvSpPr>
        <cdr:cNvPr id="9" name="TextBox 1">
          <a:extLst xmlns:a="http://schemas.openxmlformats.org/drawingml/2006/main">
            <a:ext uri="{FF2B5EF4-FFF2-40B4-BE49-F238E27FC236}">
              <a16:creationId xmlns:a16="http://schemas.microsoft.com/office/drawing/2014/main" xmlns="" id="{864EBE51-D855-43C1-8D96-F1BE07293CEB}"/>
            </a:ext>
          </a:extLst>
        </cdr:cNvPr>
        <cdr:cNvSpPr txBox="1"/>
      </cdr:nvSpPr>
      <cdr:spPr>
        <a:xfrm xmlns:a="http://schemas.openxmlformats.org/drawingml/2006/main">
          <a:off x="3086101" y="408944"/>
          <a:ext cx="5410200" cy="11334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1" u="sng" dirty="0">
              <a:solidFill>
                <a:srgbClr val="0070C0"/>
              </a:solidFill>
            </a:rPr>
            <a:t>Overall</a:t>
          </a:r>
          <a:r>
            <a:rPr lang="en-US" sz="1600" b="1" i="1" u="sng" baseline="0" dirty="0">
              <a:solidFill>
                <a:srgbClr val="0070C0"/>
              </a:solidFill>
            </a:rPr>
            <a:t> % Change in IAS volume per enrollment: </a:t>
          </a:r>
        </a:p>
        <a:p xmlns:a="http://schemas.openxmlformats.org/drawingml/2006/main">
          <a:pPr algn="ctr"/>
          <a:r>
            <a:rPr lang="en-US" sz="1600" b="0" i="1" u="none" dirty="0">
              <a:solidFill>
                <a:srgbClr val="0070C0"/>
              </a:solidFill>
            </a:rPr>
            <a:t>2015 to 2016 =  </a:t>
          </a:r>
          <a:r>
            <a:rPr lang="en-US" sz="1600" b="1" i="1" u="none" dirty="0">
              <a:solidFill>
                <a:srgbClr val="0070C0"/>
              </a:solidFill>
            </a:rPr>
            <a:t>-</a:t>
          </a:r>
          <a:r>
            <a:rPr lang="en-US" sz="1600" b="0" i="1" u="none" dirty="0">
              <a:solidFill>
                <a:srgbClr val="0070C0"/>
              </a:solidFill>
            </a:rPr>
            <a:t>6.62%</a:t>
          </a:r>
        </a:p>
        <a:p xmlns:a="http://schemas.openxmlformats.org/drawingml/2006/main">
          <a:pPr algn="ctr"/>
          <a:r>
            <a:rPr lang="en-US" sz="1600" b="0" i="1" u="none" dirty="0">
              <a:solidFill>
                <a:srgbClr val="0070C0"/>
              </a:solidFill>
            </a:rPr>
            <a:t>2016 to 2017 =  </a:t>
          </a:r>
          <a:r>
            <a:rPr lang="en-US" sz="1600" b="1" i="1" u="none" dirty="0">
              <a:solidFill>
                <a:srgbClr val="0070C0"/>
              </a:solidFill>
            </a:rPr>
            <a:t>-</a:t>
          </a:r>
          <a:r>
            <a:rPr lang="en-US" sz="1600" b="0" i="1" u="none" dirty="0">
              <a:solidFill>
                <a:srgbClr val="0070C0"/>
              </a:solidFill>
            </a:rPr>
            <a:t>7.09%</a:t>
          </a:r>
        </a:p>
        <a:p xmlns:a="http://schemas.openxmlformats.org/drawingml/2006/main">
          <a:pPr algn="ctr"/>
          <a:r>
            <a:rPr lang="en-US" sz="1600" b="0" i="1" u="none" dirty="0">
              <a:solidFill>
                <a:srgbClr val="0070C0"/>
              </a:solidFill>
            </a:rPr>
            <a:t>2017 to 2018 =  5.38%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7/11/2019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7/11/2019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26826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39937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261681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02188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26368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414895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3305762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84487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257115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1432476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205204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492669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416628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998032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3346157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319376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83212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310426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3033778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1847591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2818864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167486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770020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416463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2227130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1968094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48</a:t>
            </a:fld>
            <a:endParaRPr lang="en-US"/>
          </a:p>
        </p:txBody>
      </p:sp>
    </p:spTree>
    <p:extLst>
      <p:ext uri="{BB962C8B-B14F-4D97-AF65-F5344CB8AC3E}">
        <p14:creationId xmlns:p14="http://schemas.microsoft.com/office/powerpoint/2010/main" val="415718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08694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42313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80371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48770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43719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59244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005807"/>
            <a:ext cx="5105400" cy="815608"/>
          </a:xfrm>
          <a:prstGeom prst="rect">
            <a:avLst/>
          </a:prstGeom>
          <a:noFill/>
        </p:spPr>
        <p:txBody>
          <a:bodyPr wrap="square" rtlCol="0">
            <a:spAutoFit/>
          </a:bodyPr>
          <a:lstStyle/>
          <a:p>
            <a:r>
              <a:rPr lang="en-US" sz="1400" b="1" dirty="0" err="1">
                <a:solidFill>
                  <a:schemeClr val="tx2"/>
                </a:solidFill>
              </a:rPr>
              <a:t>MarkeTrak</a:t>
            </a:r>
            <a:r>
              <a:rPr lang="en-US" sz="1400" b="1" dirty="0">
                <a:solidFill>
                  <a:schemeClr val="tx2"/>
                </a:solidFill>
              </a:rPr>
              <a:t> Training</a:t>
            </a:r>
            <a:endParaRPr lang="en-US" sz="1400" dirty="0">
              <a:solidFill>
                <a:schemeClr val="tx2"/>
              </a:solidFill>
            </a:endParaRPr>
          </a:p>
          <a:p>
            <a:pPr>
              <a:spcBef>
                <a:spcPts val="600"/>
              </a:spcBef>
            </a:pPr>
            <a:r>
              <a:rPr lang="en-US" sz="2800" b="1" dirty="0">
                <a:solidFill>
                  <a:schemeClr val="tx2"/>
                </a:solidFill>
              </a:rPr>
              <a:t>Missing Enrollment</a:t>
            </a:r>
            <a:endParaRPr lang="en-US" sz="2800" dirty="0">
              <a:solidFill>
                <a:schemeClr val="tx2"/>
              </a:solidFill>
            </a:endParaRPr>
          </a:p>
        </p:txBody>
      </p:sp>
    </p:spTree>
    <p:extLst>
      <p:ext uri="{BB962C8B-B14F-4D97-AF65-F5344CB8AC3E}">
        <p14:creationId xmlns:p14="http://schemas.microsoft.com/office/powerpoint/2010/main" val="3213314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1743075"/>
          </a:xfrm>
        </p:spPr>
        <p:txBody>
          <a:bodyPr/>
          <a:lstStyle/>
          <a:p>
            <a:pPr>
              <a:spcBef>
                <a:spcPts val="600"/>
              </a:spcBef>
            </a:pPr>
            <a:r>
              <a:rPr lang="en-US" sz="1600" dirty="0"/>
              <a:t>Submitting a Usage/Billing – Missing Issue (cont.)</a:t>
            </a:r>
          </a:p>
          <a:p>
            <a:pPr lvl="1">
              <a:spcBef>
                <a:spcPts val="600"/>
              </a:spcBef>
            </a:pPr>
            <a:r>
              <a:rPr lang="en-US" sz="1350" dirty="0"/>
              <a:t>The issue enters TDSP queue in a state of </a:t>
            </a:r>
            <a:r>
              <a:rPr lang="en-US" sz="1350" b="1" dirty="0"/>
              <a:t>New</a:t>
            </a:r>
            <a:r>
              <a:rPr lang="en-US" sz="1350" dirty="0"/>
              <a:t> and is visible only by the Submitting CR and TDSP.</a:t>
            </a:r>
          </a:p>
          <a:p>
            <a:pPr lvl="1">
              <a:spcBef>
                <a:spcPts val="600"/>
              </a:spcBef>
            </a:pPr>
            <a:r>
              <a:rPr lang="en-US" sz="1350" dirty="0"/>
              <a:t>The Submitting CR can Withdraw the issue at this point.</a:t>
            </a:r>
          </a:p>
          <a:p>
            <a:pPr lvl="1">
              <a:spcBef>
                <a:spcPts val="600"/>
              </a:spcBef>
            </a:pPr>
            <a:r>
              <a:rPr lang="en-US" sz="1350" dirty="0"/>
              <a:t>The TDSP selects </a:t>
            </a:r>
            <a:r>
              <a:rPr lang="en-US" sz="1350" b="1" dirty="0"/>
              <a:t>Begin Working </a:t>
            </a:r>
            <a:r>
              <a:rPr lang="en-US" sz="1350" dirty="0"/>
              <a:t>and the issue is transitioned in a new state of </a:t>
            </a:r>
            <a:r>
              <a:rPr lang="en-US" sz="1350" b="1" dirty="0"/>
              <a:t>In Progress-Assignee</a:t>
            </a:r>
            <a:r>
              <a:rPr lang="en-US" sz="1350" dirty="0"/>
              <a:t>. </a:t>
            </a:r>
          </a:p>
          <a:p>
            <a:pPr lvl="1">
              <a:spcBef>
                <a:spcPts val="600"/>
              </a:spcBef>
            </a:pPr>
            <a:r>
              <a:rPr lang="en-US" sz="1350" dirty="0"/>
              <a:t>At this point, the Submitting CR can no longer Withdraw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667000"/>
            <a:ext cx="5953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4800" y="4572000"/>
            <a:ext cx="8534400" cy="1609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en-US" sz="1350" dirty="0">
                <a:solidFill>
                  <a:schemeClr val="tx2"/>
                </a:solidFill>
              </a:rPr>
              <a:t>TDSP reviews the issue and has the options:</a:t>
            </a:r>
          </a:p>
          <a:p>
            <a:pPr lvl="2">
              <a:spcBef>
                <a:spcPts val="600"/>
              </a:spcBef>
            </a:pPr>
            <a:r>
              <a:rPr lang="en-US" sz="1350" b="1" dirty="0" err="1">
                <a:solidFill>
                  <a:schemeClr val="tx2"/>
                </a:solidFill>
              </a:rPr>
              <a:t>Unexecutable</a:t>
            </a:r>
            <a:r>
              <a:rPr lang="en-US" sz="1350" dirty="0">
                <a:solidFill>
                  <a:schemeClr val="tx2"/>
                </a:solidFill>
              </a:rPr>
              <a:t>, which results in state </a:t>
            </a:r>
            <a:r>
              <a:rPr lang="en-US" sz="1350" dirty="0" err="1">
                <a:solidFill>
                  <a:schemeClr val="tx2"/>
                </a:solidFill>
              </a:rPr>
              <a:t>Unexecutable</a:t>
            </a:r>
            <a:r>
              <a:rPr lang="en-US" sz="1350" dirty="0">
                <a:solidFill>
                  <a:schemeClr val="tx2"/>
                </a:solidFill>
              </a:rPr>
              <a:t>- Pending Complete – requires comments</a:t>
            </a:r>
          </a:p>
          <a:p>
            <a:pPr lvl="2">
              <a:spcBef>
                <a:spcPts val="600"/>
              </a:spcBef>
            </a:pPr>
            <a:r>
              <a:rPr lang="en-US" sz="1350" b="1" dirty="0">
                <a:solidFill>
                  <a:schemeClr val="tx2"/>
                </a:solidFill>
              </a:rPr>
              <a:t>Return to Submitter </a:t>
            </a:r>
            <a:r>
              <a:rPr lang="en-US" sz="1350" dirty="0">
                <a:solidFill>
                  <a:schemeClr val="tx2"/>
                </a:solidFill>
              </a:rPr>
              <a:t>which requires comments and then the issue is transitioned back to the Submitter for additional information </a:t>
            </a:r>
          </a:p>
          <a:p>
            <a:pPr lvl="2">
              <a:spcBef>
                <a:spcPts val="600"/>
              </a:spcBef>
            </a:pPr>
            <a:r>
              <a:rPr lang="en-US" sz="1350" b="1" dirty="0">
                <a:solidFill>
                  <a:schemeClr val="tx2"/>
                </a:solidFill>
              </a:rPr>
              <a:t>Complete</a:t>
            </a:r>
            <a:r>
              <a:rPr lang="en-US" sz="1350" dirty="0">
                <a:solidFill>
                  <a:schemeClr val="tx2"/>
                </a:solidFill>
              </a:rPr>
              <a:t> which transitions to a state of Pending Complete. The Submitter has the option to close the issue by selecting Complete or the issue will be auto closed in 14 calendar days.</a:t>
            </a:r>
          </a:p>
        </p:txBody>
      </p:sp>
    </p:spTree>
    <p:extLst>
      <p:ext uri="{BB962C8B-B14F-4D97-AF65-F5344CB8AC3E}">
        <p14:creationId xmlns:p14="http://schemas.microsoft.com/office/powerpoint/2010/main" val="362325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057400"/>
          </a:xfrm>
        </p:spPr>
        <p:txBody>
          <a:bodyPr/>
          <a:lstStyle/>
          <a:p>
            <a:pPr>
              <a:spcBef>
                <a:spcPts val="1200"/>
              </a:spcBef>
            </a:pPr>
            <a:r>
              <a:rPr lang="en-US" sz="1600" dirty="0"/>
              <a:t>Submitting a Usage/Billing – Missing Issue (cont.)</a:t>
            </a:r>
          </a:p>
          <a:p>
            <a:pPr lvl="1">
              <a:spcBef>
                <a:spcPts val="1200"/>
              </a:spcBef>
            </a:pPr>
            <a:r>
              <a:rPr lang="en-US" sz="1600" dirty="0"/>
              <a:t>In this example the TDSP selects </a:t>
            </a:r>
            <a:r>
              <a:rPr lang="en-US" sz="1600" b="1" dirty="0"/>
              <a:t>Complete</a:t>
            </a:r>
            <a:r>
              <a:rPr lang="en-US" sz="1600" dirty="0"/>
              <a:t>, provides the required Tran ID of the missing transaction, and the issue is transitioned to the submitting CR in a state of </a:t>
            </a:r>
            <a:r>
              <a:rPr lang="en-US" sz="1600" b="1" dirty="0"/>
              <a:t>Pending Complete</a:t>
            </a:r>
            <a:r>
              <a:rPr lang="en-US" sz="1600" dirty="0"/>
              <a:t>. If the issue covers multiple service periods, information regarding those transactions should be provided in the comments.</a:t>
            </a:r>
          </a:p>
          <a:p>
            <a:pPr lvl="1">
              <a:spcBef>
                <a:spcPts val="1200"/>
              </a:spcBef>
            </a:pPr>
            <a:r>
              <a:rPr lang="en-US" sz="1600" dirty="0"/>
              <a:t>The Submitting CR has the option to close the issue by selecting </a:t>
            </a:r>
            <a:r>
              <a:rPr lang="en-US" sz="1600" b="1" dirty="0"/>
              <a:t>Complete</a:t>
            </a:r>
            <a:r>
              <a:rPr lang="en-US" sz="1600" dirty="0"/>
              <a:t>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3200400"/>
            <a:ext cx="59531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14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Examples of Usage/Billing Issues – Dispute:</a:t>
            </a:r>
          </a:p>
          <a:p>
            <a:pPr lvl="1">
              <a:spcBef>
                <a:spcPts val="1800"/>
              </a:spcBef>
            </a:pPr>
            <a:r>
              <a:rPr lang="en-US" sz="2000" dirty="0"/>
              <a:t>For use when a CR has an issue with any data found on an 867 or 810 which may pertain to one or more of the following examples:</a:t>
            </a:r>
          </a:p>
          <a:p>
            <a:pPr lvl="2">
              <a:spcBef>
                <a:spcPts val="1800"/>
              </a:spcBef>
            </a:pPr>
            <a:r>
              <a:rPr lang="en-US" sz="2000" dirty="0"/>
              <a:t>Consumption / Usage Data </a:t>
            </a:r>
          </a:p>
          <a:p>
            <a:pPr lvl="2">
              <a:spcBef>
                <a:spcPts val="1800"/>
              </a:spcBef>
            </a:pPr>
            <a:r>
              <a:rPr lang="en-US" sz="2000" dirty="0"/>
              <a:t>Bill Calculations – kW, kWh, power factor, meter multiplier</a:t>
            </a:r>
          </a:p>
          <a:p>
            <a:pPr lvl="2">
              <a:spcBef>
                <a:spcPts val="1800"/>
              </a:spcBef>
            </a:pPr>
            <a:r>
              <a:rPr lang="en-US" sz="2000" dirty="0"/>
              <a:t>Rate Issues – rate classifications/tariffs</a:t>
            </a:r>
          </a:p>
          <a:p>
            <a:pPr lvl="2">
              <a:spcBef>
                <a:spcPts val="1800"/>
              </a:spcBef>
            </a:pPr>
            <a:r>
              <a:rPr lang="en-US" sz="2000" dirty="0"/>
              <a:t>Discretionary Service Charge dispute </a:t>
            </a:r>
          </a:p>
          <a:p>
            <a:pPr lvl="2">
              <a:spcBef>
                <a:spcPts val="1800"/>
              </a:spcBef>
            </a:pPr>
            <a:r>
              <a:rPr lang="en-US" sz="2000" dirty="0"/>
              <a:t>Crossed Meter Situation</a:t>
            </a:r>
          </a:p>
          <a:p>
            <a:pPr lvl="2">
              <a:spcBef>
                <a:spcPts val="1800"/>
              </a:spcBef>
            </a:pPr>
            <a:r>
              <a:rPr lang="en-US" sz="2000" dirty="0"/>
              <a:t>Dispute of Estimated Bill</a:t>
            </a:r>
          </a:p>
          <a:p>
            <a:pPr lvl="2">
              <a:spcBef>
                <a:spcPts val="1800"/>
              </a:spcBef>
            </a:pPr>
            <a:r>
              <a:rPr lang="en-US" sz="2000" dirty="0"/>
              <a:t>Estimation Methodology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46566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buNone/>
            </a:pPr>
            <a:r>
              <a:rPr lang="en-US" sz="1400" dirty="0"/>
              <a:t>Submitting a Usage/Billing – Dispute Issue:</a:t>
            </a:r>
          </a:p>
          <a:p>
            <a:r>
              <a:rPr lang="en-US" sz="1400" dirty="0"/>
              <a:t>The following fields must be populated for successful submission of Day to Day issue sub type Usage/Billing Issues: (For this example, the submitter selects the TDSP.)</a:t>
            </a:r>
          </a:p>
          <a:p>
            <a:pPr lvl="1"/>
            <a:r>
              <a:rPr lang="en-US" sz="1200" dirty="0"/>
              <a:t>Assignee		</a:t>
            </a:r>
          </a:p>
          <a:p>
            <a:pPr lvl="1"/>
            <a:r>
              <a:rPr lang="en-US" sz="1200" dirty="0"/>
              <a:t>ESIID</a:t>
            </a:r>
          </a:p>
          <a:p>
            <a:pPr lvl="1"/>
            <a:r>
              <a:rPr lang="en-US" sz="1200" dirty="0"/>
              <a:t>Original Tran ID (Optional except for 867_03 Final) - BGN02 of the 814_01, 814_16 or 814_24. The TDSP will see it as the BGN06 of the 814_03/814_25.</a:t>
            </a:r>
          </a:p>
          <a:p>
            <a:pPr lvl="1"/>
            <a:r>
              <a:rPr lang="en-US" sz="1200" dirty="0"/>
              <a:t>Tran Type</a:t>
            </a:r>
          </a:p>
          <a:p>
            <a:pPr lvl="1"/>
            <a:r>
              <a:rPr lang="en-US" sz="1200" dirty="0"/>
              <a:t>TXN Date </a:t>
            </a:r>
          </a:p>
          <a:p>
            <a:pPr lvl="1"/>
            <a:r>
              <a:rPr lang="en-US" sz="1200" dirty="0"/>
              <a:t>Start Time - Service Period Start Date</a:t>
            </a:r>
          </a:p>
          <a:p>
            <a:pPr lvl="1"/>
            <a:r>
              <a:rPr lang="en-US" sz="1200" dirty="0"/>
              <a:t>Dispute Category </a:t>
            </a:r>
          </a:p>
          <a:p>
            <a:pPr lvl="2"/>
            <a:r>
              <a:rPr lang="en-US" sz="1200" u="sng" dirty="0"/>
              <a:t>Priority Issue</a:t>
            </a:r>
            <a:r>
              <a:rPr lang="en-US" sz="1200" dirty="0"/>
              <a:t> – defined as a subsequent </a:t>
            </a:r>
            <a:r>
              <a:rPr lang="en-US" sz="1200" dirty="0" err="1"/>
              <a:t>MarkeTrak</a:t>
            </a:r>
            <a:r>
              <a:rPr lang="en-US" sz="1200" dirty="0"/>
              <a:t> issue submitted/resubmitted due to initial </a:t>
            </a:r>
            <a:r>
              <a:rPr lang="en-US" sz="1200" dirty="0" err="1"/>
              <a:t>MarkeTrak</a:t>
            </a:r>
            <a:r>
              <a:rPr lang="en-US" sz="1200" dirty="0"/>
              <a:t> issue being auto closed without resolution or a follow-up </a:t>
            </a:r>
            <a:r>
              <a:rPr lang="en-US" sz="1200" dirty="0" err="1"/>
              <a:t>MarkeTrak</a:t>
            </a:r>
            <a:r>
              <a:rPr lang="en-US" sz="1200" dirty="0"/>
              <a:t> issue exceeding Market accepted SLA</a:t>
            </a:r>
          </a:p>
          <a:p>
            <a:pPr lvl="2"/>
            <a:r>
              <a:rPr lang="en-US" sz="1200" dirty="0"/>
              <a:t>Consumption/Usage Issue</a:t>
            </a:r>
          </a:p>
          <a:p>
            <a:pPr lvl="2"/>
            <a:r>
              <a:rPr lang="en-US" sz="1200" dirty="0"/>
              <a:t>Billing Calculations kWh</a:t>
            </a:r>
          </a:p>
          <a:p>
            <a:pPr lvl="2"/>
            <a:r>
              <a:rPr lang="en-US" sz="1200" dirty="0"/>
              <a:t>Billing Calculations kW</a:t>
            </a:r>
          </a:p>
          <a:p>
            <a:pPr lvl="2"/>
            <a:r>
              <a:rPr lang="en-US" sz="1200" dirty="0"/>
              <a:t>Billing Calculations Power Factor</a:t>
            </a:r>
          </a:p>
          <a:p>
            <a:pPr lvl="2"/>
            <a:r>
              <a:rPr lang="en-US" sz="1200" dirty="0"/>
              <a:t>TDSP Charge Issue</a:t>
            </a:r>
          </a:p>
          <a:p>
            <a:pPr lvl="2"/>
            <a:r>
              <a:rPr lang="en-US" sz="1200" dirty="0"/>
              <a:t>Rate Issue</a:t>
            </a:r>
          </a:p>
          <a:p>
            <a:pPr lvl="2"/>
            <a:r>
              <a:rPr lang="en-US" sz="1200" dirty="0"/>
              <a:t>Crossed Meter Issues</a:t>
            </a:r>
          </a:p>
          <a:p>
            <a:pPr lvl="2"/>
            <a:r>
              <a:rPr lang="en-US" sz="1200" dirty="0"/>
              <a:t>Non-Metered Issues</a:t>
            </a:r>
          </a:p>
          <a:p>
            <a:pPr lvl="2"/>
            <a:r>
              <a:rPr lang="en-US" sz="1200" dirty="0"/>
              <a:t>Other – Comments Required</a:t>
            </a:r>
          </a:p>
          <a:p>
            <a:pPr lvl="1"/>
            <a:r>
              <a:rPr lang="en-US" sz="1200" dirty="0"/>
              <a:t>Tran ID</a:t>
            </a:r>
          </a:p>
          <a:p>
            <a:pPr lvl="1"/>
            <a:r>
              <a:rPr lang="en-US" sz="1200" dirty="0"/>
              <a:t>IDR/Non-IDR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cxnSp>
        <p:nvCxnSpPr>
          <p:cNvPr id="5" name="Straight Arrow Connector 4"/>
          <p:cNvCxnSpPr/>
          <p:nvPr/>
        </p:nvCxnSpPr>
        <p:spPr>
          <a:xfrm>
            <a:off x="457200" y="3200400"/>
            <a:ext cx="7620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899" y="4710896"/>
            <a:ext cx="4849792" cy="72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28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1905000"/>
          </a:xfrm>
        </p:spPr>
        <p:txBody>
          <a:bodyPr/>
          <a:lstStyle/>
          <a:p>
            <a:pPr marL="0" indent="0">
              <a:spcBef>
                <a:spcPts val="1200"/>
              </a:spcBef>
              <a:buNone/>
            </a:pPr>
            <a:r>
              <a:rPr lang="en-US" sz="1400" dirty="0"/>
              <a:t>Submitting a Usage/Billing – Dispute Issue (cont.):</a:t>
            </a:r>
          </a:p>
          <a:p>
            <a:pPr>
              <a:spcBef>
                <a:spcPts val="1200"/>
              </a:spcBef>
            </a:pPr>
            <a:r>
              <a:rPr lang="en-US" sz="1300" dirty="0"/>
              <a:t>NOTE: The Comments field is optional except when the Dispute Category is Other. </a:t>
            </a:r>
            <a:r>
              <a:rPr lang="en-US" sz="1300" dirty="0"/>
              <a:t>Please include any additional information in this box</a:t>
            </a:r>
            <a:r>
              <a:rPr lang="en-US" sz="1300" dirty="0"/>
              <a:t>. Stop Time = Service Period Stop Date.  Although optional it is encouraged to be populated.  </a:t>
            </a:r>
            <a:r>
              <a:rPr lang="en-US" sz="1300" i="1" dirty="0"/>
              <a:t>If left blank it will be assumed that the Stop date is the date up to the most current read date</a:t>
            </a:r>
            <a:r>
              <a:rPr lang="en-US" sz="1300" dirty="0"/>
              <a:t>. The submitting MP will be validated as the ROR for the Start Time provided on the issue to prevent users from submitting invalid issues.</a:t>
            </a:r>
          </a:p>
          <a:p>
            <a:pPr>
              <a:spcBef>
                <a:spcPts val="1200"/>
              </a:spcBef>
            </a:pPr>
            <a:r>
              <a:rPr lang="en-US" sz="1300" dirty="0"/>
              <a:t>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24173"/>
          <a:stretch>
            <a:fillRect/>
          </a:stretch>
        </p:blipFill>
        <p:spPr bwMode="auto">
          <a:xfrm>
            <a:off x="2581275" y="2590800"/>
            <a:ext cx="5953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52400" y="1524000"/>
            <a:ext cx="5334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AutoShape 3"/>
          <p:cNvCxnSpPr>
            <a:cxnSpLocks noChangeShapeType="1"/>
          </p:cNvCxnSpPr>
          <p:nvPr/>
        </p:nvCxnSpPr>
        <p:spPr bwMode="auto">
          <a:xfrm flipH="1" flipV="1">
            <a:off x="2743200" y="3352800"/>
            <a:ext cx="76200" cy="45720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1196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2971800"/>
          </a:xfrm>
        </p:spPr>
        <p:txBody>
          <a:bodyPr/>
          <a:lstStyle/>
          <a:p>
            <a:pPr marL="0" indent="0">
              <a:spcBef>
                <a:spcPts val="600"/>
              </a:spcBef>
              <a:buNone/>
            </a:pPr>
            <a:r>
              <a:rPr lang="en-US" sz="1400" dirty="0"/>
              <a:t>Submitting a Usage/Billing – Dispute Issue (cont.):</a:t>
            </a:r>
          </a:p>
          <a:p>
            <a:pPr>
              <a:spcBef>
                <a:spcPts val="600"/>
              </a:spcBef>
            </a:pPr>
            <a:r>
              <a:rPr lang="en-US" sz="1300" dirty="0"/>
              <a:t>The issue enters TDSP queue in a state of </a:t>
            </a:r>
            <a:r>
              <a:rPr lang="en-US" sz="1300" b="1" dirty="0"/>
              <a:t>New</a:t>
            </a:r>
            <a:r>
              <a:rPr lang="en-US" sz="1300" dirty="0"/>
              <a:t> and is visible only by the Submitting CR and TDSP.</a:t>
            </a:r>
          </a:p>
          <a:p>
            <a:pPr>
              <a:spcBef>
                <a:spcPts val="600"/>
              </a:spcBef>
            </a:pPr>
            <a:r>
              <a:rPr lang="en-US" sz="1300" dirty="0"/>
              <a:t>The Submitting CR can Withdraw the issue at this point. </a:t>
            </a:r>
          </a:p>
          <a:p>
            <a:pPr>
              <a:spcBef>
                <a:spcPts val="600"/>
              </a:spcBef>
            </a:pPr>
            <a:r>
              <a:rPr lang="en-US" sz="1300" dirty="0"/>
              <a:t>The TDSP selects </a:t>
            </a:r>
            <a:r>
              <a:rPr lang="en-US" sz="1300" b="1" dirty="0"/>
              <a:t>Begin Working </a:t>
            </a:r>
            <a:r>
              <a:rPr lang="en-US" sz="1300" dirty="0"/>
              <a:t>and the issue is transitioned in a new state of </a:t>
            </a:r>
            <a:r>
              <a:rPr lang="en-US" sz="1300" b="1" dirty="0"/>
              <a:t>In Progress-Assignee</a:t>
            </a:r>
            <a:r>
              <a:rPr lang="en-US" sz="1300" dirty="0"/>
              <a:t>. </a:t>
            </a:r>
          </a:p>
          <a:p>
            <a:pPr>
              <a:spcBef>
                <a:spcPts val="600"/>
              </a:spcBef>
            </a:pPr>
            <a:r>
              <a:rPr lang="en-US" sz="1300" dirty="0"/>
              <a:t>At this point, the Submitting CR can no longer Withdraw the issue.</a:t>
            </a:r>
          </a:p>
          <a:p>
            <a:pPr>
              <a:spcBef>
                <a:spcPts val="600"/>
              </a:spcBef>
            </a:pPr>
            <a:r>
              <a:rPr lang="en-US" sz="1300" dirty="0"/>
              <a:t>TDSP reviews the issue and has the options: </a:t>
            </a:r>
          </a:p>
          <a:p>
            <a:pPr lvl="1">
              <a:spcBef>
                <a:spcPts val="600"/>
              </a:spcBef>
            </a:pPr>
            <a:r>
              <a:rPr lang="en-US" sz="1300" b="1" dirty="0" err="1"/>
              <a:t>Unexecutable</a:t>
            </a:r>
            <a:r>
              <a:rPr lang="en-US" sz="1300" dirty="0"/>
              <a:t>, which results in state </a:t>
            </a:r>
            <a:r>
              <a:rPr lang="en-US" sz="1300" dirty="0" err="1"/>
              <a:t>Unexecutable</a:t>
            </a:r>
            <a:r>
              <a:rPr lang="en-US" sz="1300" dirty="0"/>
              <a:t>- Pending Complete – requires comments</a:t>
            </a:r>
          </a:p>
          <a:p>
            <a:pPr lvl="1">
              <a:spcBef>
                <a:spcPts val="600"/>
              </a:spcBef>
            </a:pPr>
            <a:r>
              <a:rPr lang="en-US" sz="1300" b="1" dirty="0"/>
              <a:t>Return to Submitter </a:t>
            </a:r>
            <a:r>
              <a:rPr lang="en-US" sz="1300" dirty="0"/>
              <a:t>which requires comments and then the issue is transitioned back to the Submitter for additional information </a:t>
            </a:r>
          </a:p>
          <a:p>
            <a:pPr lvl="1">
              <a:spcBef>
                <a:spcPts val="600"/>
              </a:spcBef>
            </a:pPr>
            <a:r>
              <a:rPr lang="en-US" sz="1300" b="1" dirty="0"/>
              <a:t>Complete</a:t>
            </a:r>
            <a:r>
              <a:rPr lang="en-US" sz="1300" dirty="0"/>
              <a:t> which transitions to a state of Pending Complete. The Submitter has the option to close the issue by selecting Complete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grpSp>
        <p:nvGrpSpPr>
          <p:cNvPr id="5" name="Group 6"/>
          <p:cNvGrpSpPr>
            <a:grpSpLocks/>
          </p:cNvGrpSpPr>
          <p:nvPr/>
        </p:nvGrpSpPr>
        <p:grpSpPr bwMode="auto">
          <a:xfrm>
            <a:off x="1524000" y="3933825"/>
            <a:ext cx="5953125" cy="1323975"/>
            <a:chOff x="1143000" y="3933825"/>
            <a:chExt cx="5953125" cy="13239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b="26064"/>
            <a:stretch>
              <a:fillRect/>
            </a:stretch>
          </p:blipFill>
          <p:spPr bwMode="auto">
            <a:xfrm>
              <a:off x="1143000" y="3933825"/>
              <a:ext cx="595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AutoShape 5"/>
            <p:cNvCxnSpPr>
              <a:cxnSpLocks noChangeShapeType="1"/>
            </p:cNvCxnSpPr>
            <p:nvPr/>
          </p:nvCxnSpPr>
          <p:spPr bwMode="auto">
            <a:xfrm flipV="1">
              <a:off x="2667000" y="4495800"/>
              <a:ext cx="506412"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4"/>
            <p:cNvCxnSpPr>
              <a:cxnSpLocks noChangeShapeType="1"/>
            </p:cNvCxnSpPr>
            <p:nvPr/>
          </p:nvCxnSpPr>
          <p:spPr bwMode="auto">
            <a:xfrm flipH="1" flipV="1">
              <a:off x="2497137" y="4495800"/>
              <a:ext cx="169863"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3"/>
            <p:cNvCxnSpPr>
              <a:cxnSpLocks noChangeShapeType="1"/>
            </p:cNvCxnSpPr>
            <p:nvPr/>
          </p:nvCxnSpPr>
          <p:spPr bwMode="auto">
            <a:xfrm flipH="1" flipV="1">
              <a:off x="1563687" y="4559300"/>
              <a:ext cx="1103313" cy="5270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 name="Content Placeholder 2"/>
          <p:cNvSpPr txBox="1">
            <a:spLocks/>
          </p:cNvSpPr>
          <p:nvPr/>
        </p:nvSpPr>
        <p:spPr>
          <a:xfrm>
            <a:off x="304800" y="5410200"/>
            <a:ext cx="8534400" cy="755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00" dirty="0">
                <a:solidFill>
                  <a:schemeClr val="tx2"/>
                </a:solidFill>
              </a:rPr>
              <a:t>In this example the TDSP selects </a:t>
            </a:r>
            <a:r>
              <a:rPr lang="en-US" sz="1300" b="1" dirty="0">
                <a:solidFill>
                  <a:schemeClr val="tx2"/>
                </a:solidFill>
              </a:rPr>
              <a:t>Complete</a:t>
            </a:r>
            <a:r>
              <a:rPr lang="en-US" sz="1300" dirty="0">
                <a:solidFill>
                  <a:schemeClr val="tx2"/>
                </a:solidFill>
              </a:rPr>
              <a:t> and the issue is transitioned to the submitting CR in a state of </a:t>
            </a:r>
            <a:r>
              <a:rPr lang="en-US" sz="1300" b="1" dirty="0">
                <a:solidFill>
                  <a:schemeClr val="tx2"/>
                </a:solidFill>
              </a:rPr>
              <a:t>Pending Complete</a:t>
            </a:r>
            <a:r>
              <a:rPr lang="en-US" sz="1300" dirty="0">
                <a:solidFill>
                  <a:schemeClr val="tx2"/>
                </a:solidFill>
              </a:rPr>
              <a:t>. The Submitting CR has the option to close the issue by selecting </a:t>
            </a:r>
            <a:r>
              <a:rPr lang="en-US" sz="1300" b="1" dirty="0">
                <a:solidFill>
                  <a:schemeClr val="tx2"/>
                </a:solidFill>
              </a:rPr>
              <a:t>Complete</a:t>
            </a:r>
            <a:r>
              <a:rPr lang="en-US" sz="1300" dirty="0">
                <a:solidFill>
                  <a:schemeClr val="tx2"/>
                </a:solidFill>
              </a:rPr>
              <a:t> or the issue will be Auto Closed in 14 Calendar days.</a:t>
            </a:r>
          </a:p>
        </p:txBody>
      </p:sp>
    </p:spTree>
    <p:extLst>
      <p:ext uri="{BB962C8B-B14F-4D97-AF65-F5344CB8AC3E}">
        <p14:creationId xmlns:p14="http://schemas.microsoft.com/office/powerpoint/2010/main" val="95143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Subtypes</a:t>
            </a:r>
            <a:endParaRPr lang="en-US" b="1" dirty="0">
              <a:solidFill>
                <a:schemeClr val="accent1"/>
              </a:solidFill>
            </a:endParaRPr>
          </a:p>
        </p:txBody>
      </p:sp>
      <p:sp>
        <p:nvSpPr>
          <p:cNvPr id="3" name="Content Placeholder 2"/>
          <p:cNvSpPr>
            <a:spLocks noGrp="1"/>
          </p:cNvSpPr>
          <p:nvPr>
            <p:ph idx="1"/>
          </p:nvPr>
        </p:nvSpPr>
        <p:spPr>
          <a:xfrm>
            <a:off x="5105400" y="914400"/>
            <a:ext cx="3733800" cy="5334000"/>
          </a:xfrm>
        </p:spPr>
        <p:txBody>
          <a:bodyPr/>
          <a:lstStyle/>
          <a:p>
            <a:pPr>
              <a:spcBef>
                <a:spcPts val="1200"/>
              </a:spcBef>
            </a:pPr>
            <a:r>
              <a:rPr lang="en-US" sz="1700" dirty="0"/>
              <a:t>AMS LSE Interval Subtypes are submitted for questions regarding AMS interval level data whereas questions regarding 867s or 810s are handled via Usage &amp; Billing subtypes.</a:t>
            </a:r>
          </a:p>
          <a:p>
            <a:pPr>
              <a:spcBef>
                <a:spcPts val="1200"/>
              </a:spcBef>
            </a:pPr>
            <a:r>
              <a:rPr lang="en-US" sz="1700" dirty="0"/>
              <a:t>The Supplemental AMS Interval Data Extract is used as reference for AMS LSE Dispute subtype.  The extract is posted daily to the ERCOT Market Information System (MIS) on ercot.com website.</a:t>
            </a:r>
          </a:p>
          <a:p>
            <a:pPr>
              <a:spcBef>
                <a:spcPts val="1200"/>
              </a:spcBef>
            </a:pPr>
            <a:r>
              <a:rPr lang="en-US" sz="1700" dirty="0"/>
              <a:t>Additional information about the extract can be found in the Supplemental AMS Interval Data Extract User Guide located on 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47053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45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3810000"/>
          </a:xfrm>
        </p:spPr>
        <p:txBody>
          <a:bodyPr/>
          <a:lstStyle/>
          <a:p>
            <a:pPr>
              <a:spcBef>
                <a:spcPts val="1800"/>
              </a:spcBef>
            </a:pPr>
            <a:r>
              <a:rPr lang="en-US" sz="2000" dirty="0"/>
              <a:t>Competitive Retailers (CRs) submit this Subtype when they discover an interval usage gap with the AMS LSE interval data from the TDSP.</a:t>
            </a:r>
          </a:p>
          <a:p>
            <a:pPr>
              <a:spcBef>
                <a:spcPts val="1800"/>
              </a:spcBef>
            </a:pPr>
            <a:r>
              <a:rPr lang="en-US" sz="2000" dirty="0"/>
              <a:t>Typically submitted requesting AMS data for one or more consecutive </a:t>
            </a:r>
            <a:r>
              <a:rPr lang="en-US" sz="2000" b="1" u="sng" dirty="0"/>
              <a:t>days</a:t>
            </a:r>
            <a:r>
              <a:rPr lang="en-US" sz="2000" dirty="0"/>
              <a:t> of a service period. </a:t>
            </a:r>
            <a:r>
              <a:rPr lang="en-US" sz="2000" dirty="0">
                <a:solidFill>
                  <a:schemeClr val="accent5"/>
                </a:solidFill>
              </a:rPr>
              <a:t>(Remember LSE files will have all 96 intervals completed for each day)</a:t>
            </a:r>
          </a:p>
          <a:p>
            <a:pPr>
              <a:spcBef>
                <a:spcPts val="1800"/>
              </a:spcBef>
            </a:pPr>
            <a:r>
              <a:rPr lang="en-US" sz="2000" dirty="0"/>
              <a:t>In order to submit this subtype, the following is required:</a:t>
            </a:r>
          </a:p>
          <a:p>
            <a:pPr lvl="1">
              <a:spcBef>
                <a:spcPts val="1800"/>
              </a:spcBef>
            </a:pPr>
            <a:r>
              <a:rPr lang="en-US" sz="2000" dirty="0"/>
              <a:t>The ESIID must have an AMS meter profile at ERCOT. </a:t>
            </a:r>
            <a:r>
              <a:rPr lang="en-US" sz="2000" dirty="0">
                <a:solidFill>
                  <a:schemeClr val="accent5"/>
                </a:solidFill>
              </a:rPr>
              <a:t>(AMS Settlement Flag = true on Find ESI functionality)</a:t>
            </a:r>
          </a:p>
          <a:p>
            <a:pPr lvl="1">
              <a:spcBef>
                <a:spcPts val="1800"/>
              </a:spcBef>
            </a:pPr>
            <a:r>
              <a:rPr lang="en-US" sz="2000" dirty="0"/>
              <a:t>The CR must be the current Rep of Record for ALL usage days specified by the STARTIME and STOPTIME range.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Tree>
    <p:extLst>
      <p:ext uri="{BB962C8B-B14F-4D97-AF65-F5344CB8AC3E}">
        <p14:creationId xmlns:p14="http://schemas.microsoft.com/office/powerpoint/2010/main" val="319909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21336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option:</a:t>
            </a:r>
          </a:p>
          <a:p>
            <a:pPr lvl="1">
              <a:spcBef>
                <a:spcPts val="1800"/>
              </a:spcBef>
            </a:pPr>
            <a:r>
              <a:rPr lang="en-US" sz="2000" dirty="0"/>
              <a:t>Select the Usage/Billing AMS LSE Interval </a:t>
            </a:r>
            <a:r>
              <a:rPr lang="en-US" sz="2000" b="1" dirty="0">
                <a:solidFill>
                  <a:schemeClr val="accent5"/>
                </a:solidFill>
              </a:rPr>
              <a:t>Missing</a:t>
            </a:r>
            <a:r>
              <a:rPr lang="en-US" sz="2000" dirty="0"/>
              <a:t> option.</a:t>
            </a:r>
          </a:p>
          <a:p>
            <a:pPr lvl="1">
              <a:spcBef>
                <a:spcPts val="1800"/>
              </a:spcBef>
            </a:pPr>
            <a:r>
              <a:rPr lang="en-US" sz="2000" dirty="0"/>
              <a:t>Enter the data for the required fields.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1013451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962400" y="4953000"/>
            <a:ext cx="4876800" cy="1371600"/>
          </a:xfrm>
        </p:spPr>
        <p:txBody>
          <a:bodyPr/>
          <a:lstStyle/>
          <a:p>
            <a:pPr marL="0" indent="0">
              <a:buNone/>
            </a:pPr>
            <a:r>
              <a:rPr lang="en-US" sz="2000" dirty="0">
                <a:solidFill>
                  <a:schemeClr val="accent5"/>
                </a:solidFill>
              </a:rPr>
              <a:t>CR enters required information indicating STARTTIME and STOPTIME as formatted above for the missing period only and selects ‘OK’.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066800"/>
            <a:ext cx="81819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86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Missing Enrollment Transactions</a:t>
            </a:r>
            <a:endParaRPr lang="en-US" b="1" dirty="0">
              <a:solidFill>
                <a:schemeClr val="accent1"/>
              </a:solidFill>
            </a:endParaRPr>
          </a:p>
        </p:txBody>
      </p:sp>
      <p:sp>
        <p:nvSpPr>
          <p:cNvPr id="3" name="Content Placeholder 2"/>
          <p:cNvSpPr>
            <a:spLocks noGrp="1"/>
          </p:cNvSpPr>
          <p:nvPr>
            <p:ph idx="1"/>
          </p:nvPr>
        </p:nvSpPr>
        <p:spPr>
          <a:xfrm>
            <a:off x="304800" y="914399"/>
            <a:ext cx="8534400" cy="5313405"/>
          </a:xfrm>
        </p:spPr>
        <p:txBody>
          <a:bodyPr/>
          <a:lstStyle/>
          <a:p>
            <a:pPr>
              <a:spcBef>
                <a:spcPts val="1200"/>
              </a:spcBef>
            </a:pPr>
            <a:r>
              <a:rPr lang="en-US" sz="1800" dirty="0"/>
              <a:t>Examples of missing enrollment transactions are if a CR is missing any 814’s, or an 867_04.</a:t>
            </a:r>
          </a:p>
          <a:p>
            <a:pPr>
              <a:spcBef>
                <a:spcPts val="1200"/>
              </a:spcBef>
            </a:pPr>
            <a:r>
              <a:rPr lang="en-US" sz="1800" dirty="0"/>
              <a:t>NOTE: The reprocessing of retail transactions by ERCOT will be limited to one year from the original processing date.  If the missing transaction is to be reprocessed, or dependent upon another transaction being reprocessed, the original transaction dates must be within one year of submission of the </a:t>
            </a:r>
            <a:r>
              <a:rPr lang="en-US" sz="1800" dirty="0" err="1"/>
              <a:t>MarkeTrak</a:t>
            </a:r>
            <a:r>
              <a:rPr lang="en-US" sz="1800" dirty="0"/>
              <a:t> issue. </a:t>
            </a:r>
          </a:p>
          <a:p>
            <a:pPr>
              <a:spcBef>
                <a:spcPts val="1200"/>
              </a:spcBef>
            </a:pPr>
            <a:r>
              <a:rPr lang="en-US" sz="2000" b="1" dirty="0"/>
              <a:t>Allow the market time to process the transactions before submitting the </a:t>
            </a:r>
            <a:r>
              <a:rPr lang="en-US" sz="2000" b="1" dirty="0" err="1"/>
              <a:t>MarkeTrak</a:t>
            </a:r>
            <a:r>
              <a:rPr lang="en-US" sz="2000" b="1" dirty="0"/>
              <a:t> issue – especially new construction </a:t>
            </a:r>
          </a:p>
          <a:p>
            <a:pPr>
              <a:spcBef>
                <a:spcPts val="1200"/>
              </a:spcBef>
            </a:pPr>
            <a:r>
              <a:rPr lang="en-US" sz="1800" dirty="0"/>
              <a:t>A CR or TDSP can submit this subtype</a:t>
            </a:r>
          </a:p>
          <a:p>
            <a:pPr>
              <a:spcBef>
                <a:spcPts val="1200"/>
              </a:spcBef>
            </a:pPr>
            <a:r>
              <a:rPr lang="en-US" sz="1800" dirty="0"/>
              <a:t>Required Fields on Submit:</a:t>
            </a:r>
          </a:p>
          <a:p>
            <a:pPr lvl="1">
              <a:spcBef>
                <a:spcPts val="1200"/>
              </a:spcBef>
            </a:pPr>
            <a:r>
              <a:rPr lang="en-US" sz="1800" dirty="0"/>
              <a:t>Assignee	</a:t>
            </a:r>
          </a:p>
          <a:p>
            <a:pPr lvl="1">
              <a:spcBef>
                <a:spcPts val="600"/>
              </a:spcBef>
            </a:pPr>
            <a:r>
              <a:rPr lang="en-US" sz="1800" dirty="0"/>
              <a:t>ESI ID</a:t>
            </a:r>
          </a:p>
          <a:p>
            <a:pPr lvl="1">
              <a:spcBef>
                <a:spcPts val="600"/>
              </a:spcBef>
            </a:pPr>
            <a:r>
              <a:rPr lang="en-US" sz="1800" dirty="0"/>
              <a:t>Original Tran ID</a:t>
            </a:r>
          </a:p>
          <a:p>
            <a:pPr lvl="1">
              <a:spcBef>
                <a:spcPts val="600"/>
              </a:spcBef>
            </a:pPr>
            <a:r>
              <a:rPr lang="en-US" sz="1800" dirty="0"/>
              <a:t>Tran Type</a:t>
            </a:r>
          </a:p>
          <a:p>
            <a:pPr marL="0" indent="0">
              <a:spcBef>
                <a:spcPts val="1200"/>
              </a:spcBef>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2940031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3434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Missing</a:t>
            </a:r>
            <a:r>
              <a:rPr lang="en-US" sz="2400" dirty="0"/>
              <a:t> 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1408993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81075"/>
            <a:ext cx="8543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200400" y="5105400"/>
            <a:ext cx="5791200" cy="1371600"/>
          </a:xfrm>
        </p:spPr>
        <p:txBody>
          <a:bodyPr/>
          <a:lstStyle/>
          <a:p>
            <a:r>
              <a:rPr lang="en-US" sz="1600" dirty="0">
                <a:solidFill>
                  <a:srgbClr val="FF0000"/>
                </a:solidFill>
              </a:rPr>
              <a:t>TDSP selects ‘Begin Working’ and then selects ‘Complete’ and enters optional Comments.  TDSP selects ‘OK’. </a:t>
            </a:r>
          </a:p>
          <a:p>
            <a:r>
              <a:rPr lang="en-US" sz="1600" dirty="0">
                <a:solidFill>
                  <a:srgbClr val="FF0000"/>
                </a:solidFill>
              </a:rPr>
              <a:t>NOTE:  If CR is no longer ROR, SMT cannot be referenced and interval data should be attached to </a:t>
            </a:r>
            <a:r>
              <a:rPr lang="en-US" sz="1600" dirty="0" err="1">
                <a:solidFill>
                  <a:srgbClr val="FF0000"/>
                </a:solidFill>
              </a:rPr>
              <a:t>MarkeTrak</a:t>
            </a:r>
            <a:r>
              <a:rPr lang="en-US" sz="1600" dirty="0">
                <a:solidFill>
                  <a:srgbClr val="FF0000"/>
                </a:solidFill>
              </a:rPr>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287422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closes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2125737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886200" y="5562600"/>
            <a:ext cx="4953000" cy="7620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81075"/>
            <a:ext cx="7858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20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Competitive Retailers (CRs) submit this Subtype when they discover a discrepancy with the AMS LSE interval data from the TDSP.</a:t>
            </a:r>
          </a:p>
          <a:p>
            <a:pPr>
              <a:spcBef>
                <a:spcPts val="1800"/>
              </a:spcBef>
            </a:pPr>
            <a:r>
              <a:rPr lang="en-US" sz="2000" b="1" dirty="0"/>
              <a:t>Before submitting a Usage &amp; Billing AMS LSE Dispute issue, the CR should allow 5 business days for transaction processing to complete.</a:t>
            </a:r>
          </a:p>
          <a:p>
            <a:pPr>
              <a:spcBef>
                <a:spcPts val="1800"/>
              </a:spcBef>
            </a:pPr>
            <a:r>
              <a:rPr lang="en-US" sz="2000" dirty="0"/>
              <a:t>In order to submit this subtype, the following is required:</a:t>
            </a:r>
          </a:p>
          <a:p>
            <a:pPr lvl="1">
              <a:spcBef>
                <a:spcPts val="1800"/>
              </a:spcBef>
            </a:pPr>
            <a:r>
              <a:rPr lang="en-US" sz="2000" dirty="0"/>
              <a:t>The ESIID </a:t>
            </a:r>
            <a:r>
              <a:rPr lang="en-US" sz="2000" u="sng" dirty="0"/>
              <a:t>must have an AMS meter profile</a:t>
            </a:r>
            <a:r>
              <a:rPr lang="en-US" sz="2000" dirty="0"/>
              <a:t> at ERCOT.</a:t>
            </a:r>
          </a:p>
          <a:p>
            <a:pPr lvl="1">
              <a:spcBef>
                <a:spcPts val="1800"/>
              </a:spcBef>
            </a:pPr>
            <a:r>
              <a:rPr lang="en-US" sz="2000" dirty="0"/>
              <a:t>The usage data must be loaded in the ERCOT system and is identified by the unique identifier ‘UIDAMSINTERVAL’ from the Supplemental AMS Interval Data Extract.  This code is retrieved and is a required field for this subtype.</a:t>
            </a:r>
          </a:p>
          <a:p>
            <a:pPr>
              <a:spcBef>
                <a:spcPts val="1800"/>
              </a:spcBef>
            </a:pPr>
            <a:r>
              <a:rPr lang="en-US" sz="2000" dirty="0"/>
              <a:t>Each issue should reflect the intervals from a single day or a consecutive period; a new issue should be created for each additional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4843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section:</a:t>
            </a:r>
          </a:p>
          <a:p>
            <a:pPr lvl="1">
              <a:spcBef>
                <a:spcPts val="1800"/>
              </a:spcBef>
            </a:pPr>
            <a:r>
              <a:rPr lang="en-US" sz="2000" dirty="0"/>
              <a:t>Select the Usage/Billing AMS LSE Interval </a:t>
            </a:r>
            <a:r>
              <a:rPr lang="en-US" sz="2000" b="1" dirty="0">
                <a:solidFill>
                  <a:schemeClr val="accent5"/>
                </a:solidFill>
              </a:rPr>
              <a:t>Dispute</a:t>
            </a:r>
            <a:r>
              <a:rPr lang="en-US" sz="2000" dirty="0"/>
              <a:t> option.</a:t>
            </a:r>
          </a:p>
          <a:p>
            <a:pPr lvl="1">
              <a:spcBef>
                <a:spcPts val="1800"/>
              </a:spcBef>
            </a:pPr>
            <a:r>
              <a:rPr lang="en-US" sz="2000" dirty="0"/>
              <a:t>Enter the data for the required fields.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2364914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990600"/>
            <a:ext cx="8162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85962" y="4447419"/>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dirty="0">
                <a:solidFill>
                  <a:schemeClr val="accent5"/>
                </a:solidFill>
                <a:latin typeface="Arial" panose="020B0604020202020204" pitchFamily="34" charset="0"/>
              </a:rPr>
              <a:t>Comments are essential in efficiently and accurately processing the MT in a timely manner</a:t>
            </a:r>
          </a:p>
        </p:txBody>
      </p:sp>
      <p:sp>
        <p:nvSpPr>
          <p:cNvPr id="7" name="TextBox 1"/>
          <p:cNvSpPr txBox="1">
            <a:spLocks noChangeArrowheads="1"/>
          </p:cNvSpPr>
          <p:nvPr/>
        </p:nvSpPr>
        <p:spPr bwMode="auto">
          <a:xfrm>
            <a:off x="4610100" y="2743200"/>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sz="1400" dirty="0">
                <a:solidFill>
                  <a:schemeClr val="accent5"/>
                </a:solidFill>
                <a:latin typeface="+mj-lt"/>
              </a:rPr>
              <a:t>Code retrieved from AMS Supplemental Extract for service interval in question or the last interval for the specific day or period in question.  If past 30 days, enter the oldest date available</a:t>
            </a:r>
            <a:endParaRPr lang="en-US" altLang="en-US" sz="2000" dirty="0">
              <a:solidFill>
                <a:schemeClr val="accent5"/>
              </a:solidFill>
              <a:latin typeface="+mj-lt"/>
            </a:endParaRPr>
          </a:p>
        </p:txBody>
      </p:sp>
      <p:cxnSp>
        <p:nvCxnSpPr>
          <p:cNvPr id="8" name="Straight Arrow Connector 7"/>
          <p:cNvCxnSpPr/>
          <p:nvPr/>
        </p:nvCxnSpPr>
        <p:spPr>
          <a:xfrm flipH="1" flipV="1">
            <a:off x="4043362" y="3624263"/>
            <a:ext cx="523875" cy="2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2965450" y="5363738"/>
            <a:ext cx="5873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chemeClr val="accent5"/>
                </a:solidFill>
              </a:rPr>
              <a:t>STARTTIME = service period start time formatted as </a:t>
            </a:r>
            <a:r>
              <a:rPr lang="en-US" altLang="en-US" sz="1600" dirty="0">
                <a:solidFill>
                  <a:schemeClr val="tx2"/>
                </a:solidFill>
              </a:rPr>
              <a:t>mm/</a:t>
            </a:r>
            <a:r>
              <a:rPr lang="en-US" altLang="en-US" sz="1600" dirty="0" err="1">
                <a:solidFill>
                  <a:schemeClr val="tx2"/>
                </a:solidFill>
              </a:rPr>
              <a:t>dd</a:t>
            </a:r>
            <a:r>
              <a:rPr lang="en-US" altLang="en-US" sz="1600" dirty="0">
                <a:solidFill>
                  <a:schemeClr val="tx2"/>
                </a:solidFill>
              </a:rPr>
              <a:t>/</a:t>
            </a:r>
            <a:r>
              <a:rPr lang="en-US" altLang="en-US" sz="1600" dirty="0" err="1">
                <a:solidFill>
                  <a:schemeClr val="tx2"/>
                </a:solidFill>
              </a:rPr>
              <a:t>yyyy</a:t>
            </a:r>
            <a:r>
              <a:rPr lang="en-US" altLang="en-US" sz="1600" dirty="0">
                <a:solidFill>
                  <a:schemeClr val="tx2"/>
                </a:solidFill>
              </a:rPr>
              <a:t> 00:00:00</a:t>
            </a:r>
            <a:r>
              <a:rPr lang="en-US" altLang="en-US" sz="1600" dirty="0"/>
              <a:t> </a:t>
            </a:r>
          </a:p>
          <a:p>
            <a:pPr eaLnBrk="1" hangingPunct="1">
              <a:spcBef>
                <a:spcPct val="0"/>
              </a:spcBef>
              <a:buClrTx/>
              <a:buSzTx/>
              <a:buFontTx/>
              <a:buNone/>
            </a:pPr>
            <a:r>
              <a:rPr lang="en-US" altLang="en-US" sz="1600" dirty="0">
                <a:solidFill>
                  <a:schemeClr val="accent5"/>
                </a:solidFill>
              </a:rPr>
              <a:t>STOPTIME = service period stop time (varies by TDSP)</a:t>
            </a:r>
          </a:p>
          <a:p>
            <a:pPr eaLnBrk="1" hangingPunct="1">
              <a:spcBef>
                <a:spcPct val="0"/>
              </a:spcBef>
              <a:buClrTx/>
              <a:buSzTx/>
              <a:buFont typeface="Wingdings 3" panose="05040102010807070707" pitchFamily="18" charset="2"/>
              <a:buNone/>
            </a:pPr>
            <a:r>
              <a:rPr lang="en-US" altLang="en-US" sz="1600" dirty="0">
                <a:solidFill>
                  <a:schemeClr val="tx2"/>
                </a:solidFill>
              </a:rPr>
              <a:t>mm/</a:t>
            </a:r>
            <a:r>
              <a:rPr lang="en-US" altLang="en-US" sz="1600" dirty="0" err="1">
                <a:solidFill>
                  <a:schemeClr val="tx2"/>
                </a:solidFill>
              </a:rPr>
              <a:t>dd</a:t>
            </a:r>
            <a:r>
              <a:rPr lang="en-US" altLang="en-US" sz="1600" dirty="0">
                <a:solidFill>
                  <a:schemeClr val="tx2"/>
                </a:solidFill>
              </a:rPr>
              <a:t>/</a:t>
            </a:r>
            <a:r>
              <a:rPr lang="en-US" altLang="en-US" sz="1600" dirty="0" err="1">
                <a:solidFill>
                  <a:schemeClr val="tx2"/>
                </a:solidFill>
              </a:rPr>
              <a:t>yyyy</a:t>
            </a:r>
            <a:r>
              <a:rPr lang="en-US" altLang="en-US" sz="1600" dirty="0">
                <a:solidFill>
                  <a:schemeClr val="tx2"/>
                </a:solidFill>
              </a:rPr>
              <a:t> 23:59:59 </a:t>
            </a:r>
          </a:p>
        </p:txBody>
      </p:sp>
    </p:spTree>
    <p:extLst>
      <p:ext uri="{BB962C8B-B14F-4D97-AF65-F5344CB8AC3E}">
        <p14:creationId xmlns:p14="http://schemas.microsoft.com/office/powerpoint/2010/main" val="877484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Dispute</a:t>
            </a:r>
            <a:r>
              <a:rPr lang="en-US" sz="2400" dirty="0">
                <a:solidFill>
                  <a:schemeClr val="accent5"/>
                </a:solidFill>
              </a:rPr>
              <a:t> </a:t>
            </a:r>
            <a:r>
              <a:rPr lang="en-US" sz="2400" dirty="0"/>
              <a:t>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53814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990600"/>
            <a:ext cx="8162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0" y="5638800"/>
            <a:ext cx="6781800" cy="762000"/>
          </a:xfrm>
        </p:spPr>
        <p:txBody>
          <a:bodyPr/>
          <a:lstStyle/>
          <a:p>
            <a:pPr marL="0" indent="0">
              <a:buNone/>
            </a:pPr>
            <a:r>
              <a:rPr lang="en-US" sz="2000" dirty="0">
                <a:solidFill>
                  <a:schemeClr val="accent5"/>
                </a:solidFill>
              </a:rPr>
              <a:t>TDSP selects ‘Begin Working’ and then selects ‘Complete’ and enters optional Comments. TDSP selects ‘OK’. </a:t>
            </a:r>
          </a:p>
        </p:txBody>
      </p:sp>
    </p:spTree>
    <p:extLst>
      <p:ext uri="{BB962C8B-B14F-4D97-AF65-F5344CB8AC3E}">
        <p14:creationId xmlns:p14="http://schemas.microsoft.com/office/powerpoint/2010/main" val="3623449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32004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transitions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Tree>
    <p:extLst>
      <p:ext uri="{BB962C8B-B14F-4D97-AF65-F5344CB8AC3E}">
        <p14:creationId xmlns:p14="http://schemas.microsoft.com/office/powerpoint/2010/main" val="27600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 Missing Enrollment Transaction </a:t>
            </a:r>
            <a:r>
              <a:rPr lang="en-US" sz="2000" dirty="0" err="1"/>
              <a:t>MarkeTrak</a:t>
            </a:r>
            <a:r>
              <a:rPr lang="en-US" sz="2000" dirty="0"/>
              <a:t> if they have not received an 867_04 one day after the ‘key date’ or response date from the TDSP.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chemeClr val="accent1"/>
                </a:solidFill>
              </a:rPr>
              <a:t>FALSE</a:t>
            </a:r>
          </a:p>
        </p:txBody>
      </p:sp>
      <p:sp>
        <p:nvSpPr>
          <p:cNvPr id="6" name="Rectangle 5"/>
          <p:cNvSpPr/>
          <p:nvPr/>
        </p:nvSpPr>
        <p:spPr>
          <a:xfrm>
            <a:off x="1524000" y="30480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2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990600"/>
            <a:ext cx="89249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4343400" y="4114800"/>
            <a:ext cx="4724400" cy="10668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Tree>
    <p:extLst>
      <p:ext uri="{BB962C8B-B14F-4D97-AF65-F5344CB8AC3E}">
        <p14:creationId xmlns:p14="http://schemas.microsoft.com/office/powerpoint/2010/main" val="2635614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2747168"/>
          </a:xfrm>
        </p:spPr>
        <p:txBody>
          <a:bodyPr/>
          <a:lstStyle/>
          <a:p>
            <a:pPr marL="0" indent="0">
              <a:spcBef>
                <a:spcPts val="1800"/>
              </a:spcBef>
              <a:buNone/>
            </a:pPr>
            <a:r>
              <a:rPr lang="en-US" sz="2000" b="1" i="1" dirty="0"/>
              <a:t>Which subtype should a CR submit if a customer is questioning the monthly consumption value they received on their monthly bill?</a:t>
            </a:r>
          </a:p>
          <a:p>
            <a:pPr marL="857250" lvl="1" indent="-457200">
              <a:spcBef>
                <a:spcPts val="2400"/>
              </a:spcBef>
              <a:buFont typeface="+mj-lt"/>
              <a:buAutoNum type="alphaLcParenR"/>
            </a:pPr>
            <a:r>
              <a:rPr lang="en-US" sz="2000" dirty="0"/>
              <a:t>Usage &amp; Billing – Missing</a:t>
            </a:r>
          </a:p>
          <a:p>
            <a:pPr marL="857250" lvl="1" indent="-457200">
              <a:spcBef>
                <a:spcPts val="1200"/>
              </a:spcBef>
              <a:buFont typeface="+mj-lt"/>
              <a:buAutoNum type="alphaLcParenR"/>
            </a:pPr>
            <a:r>
              <a:rPr lang="en-US" sz="2000" dirty="0"/>
              <a:t>Usage &amp; Billing – Dispute</a:t>
            </a:r>
          </a:p>
          <a:p>
            <a:pPr marL="857250" lvl="1" indent="-457200">
              <a:spcBef>
                <a:spcPts val="1200"/>
              </a:spcBef>
              <a:buFont typeface="+mj-lt"/>
              <a:buAutoNum type="alphaLcParenR"/>
            </a:pPr>
            <a:r>
              <a:rPr lang="en-US" sz="2000" dirty="0"/>
              <a:t>AMS LSE – Missing </a:t>
            </a:r>
          </a:p>
          <a:p>
            <a:pPr marL="857250" lvl="1" indent="-457200">
              <a:spcBef>
                <a:spcPts val="1200"/>
              </a:spcBef>
              <a:buFont typeface="+mj-lt"/>
              <a:buAutoNum type="alphaLcParenR"/>
            </a:pPr>
            <a:r>
              <a:rPr lang="en-US" sz="2000" dirty="0"/>
              <a:t>AMS LSE – Dispute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
        <p:nvSpPr>
          <p:cNvPr id="5" name="Content Placeholder 2"/>
          <p:cNvSpPr txBox="1">
            <a:spLocks/>
          </p:cNvSpPr>
          <p:nvPr/>
        </p:nvSpPr>
        <p:spPr>
          <a:xfrm>
            <a:off x="304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chemeClr val="accent1"/>
              </a:solidFill>
            </a:endParaRPr>
          </a:p>
          <a:p>
            <a:pPr marL="0" indent="0" algn="ctr">
              <a:spcBef>
                <a:spcPts val="1800"/>
              </a:spcBef>
              <a:buNone/>
            </a:pPr>
            <a:r>
              <a:rPr lang="en-US" sz="2000" i="1" dirty="0"/>
              <a:t>Usage &amp; Billing – Dispute</a:t>
            </a:r>
          </a:p>
        </p:txBody>
      </p:sp>
      <p:sp>
        <p:nvSpPr>
          <p:cNvPr id="6" name="Rectangle 5"/>
          <p:cNvSpPr/>
          <p:nvPr/>
        </p:nvSpPr>
        <p:spPr>
          <a:xfrm>
            <a:off x="1524000" y="4672584"/>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5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459706"/>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an AMS LSE – Dispute </a:t>
            </a:r>
            <a:r>
              <a:rPr lang="en-US" sz="2000" dirty="0" err="1"/>
              <a:t>MarkeTrak</a:t>
            </a:r>
            <a:r>
              <a:rPr lang="en-US" sz="2000" dirty="0"/>
              <a:t> as soon as they receive the 867_03 monthly from the TDSP.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
        <p:nvSpPr>
          <p:cNvPr id="6"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chemeClr val="accent1"/>
                </a:solidFill>
              </a:rPr>
              <a:t>FALSE</a:t>
            </a:r>
          </a:p>
        </p:txBody>
      </p:sp>
      <p:sp>
        <p:nvSpPr>
          <p:cNvPr id="7" name="Rectangle 6"/>
          <p:cNvSpPr/>
          <p:nvPr/>
        </p:nvSpPr>
        <p:spPr>
          <a:xfrm>
            <a:off x="1562100" y="2971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2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b="1" i="1" dirty="0"/>
              <a:t>True or False</a:t>
            </a:r>
          </a:p>
          <a:p>
            <a:pPr marL="0" indent="0">
              <a:spcBef>
                <a:spcPts val="1800"/>
              </a:spcBef>
              <a:buNone/>
            </a:pPr>
            <a:r>
              <a:rPr lang="en-US" sz="2000" dirty="0"/>
              <a:t>When submitting any Usage &amp; Billing </a:t>
            </a:r>
            <a:r>
              <a:rPr lang="en-US" sz="2000" dirty="0" err="1"/>
              <a:t>MarkeTrak</a:t>
            </a:r>
            <a:r>
              <a:rPr lang="en-US" sz="2000" dirty="0"/>
              <a:t>, if the STOP time is left blank it will be assumed it is the end of the 30 day period following the START time.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chemeClr val="accent1"/>
                </a:solidFill>
              </a:rPr>
              <a:t>FALSE</a:t>
            </a:r>
          </a:p>
        </p:txBody>
      </p:sp>
      <p:sp>
        <p:nvSpPr>
          <p:cNvPr id="6" name="Rectangle 5"/>
          <p:cNvSpPr/>
          <p:nvPr/>
        </p:nvSpPr>
        <p:spPr>
          <a:xfrm>
            <a:off x="1524000" y="32004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72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
        <p:nvSpPr>
          <p:cNvPr id="5" name="Content Placeholder 2"/>
          <p:cNvSpPr txBox="1">
            <a:spLocks/>
          </p:cNvSpPr>
          <p:nvPr/>
        </p:nvSpPr>
        <p:spPr>
          <a:xfrm>
            <a:off x="304800" y="4437888"/>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dirty="0"/>
              <a:t>b) Usage &amp; Billing  - Missing</a:t>
            </a:r>
          </a:p>
          <a:p>
            <a:pPr marL="0" indent="0" algn="ctr">
              <a:spcBef>
                <a:spcPts val="1800"/>
              </a:spcBef>
              <a:buFont typeface="Arial" panose="020B0604020202020204" pitchFamily="34" charset="0"/>
              <a:buNone/>
            </a:pPr>
            <a:endParaRPr lang="en-US" sz="2400" b="1" dirty="0">
              <a:solidFill>
                <a:schemeClr val="accent1"/>
              </a:solidFill>
            </a:endParaRPr>
          </a:p>
        </p:txBody>
      </p:sp>
      <p:sp>
        <p:nvSpPr>
          <p:cNvPr id="6" name="Rectangle 5"/>
          <p:cNvSpPr/>
          <p:nvPr/>
        </p:nvSpPr>
        <p:spPr>
          <a:xfrm>
            <a:off x="1807464" y="4209288"/>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CR has submitted an 814_16 enrollment and has received an 814_05 and an 867_04, but has yet to receive the initial periodic, the CR should submit a ___________ </a:t>
            </a:r>
            <a:r>
              <a:rPr lang="en-US" sz="2000" dirty="0" err="1"/>
              <a:t>MarkeTrak</a:t>
            </a:r>
            <a:r>
              <a:rPr lang="en-US" sz="2000" dirty="0"/>
              <a:t>.</a:t>
            </a:r>
          </a:p>
          <a:p>
            <a:pPr marL="0" indent="0">
              <a:spcBef>
                <a:spcPts val="1800"/>
              </a:spcBef>
              <a:buNone/>
            </a:pPr>
            <a:r>
              <a:rPr lang="en-US" sz="2000" dirty="0"/>
              <a:t>	a) Missing Enrollment Transaction</a:t>
            </a:r>
          </a:p>
          <a:p>
            <a:pPr marL="0" indent="0">
              <a:spcBef>
                <a:spcPts val="0"/>
              </a:spcBef>
              <a:buNone/>
            </a:pPr>
            <a:endParaRPr lang="en-US" sz="2000" dirty="0"/>
          </a:p>
          <a:p>
            <a:pPr marL="0" indent="0">
              <a:spcBef>
                <a:spcPts val="0"/>
              </a:spcBef>
              <a:buNone/>
            </a:pPr>
            <a:r>
              <a:rPr lang="en-US" sz="2000" dirty="0"/>
              <a:t>	b) Usage &amp; Billing  - Missing</a:t>
            </a:r>
          </a:p>
          <a:p>
            <a:pPr marL="0" indent="0">
              <a:spcBef>
                <a:spcPts val="0"/>
              </a:spcBef>
              <a:buNone/>
            </a:pPr>
            <a:endParaRPr lang="en-US" sz="2000" dirty="0"/>
          </a:p>
          <a:p>
            <a:pPr marL="0" indent="0">
              <a:spcBef>
                <a:spcPts val="0"/>
              </a:spcBef>
              <a:buNone/>
            </a:pPr>
            <a:r>
              <a:rPr lang="en-US" sz="2000" dirty="0"/>
              <a:t>	c)  AMS LSE - Missing</a:t>
            </a:r>
          </a:p>
          <a:p>
            <a:pPr marL="0" indent="0">
              <a:spcBef>
                <a:spcPts val="0"/>
              </a:spcBef>
              <a:buNone/>
            </a:pPr>
            <a:endParaRPr lang="en-US" sz="2000" dirty="0"/>
          </a:p>
          <a:p>
            <a:pPr marL="0" indent="0">
              <a:spcBef>
                <a:spcPts val="1800"/>
              </a:spcBef>
              <a:buNone/>
            </a:pPr>
            <a:r>
              <a:rPr lang="en-US" sz="2000" dirty="0"/>
              <a:t>	</a:t>
            </a:r>
          </a:p>
        </p:txBody>
      </p:sp>
    </p:spTree>
    <p:extLst>
      <p:ext uri="{BB962C8B-B14F-4D97-AF65-F5344CB8AC3E}">
        <p14:creationId xmlns:p14="http://schemas.microsoft.com/office/powerpoint/2010/main" val="34230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156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chemeClr val="tx2"/>
                </a:solidFill>
              </a:rPr>
              <a:t>MarkeTrak</a:t>
            </a:r>
            <a:r>
              <a:rPr lang="en-US" sz="1400" b="1" dirty="0">
                <a:solidFill>
                  <a:schemeClr val="tx2"/>
                </a:solidFill>
              </a:rPr>
              <a:t> Training</a:t>
            </a:r>
          </a:p>
          <a:p>
            <a:pPr>
              <a:spcBef>
                <a:spcPts val="600"/>
              </a:spcBef>
            </a:pPr>
            <a:r>
              <a:rPr lang="en-US" sz="2800" b="1" dirty="0">
                <a:solidFill>
                  <a:schemeClr val="tx2"/>
                </a:solidFill>
              </a:rPr>
              <a:t>Additional D2D Subtypes</a:t>
            </a:r>
          </a:p>
        </p:txBody>
      </p:sp>
    </p:spTree>
    <p:extLst>
      <p:ext uri="{BB962C8B-B14F-4D97-AF65-F5344CB8AC3E}">
        <p14:creationId xmlns:p14="http://schemas.microsoft.com/office/powerpoint/2010/main" val="3946472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Additional Day to Day Subtypes - summary</a:t>
            </a:r>
            <a:endParaRPr lang="en-US" b="1" dirty="0">
              <a:solidFill>
                <a:schemeClr val="accent1"/>
              </a:solidFill>
            </a:endParaRPr>
          </a:p>
        </p:txBody>
      </p:sp>
      <p:sp>
        <p:nvSpPr>
          <p:cNvPr id="3" name="Content Placeholder 2"/>
          <p:cNvSpPr>
            <a:spLocks noGrp="1"/>
          </p:cNvSpPr>
          <p:nvPr>
            <p:ph idx="1"/>
          </p:nvPr>
        </p:nvSpPr>
        <p:spPr>
          <a:xfrm>
            <a:off x="304800" y="787075"/>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3390364718"/>
              </p:ext>
            </p:extLst>
          </p:nvPr>
        </p:nvGraphicFramePr>
        <p:xfrm>
          <a:off x="562708" y="1246525"/>
          <a:ext cx="7971693" cy="46990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Cancel w/ Approval </a:t>
                      </a:r>
                    </a:p>
                  </a:txBody>
                  <a:tcPr/>
                </a:tc>
                <a:tc>
                  <a:txBody>
                    <a:bodyPr/>
                    <a:lstStyle/>
                    <a:p>
                      <a:pPr marL="285750" indent="-285750">
                        <a:buFont typeface="Arial" panose="020B0604020202020204" pitchFamily="34" charset="0"/>
                        <a:buChar char="•"/>
                      </a:pPr>
                      <a:r>
                        <a:rPr lang="en-US" dirty="0">
                          <a:solidFill>
                            <a:srgbClr val="000000"/>
                          </a:solidFill>
                        </a:rPr>
                        <a:t>Manually cancelling an initiating transaction – MVI, MVO, or Switch</a:t>
                      </a:r>
                    </a:p>
                    <a:p>
                      <a:pPr marL="285750" indent="-285750">
                        <a:buFont typeface="Arial" panose="020B0604020202020204" pitchFamily="34" charset="0"/>
                        <a:buChar char="•"/>
                      </a:pPr>
                      <a:r>
                        <a:rPr lang="en-US" dirty="0" smtClean="0">
                          <a:solidFill>
                            <a:srgbClr val="000000"/>
                          </a:solidFill>
                        </a:rPr>
                        <a:t>Used by CR or TDSP when experiencing </a:t>
                      </a:r>
                      <a:r>
                        <a:rPr lang="en-US" dirty="0">
                          <a:solidFill>
                            <a:srgbClr val="000000"/>
                          </a:solidFill>
                        </a:rPr>
                        <a:t>system </a:t>
                      </a:r>
                      <a:r>
                        <a:rPr lang="en-US" dirty="0" smtClean="0">
                          <a:solidFill>
                            <a:srgbClr val="000000"/>
                          </a:solidFill>
                        </a:rPr>
                        <a:t>issues</a:t>
                      </a:r>
                    </a:p>
                    <a:p>
                      <a:pPr marL="285750" indent="-285750">
                        <a:buFont typeface="Arial" panose="020B0604020202020204" pitchFamily="34" charset="0"/>
                        <a:buChar char="•"/>
                      </a:pPr>
                      <a:r>
                        <a:rPr lang="en-US" dirty="0" smtClean="0">
                          <a:solidFill>
                            <a:srgbClr val="000000"/>
                          </a:solidFill>
                        </a:rPr>
                        <a:t>CR requesting cancellation of </a:t>
                      </a:r>
                      <a:r>
                        <a:rPr lang="en-US" dirty="0">
                          <a:solidFill>
                            <a:srgbClr val="000000"/>
                          </a:solidFill>
                        </a:rPr>
                        <a:t>a </a:t>
                      </a:r>
                      <a:r>
                        <a:rPr lang="en-US" dirty="0" smtClean="0">
                          <a:solidFill>
                            <a:srgbClr val="000000"/>
                          </a:solidFill>
                        </a:rPr>
                        <a:t>past-dated ‘</a:t>
                      </a:r>
                      <a:r>
                        <a:rPr lang="en-US" b="1" dirty="0" smtClean="0">
                          <a:solidFill>
                            <a:srgbClr val="000000"/>
                          </a:solidFill>
                        </a:rPr>
                        <a:t>scheduled</a:t>
                      </a:r>
                      <a:r>
                        <a:rPr lang="en-US" dirty="0" smtClean="0">
                          <a:solidFill>
                            <a:srgbClr val="000000"/>
                          </a:solidFill>
                        </a:rPr>
                        <a:t>’ transaction</a:t>
                      </a:r>
                      <a:endParaRPr lang="en-US" dirty="0">
                        <a:solidFill>
                          <a:srgbClr val="000000"/>
                        </a:solidFill>
                      </a:endParaRP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31316762"/>
                  </a:ext>
                </a:extLst>
              </a:tr>
              <a:tr h="370840">
                <a:tc>
                  <a:txBody>
                    <a:bodyPr/>
                    <a:lstStyle/>
                    <a:p>
                      <a:r>
                        <a:rPr lang="en-US" dirty="0">
                          <a:solidFill>
                            <a:srgbClr val="000000"/>
                          </a:solidFill>
                        </a:rPr>
                        <a:t>997s</a:t>
                      </a:r>
                    </a:p>
                  </a:txBody>
                  <a:tcPr/>
                </a:tc>
                <a:tc>
                  <a:txBody>
                    <a:bodyPr/>
                    <a:lstStyle/>
                    <a:p>
                      <a:r>
                        <a:rPr lang="en-US" dirty="0">
                          <a:solidFill>
                            <a:srgbClr val="000000"/>
                          </a:solidFill>
                        </a:rPr>
                        <a:t>Verify if a 997 was sent or received</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943286471"/>
                  </a:ext>
                </a:extLst>
              </a:tr>
              <a:tr h="370840">
                <a:tc>
                  <a:txBody>
                    <a:bodyPr/>
                    <a:lstStyle/>
                    <a:p>
                      <a:r>
                        <a:rPr lang="en-US" dirty="0">
                          <a:solidFill>
                            <a:srgbClr val="000000"/>
                          </a:solidFill>
                        </a:rPr>
                        <a:t>Projects</a:t>
                      </a:r>
                    </a:p>
                  </a:txBody>
                  <a:tcPr/>
                </a:tc>
                <a:tc>
                  <a:txBody>
                    <a:bodyPr/>
                    <a:lstStyle/>
                    <a:p>
                      <a:r>
                        <a:rPr lang="en-US" dirty="0">
                          <a:solidFill>
                            <a:srgbClr val="000000"/>
                          </a:solidFill>
                        </a:rPr>
                        <a:t>Project related requests, i.e. Meter Cycle change request</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xmlns="" val="2749336163"/>
                  </a:ext>
                </a:extLst>
              </a:tr>
              <a:tr h="370840">
                <a:tc>
                  <a:txBody>
                    <a:bodyPr/>
                    <a:lstStyle/>
                    <a:p>
                      <a:r>
                        <a:rPr lang="en-US" dirty="0">
                          <a:solidFill>
                            <a:srgbClr val="000000"/>
                          </a:solidFill>
                        </a:rPr>
                        <a:t>ERCOT Initiated</a:t>
                      </a:r>
                    </a:p>
                  </a:txBody>
                  <a:tcPr/>
                </a:tc>
                <a:tc>
                  <a:txBody>
                    <a:bodyPr/>
                    <a:lstStyle/>
                    <a:p>
                      <a:r>
                        <a:rPr lang="en-US" dirty="0" smtClean="0">
                          <a:solidFill>
                            <a:srgbClr val="000000"/>
                          </a:solidFill>
                        </a:rPr>
                        <a:t>Used when </a:t>
                      </a:r>
                      <a:r>
                        <a:rPr lang="en-US" dirty="0">
                          <a:solidFill>
                            <a:srgbClr val="000000"/>
                          </a:solidFill>
                        </a:rPr>
                        <a:t>exceptions are in ERCOT’s </a:t>
                      </a:r>
                      <a:r>
                        <a:rPr lang="en-US" dirty="0" smtClean="0">
                          <a:solidFill>
                            <a:srgbClr val="000000"/>
                          </a:solidFill>
                        </a:rPr>
                        <a:t>system</a:t>
                      </a:r>
                      <a:br>
                        <a:rPr lang="en-US" dirty="0" smtClean="0">
                          <a:solidFill>
                            <a:srgbClr val="000000"/>
                          </a:solidFill>
                        </a:rPr>
                      </a:br>
                      <a:r>
                        <a:rPr lang="en-US" dirty="0" smtClean="0">
                          <a:solidFill>
                            <a:srgbClr val="000000"/>
                          </a:solidFill>
                        </a:rPr>
                        <a:t>(i.e</a:t>
                      </a:r>
                      <a:r>
                        <a:rPr lang="en-US" dirty="0">
                          <a:solidFill>
                            <a:srgbClr val="000000"/>
                          </a:solidFill>
                        </a:rPr>
                        <a:t>. conflicting metering dates</a:t>
                      </a:r>
                      <a:r>
                        <a:rPr lang="en-US" dirty="0" smtClean="0">
                          <a:solidFill>
                            <a:srgbClr val="000000"/>
                          </a:solidFill>
                        </a:rPr>
                        <a:t>,</a:t>
                      </a:r>
                      <a:r>
                        <a:rPr lang="en-US" baseline="0" dirty="0" smtClean="0">
                          <a:solidFill>
                            <a:srgbClr val="000000"/>
                          </a:solidFill>
                        </a:rPr>
                        <a:t> etc.)</a:t>
                      </a:r>
                      <a:endParaRPr lang="en-US" dirty="0">
                        <a:solidFill>
                          <a:srgbClr val="000000"/>
                        </a:solidFill>
                      </a:endParaRPr>
                    </a:p>
                  </a:txBody>
                  <a:tcPr/>
                </a:tc>
                <a:tc>
                  <a:txBody>
                    <a:bodyPr/>
                    <a:lstStyle/>
                    <a:p>
                      <a:pPr algn="ctr"/>
                      <a:r>
                        <a:rPr lang="en-US" dirty="0">
                          <a:solidFill>
                            <a:srgbClr val="000000"/>
                          </a:solidFill>
                        </a:rPr>
                        <a:t>ERCOT</a:t>
                      </a:r>
                    </a:p>
                  </a:txBody>
                  <a:tcPr/>
                </a:tc>
                <a:extLst>
                  <a:ext uri="{0D108BD9-81ED-4DB2-BD59-A6C34878D82A}">
                    <a16:rowId xmlns:a16="http://schemas.microsoft.com/office/drawing/2014/main" xmlns="" val="1102382808"/>
                  </a:ext>
                </a:extLst>
              </a:tr>
              <a:tr h="370840">
                <a:tc>
                  <a:txBody>
                    <a:bodyPr/>
                    <a:lstStyle/>
                    <a:p>
                      <a:r>
                        <a:rPr lang="en-US" dirty="0">
                          <a:solidFill>
                            <a:srgbClr val="000000"/>
                          </a:solidFill>
                        </a:rPr>
                        <a:t>Safety Net Order</a:t>
                      </a:r>
                    </a:p>
                  </a:txBody>
                  <a:tcPr/>
                </a:tc>
                <a:tc>
                  <a:txBody>
                    <a:bodyPr/>
                    <a:lstStyle/>
                    <a:p>
                      <a:r>
                        <a:rPr lang="en-US" dirty="0">
                          <a:solidFill>
                            <a:srgbClr val="000000"/>
                          </a:solidFill>
                        </a:rPr>
                        <a:t>Request for follow up EDI transaction after CR submittal of safety net</a:t>
                      </a:r>
                    </a:p>
                  </a:txBody>
                  <a:tcPr/>
                </a:tc>
                <a:tc>
                  <a:txBody>
                    <a:bodyPr/>
                    <a:lstStyle/>
                    <a:p>
                      <a:pPr algn="ctr"/>
                      <a:r>
                        <a:rPr lang="en-US" dirty="0">
                          <a:solidFill>
                            <a:srgbClr val="000000"/>
                          </a:solidFill>
                        </a:rPr>
                        <a:t>TDSP </a:t>
                      </a:r>
                    </a:p>
                  </a:txBody>
                  <a:tcPr/>
                </a:tc>
                <a:extLst>
                  <a:ext uri="{0D108BD9-81ED-4DB2-BD59-A6C34878D82A}">
                    <a16:rowId xmlns:a16="http://schemas.microsoft.com/office/drawing/2014/main" xmlns="" val="3970696537"/>
                  </a:ext>
                </a:extLst>
              </a:tr>
            </a:tbl>
          </a:graphicData>
        </a:graphic>
      </p:graphicFrame>
    </p:spTree>
    <p:extLst>
      <p:ext uri="{BB962C8B-B14F-4D97-AF65-F5344CB8AC3E}">
        <p14:creationId xmlns:p14="http://schemas.microsoft.com/office/powerpoint/2010/main" val="3447772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1811354825"/>
              </p:ext>
            </p:extLst>
          </p:nvPr>
        </p:nvGraphicFramePr>
        <p:xfrm>
          <a:off x="562708" y="1397000"/>
          <a:ext cx="7971693" cy="48768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Move Out w/ Meter Removal</a:t>
                      </a:r>
                    </a:p>
                  </a:txBody>
                  <a:tcPr/>
                </a:tc>
                <a:tc>
                  <a:txBody>
                    <a:bodyPr/>
                    <a:lstStyle/>
                    <a:p>
                      <a:pPr marL="285750" indent="-285750">
                        <a:buFont typeface="Arial" panose="020B0604020202020204" pitchFamily="34" charset="0"/>
                        <a:buChar char="•"/>
                      </a:pPr>
                      <a:r>
                        <a:rPr lang="en-US" dirty="0">
                          <a:solidFill>
                            <a:srgbClr val="000000"/>
                          </a:solidFill>
                        </a:rPr>
                        <a:t>TDSP notification of meter removal if 650_04 is not sent</a:t>
                      </a:r>
                    </a:p>
                    <a:p>
                      <a:pPr marL="285750" indent="-285750">
                        <a:buFont typeface="Arial" panose="020B0604020202020204" pitchFamily="34" charset="0"/>
                        <a:buChar char="•"/>
                      </a:pPr>
                      <a:r>
                        <a:rPr lang="en-US" dirty="0">
                          <a:solidFill>
                            <a:srgbClr val="000000"/>
                          </a:solidFill>
                        </a:rPr>
                        <a:t>Follow up request for MVO transaction upon 650_04 notification </a:t>
                      </a:r>
                    </a:p>
                  </a:txBody>
                  <a:tcPr/>
                </a:tc>
                <a:tc>
                  <a:txBody>
                    <a:bodyPr/>
                    <a:lstStyle/>
                    <a:p>
                      <a:pPr algn="ctr"/>
                      <a:r>
                        <a:rPr lang="en-US" dirty="0">
                          <a:solidFill>
                            <a:srgbClr val="000000"/>
                          </a:solidFill>
                        </a:rPr>
                        <a:t>TDSP</a:t>
                      </a:r>
                    </a:p>
                  </a:txBody>
                  <a:tcPr/>
                </a:tc>
                <a:extLst>
                  <a:ext uri="{0D108BD9-81ED-4DB2-BD59-A6C34878D82A}">
                    <a16:rowId xmlns:a16="http://schemas.microsoft.com/office/drawing/2014/main" xmlns="" val="131316762"/>
                  </a:ext>
                </a:extLst>
              </a:tr>
              <a:tr h="370840">
                <a:tc>
                  <a:txBody>
                    <a:bodyPr/>
                    <a:lstStyle/>
                    <a:p>
                      <a:r>
                        <a:rPr lang="en-US" dirty="0">
                          <a:solidFill>
                            <a:srgbClr val="000000"/>
                          </a:solidFill>
                        </a:rPr>
                        <a:t>Redirect Fees</a:t>
                      </a:r>
                    </a:p>
                  </a:txBody>
                  <a:tcPr/>
                </a:tc>
                <a:tc>
                  <a:txBody>
                    <a:bodyPr/>
                    <a:lstStyle/>
                    <a:p>
                      <a:r>
                        <a:rPr lang="en-US" dirty="0">
                          <a:solidFill>
                            <a:srgbClr val="000000"/>
                          </a:solidFill>
                        </a:rPr>
                        <a:t>When an IAG results in a lights out situation, allows Losing CR to submit within 3 days of receiving 810_02 for recovery of any discretionary fees from Gaining REP</a:t>
                      </a:r>
                    </a:p>
                  </a:txBody>
                  <a:tcPr/>
                </a:tc>
                <a:tc>
                  <a:txBody>
                    <a:bodyPr/>
                    <a:lstStyle/>
                    <a:p>
                      <a:pPr algn="ctr"/>
                      <a:r>
                        <a:rPr lang="en-US" dirty="0">
                          <a:solidFill>
                            <a:srgbClr val="000000"/>
                          </a:solidFill>
                        </a:rPr>
                        <a:t>Losing CR</a:t>
                      </a:r>
                    </a:p>
                  </a:txBody>
                  <a:tcPr/>
                </a:tc>
                <a:extLst>
                  <a:ext uri="{0D108BD9-81ED-4DB2-BD59-A6C34878D82A}">
                    <a16:rowId xmlns:a16="http://schemas.microsoft.com/office/drawing/2014/main" xmlns="" val="1943286471"/>
                  </a:ext>
                </a:extLst>
              </a:tr>
              <a:tr h="370840">
                <a:tc>
                  <a:txBody>
                    <a:bodyPr/>
                    <a:lstStyle/>
                    <a:p>
                      <a:r>
                        <a:rPr lang="en-US" dirty="0">
                          <a:solidFill>
                            <a:srgbClr val="000000"/>
                          </a:solidFill>
                        </a:rPr>
                        <a:t>Market Rule</a:t>
                      </a:r>
                    </a:p>
                  </a:txBody>
                  <a:tcPr/>
                </a:tc>
                <a:tc>
                  <a:txBody>
                    <a:bodyPr/>
                    <a:lstStyle/>
                    <a:p>
                      <a:r>
                        <a:rPr lang="en-US" dirty="0">
                          <a:solidFill>
                            <a:srgbClr val="000000"/>
                          </a:solidFill>
                        </a:rPr>
                        <a:t>Flexible for operationalizing PUCT rulemaking, i.e. AMS Opt-Out customer requests</a:t>
                      </a:r>
                    </a:p>
                  </a:txBody>
                  <a:tcPr/>
                </a:tc>
                <a:tc>
                  <a:txBody>
                    <a:bodyPr/>
                    <a:lstStyle/>
                    <a:p>
                      <a:pPr algn="ctr"/>
                      <a:r>
                        <a:rPr lang="en-US" dirty="0">
                          <a:solidFill>
                            <a:srgbClr val="000000"/>
                          </a:solidFill>
                        </a:rPr>
                        <a:t>TDSP or CR</a:t>
                      </a:r>
                    </a:p>
                  </a:txBody>
                  <a:tcPr/>
                </a:tc>
                <a:extLst>
                  <a:ext uri="{0D108BD9-81ED-4DB2-BD59-A6C34878D82A}">
                    <a16:rowId xmlns:a16="http://schemas.microsoft.com/office/drawing/2014/main" xmlns="" val="2749336163"/>
                  </a:ext>
                </a:extLst>
              </a:tr>
              <a:tr h="370840">
                <a:tc>
                  <a:txBody>
                    <a:bodyPr/>
                    <a:lstStyle/>
                    <a:p>
                      <a:r>
                        <a:rPr lang="en-US" dirty="0">
                          <a:solidFill>
                            <a:srgbClr val="000000"/>
                          </a:solidFill>
                        </a:rPr>
                        <a:t>Reject Transactions</a:t>
                      </a:r>
                    </a:p>
                  </a:txBody>
                  <a:tcPr/>
                </a:tc>
                <a:tc>
                  <a:txBody>
                    <a:bodyPr/>
                    <a:lstStyle/>
                    <a:p>
                      <a:r>
                        <a:rPr lang="en-US" dirty="0">
                          <a:solidFill>
                            <a:srgbClr val="000000"/>
                          </a:solidFill>
                        </a:rPr>
                        <a:t>CR or TDSP questions rejected transaction, i.e. invalid EDI, NFI, Dups</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102382808"/>
                  </a:ext>
                </a:extLst>
              </a:tr>
            </a:tbl>
          </a:graphicData>
        </a:graphic>
      </p:graphicFrame>
    </p:spTree>
    <p:extLst>
      <p:ext uri="{BB962C8B-B14F-4D97-AF65-F5344CB8AC3E}">
        <p14:creationId xmlns:p14="http://schemas.microsoft.com/office/powerpoint/2010/main" val="2978465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3568497720"/>
              </p:ext>
            </p:extLst>
          </p:nvPr>
        </p:nvGraphicFramePr>
        <p:xfrm>
          <a:off x="562708" y="1397000"/>
          <a:ext cx="7971693" cy="377952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REP of Record</a:t>
                      </a:r>
                    </a:p>
                  </a:txBody>
                  <a:tcPr/>
                </a:tc>
                <a:tc>
                  <a:txBody>
                    <a:bodyPr/>
                    <a:lstStyle/>
                    <a:p>
                      <a:r>
                        <a:rPr lang="en-US" dirty="0">
                          <a:solidFill>
                            <a:srgbClr val="000000"/>
                          </a:solidFill>
                        </a:rPr>
                        <a:t>CR questions who ERCOT or TDSP show as ROR – i.e. used in Mass Transition process</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xmlns="" val="3970696537"/>
                  </a:ext>
                </a:extLst>
              </a:tr>
              <a:tr h="370840">
                <a:tc>
                  <a:txBody>
                    <a:bodyPr/>
                    <a:lstStyle/>
                    <a:p>
                      <a:r>
                        <a:rPr lang="en-US" dirty="0">
                          <a:solidFill>
                            <a:srgbClr val="000000"/>
                          </a:solidFill>
                        </a:rPr>
                        <a:t>Service Order – 650 Issues</a:t>
                      </a:r>
                    </a:p>
                  </a:txBody>
                  <a:tcPr/>
                </a:tc>
                <a:tc>
                  <a:txBody>
                    <a:bodyPr/>
                    <a:lstStyle/>
                    <a:p>
                      <a:r>
                        <a:rPr lang="en-US" dirty="0">
                          <a:solidFill>
                            <a:srgbClr val="000000"/>
                          </a:solidFill>
                        </a:rPr>
                        <a:t>Inquiries related to service orders – missing 650_02 responses or rejects of 650_01</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2046180981"/>
                  </a:ext>
                </a:extLst>
              </a:tr>
              <a:tr h="370840">
                <a:tc>
                  <a:txBody>
                    <a:bodyPr/>
                    <a:lstStyle/>
                    <a:p>
                      <a:r>
                        <a:rPr lang="en-US" dirty="0">
                          <a:solidFill>
                            <a:srgbClr val="000000"/>
                          </a:solidFill>
                        </a:rPr>
                        <a:t>Premise Type</a:t>
                      </a:r>
                    </a:p>
                  </a:txBody>
                  <a:tcPr/>
                </a:tc>
                <a:tc>
                  <a:txBody>
                    <a:bodyPr/>
                    <a:lstStyle/>
                    <a:p>
                      <a:r>
                        <a:rPr lang="en-US" dirty="0">
                          <a:solidFill>
                            <a:srgbClr val="000000"/>
                          </a:solidFill>
                        </a:rPr>
                        <a:t>Out of sync conditions for premise types requesting TDSP to submit 814_20 to update premise type</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xmlns="" val="848928990"/>
                  </a:ext>
                </a:extLst>
              </a:tr>
              <a:tr h="370840">
                <a:tc>
                  <a:txBody>
                    <a:bodyPr/>
                    <a:lstStyle/>
                    <a:p>
                      <a:r>
                        <a:rPr lang="en-US" dirty="0">
                          <a:solidFill>
                            <a:srgbClr val="000000"/>
                          </a:solidFill>
                        </a:rPr>
                        <a:t>Service Address</a:t>
                      </a:r>
                    </a:p>
                  </a:txBody>
                  <a:tcPr/>
                </a:tc>
                <a:tc>
                  <a:txBody>
                    <a:bodyPr/>
                    <a:lstStyle/>
                    <a:p>
                      <a:r>
                        <a:rPr lang="en-US" dirty="0">
                          <a:solidFill>
                            <a:srgbClr val="000000"/>
                          </a:solidFill>
                        </a:rPr>
                        <a:t>CR requests TDSP to submit 814_20 to update a service address for an ESI</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xmlns="" val="3804181321"/>
                  </a:ext>
                </a:extLst>
              </a:tr>
            </a:tbl>
          </a:graphicData>
        </a:graphic>
      </p:graphicFrame>
    </p:spTree>
    <p:extLst>
      <p:ext uri="{BB962C8B-B14F-4D97-AF65-F5344CB8AC3E}">
        <p14:creationId xmlns:p14="http://schemas.microsoft.com/office/powerpoint/2010/main" val="259473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46386"/>
          </a:xfrm>
          <a:prstGeom prst="rect">
            <a:avLst/>
          </a:prstGeom>
          <a:noFill/>
        </p:spPr>
        <p:txBody>
          <a:bodyPr wrap="square" rtlCol="0">
            <a:spAutoFit/>
          </a:bodyPr>
          <a:lstStyle/>
          <a:p>
            <a:r>
              <a:rPr lang="en-US" sz="1400" b="1" dirty="0" err="1">
                <a:solidFill>
                  <a:schemeClr val="tx2"/>
                </a:solidFill>
              </a:rPr>
              <a:t>MarkeTrak</a:t>
            </a:r>
            <a:r>
              <a:rPr lang="en-US" sz="1400" b="1" dirty="0">
                <a:solidFill>
                  <a:schemeClr val="tx2"/>
                </a:solidFill>
              </a:rPr>
              <a:t> Training</a:t>
            </a:r>
            <a:endParaRPr lang="en-US" sz="1400" dirty="0">
              <a:solidFill>
                <a:schemeClr val="tx2"/>
              </a:solidFill>
            </a:endParaRPr>
          </a:p>
          <a:p>
            <a:pPr>
              <a:spcBef>
                <a:spcPts val="600"/>
              </a:spcBef>
            </a:pPr>
            <a:r>
              <a:rPr lang="en-US" sz="2800" b="1" dirty="0">
                <a:solidFill>
                  <a:schemeClr val="tx2"/>
                </a:solidFill>
              </a:rPr>
              <a:t>Usage Billing Issues</a:t>
            </a:r>
            <a:endParaRPr lang="en-US" sz="2800" dirty="0">
              <a:solidFill>
                <a:schemeClr val="tx2"/>
              </a:solidFill>
            </a:endParaRPr>
          </a:p>
        </p:txBody>
      </p:sp>
    </p:spTree>
    <p:extLst>
      <p:ext uri="{BB962C8B-B14F-4D97-AF65-F5344CB8AC3E}">
        <p14:creationId xmlns:p14="http://schemas.microsoft.com/office/powerpoint/2010/main" val="1953835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chemeClr val="tx2"/>
                </a:solidFill>
              </a:rPr>
              <a:t>MarkeTrak</a:t>
            </a:r>
            <a:r>
              <a:rPr lang="en-US" sz="1400" b="1" dirty="0">
                <a:solidFill>
                  <a:schemeClr val="tx2"/>
                </a:solidFill>
              </a:rPr>
              <a:t> Training</a:t>
            </a:r>
            <a:endParaRPr lang="en-US" sz="1400" dirty="0">
              <a:solidFill>
                <a:schemeClr val="tx2"/>
              </a:solidFill>
            </a:endParaRPr>
          </a:p>
          <a:p>
            <a:pPr>
              <a:spcBef>
                <a:spcPts val="600"/>
              </a:spcBef>
            </a:pPr>
            <a:r>
              <a:rPr lang="en-US" sz="2800" b="1" dirty="0">
                <a:solidFill>
                  <a:schemeClr val="tx2"/>
                </a:solidFill>
              </a:rPr>
              <a:t>‘Other’ Issues</a:t>
            </a:r>
          </a:p>
        </p:txBody>
      </p:sp>
    </p:spTree>
    <p:extLst>
      <p:ext uri="{BB962C8B-B14F-4D97-AF65-F5344CB8AC3E}">
        <p14:creationId xmlns:p14="http://schemas.microsoft.com/office/powerpoint/2010/main" val="344581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Other</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600"/>
              </a:spcBef>
            </a:pPr>
            <a:r>
              <a:rPr lang="en-US" sz="1800" dirty="0"/>
              <a:t>Examples of Other Issues but not limited to: </a:t>
            </a:r>
          </a:p>
          <a:p>
            <a:pPr lvl="1">
              <a:spcBef>
                <a:spcPts val="1200"/>
              </a:spcBef>
            </a:pPr>
            <a:r>
              <a:rPr lang="en-US" sz="1800" dirty="0"/>
              <a:t>Questions pertaining to discrepancy between sum of AMS Interval data and the 867 consumption value</a:t>
            </a:r>
          </a:p>
          <a:p>
            <a:pPr lvl="1">
              <a:spcBef>
                <a:spcPts val="600"/>
              </a:spcBef>
            </a:pPr>
            <a:r>
              <a:rPr lang="en-US" sz="1800" dirty="0"/>
              <a:t>Questions pertaining to Siebel Reports</a:t>
            </a:r>
          </a:p>
          <a:p>
            <a:pPr lvl="1">
              <a:spcBef>
                <a:spcPts val="600"/>
              </a:spcBef>
            </a:pPr>
            <a:r>
              <a:rPr lang="en-US" sz="1800" dirty="0"/>
              <a:t>Questions pertaining to request for filenames</a:t>
            </a:r>
          </a:p>
          <a:p>
            <a:pPr lvl="1">
              <a:spcBef>
                <a:spcPts val="600"/>
              </a:spcBef>
            </a:pPr>
            <a:r>
              <a:rPr lang="en-US" sz="1800" dirty="0"/>
              <a:t>Questions pertaining to 997 reports</a:t>
            </a:r>
          </a:p>
          <a:p>
            <a:pPr lvl="1">
              <a:spcBef>
                <a:spcPts val="600"/>
              </a:spcBef>
            </a:pPr>
            <a:r>
              <a:rPr lang="en-US" sz="1800" dirty="0"/>
              <a:t>Questions pertaining to CSAs</a:t>
            </a:r>
          </a:p>
          <a:p>
            <a:pPr lvl="1">
              <a:spcBef>
                <a:spcPts val="600"/>
              </a:spcBef>
            </a:pPr>
            <a:r>
              <a:rPr lang="en-US" sz="1800" dirty="0"/>
              <a:t>Questions pertaining to missing information on non-required EDI fields</a:t>
            </a:r>
          </a:p>
          <a:p>
            <a:pPr lvl="1">
              <a:spcBef>
                <a:spcPts val="600"/>
              </a:spcBef>
            </a:pPr>
            <a:r>
              <a:rPr lang="en-US" sz="1800" dirty="0"/>
              <a:t>Request for reprocessing of transactions</a:t>
            </a:r>
          </a:p>
          <a:p>
            <a:pPr lvl="1">
              <a:spcBef>
                <a:spcPts val="600"/>
              </a:spcBef>
            </a:pPr>
            <a:r>
              <a:rPr lang="en-US" sz="1800" dirty="0"/>
              <a:t>Questions pertaining to Texas SET Transaction Issues</a:t>
            </a:r>
          </a:p>
          <a:p>
            <a:pPr lvl="1">
              <a:spcBef>
                <a:spcPts val="600"/>
              </a:spcBef>
            </a:pPr>
            <a:r>
              <a:rPr lang="en-US" sz="1800" dirty="0"/>
              <a:t>Questions pertaining to MIS Portal</a:t>
            </a:r>
          </a:p>
          <a:p>
            <a:pPr>
              <a:spcBef>
                <a:spcPts val="1200"/>
              </a:spcBef>
            </a:pPr>
            <a:r>
              <a:rPr lang="en-US" sz="1800" dirty="0"/>
              <a:t>A CR or a TDSP can submit this subtype</a:t>
            </a:r>
          </a:p>
          <a:p>
            <a:pPr>
              <a:spcBef>
                <a:spcPts val="1200"/>
              </a:spcBef>
            </a:pPr>
            <a:r>
              <a:rPr lang="en-US" sz="1800" dirty="0"/>
              <a:t>Required Fields on Submit:</a:t>
            </a:r>
          </a:p>
          <a:p>
            <a:pPr lvl="1">
              <a:spcBef>
                <a:spcPts val="1200"/>
              </a:spcBef>
            </a:pPr>
            <a:r>
              <a:rPr lang="en-US" sz="1800" dirty="0"/>
              <a:t>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1633166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chemeClr val="tx2"/>
                </a:solidFill>
              </a:rPr>
              <a:t>MarkeTrak</a:t>
            </a:r>
            <a:r>
              <a:rPr lang="en-US" sz="1400" b="1" dirty="0">
                <a:solidFill>
                  <a:schemeClr val="tx2"/>
                </a:solidFill>
              </a:rPr>
              <a:t> Training</a:t>
            </a:r>
            <a:endParaRPr lang="en-US" sz="1400" dirty="0">
              <a:solidFill>
                <a:schemeClr val="tx2"/>
              </a:solidFill>
            </a:endParaRPr>
          </a:p>
          <a:p>
            <a:pPr>
              <a:spcBef>
                <a:spcPts val="600"/>
              </a:spcBef>
            </a:pPr>
            <a:r>
              <a:rPr lang="en-US" sz="2800" b="1" dirty="0">
                <a:solidFill>
                  <a:schemeClr val="tx2"/>
                </a:solidFill>
              </a:rPr>
              <a:t>Common IAG Issues,</a:t>
            </a:r>
            <a:br>
              <a:rPr lang="en-US" sz="2800" b="1" dirty="0">
                <a:solidFill>
                  <a:schemeClr val="tx2"/>
                </a:solidFill>
              </a:rPr>
            </a:br>
            <a:r>
              <a:rPr lang="en-US" sz="2800" b="1" dirty="0">
                <a:solidFill>
                  <a:schemeClr val="tx2"/>
                </a:solidFill>
              </a:rPr>
              <a:t>Best Practices, &amp; Quick Tips</a:t>
            </a:r>
            <a:endParaRPr lang="en-US" sz="2800" dirty="0">
              <a:solidFill>
                <a:schemeClr val="tx2"/>
              </a:solidFill>
            </a:endParaRPr>
          </a:p>
        </p:txBody>
      </p:sp>
    </p:spTree>
    <p:extLst>
      <p:ext uri="{BB962C8B-B14F-4D97-AF65-F5344CB8AC3E}">
        <p14:creationId xmlns:p14="http://schemas.microsoft.com/office/powerpoint/2010/main" val="2516004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IAG</a:t>
            </a:r>
          </a:p>
        </p:txBody>
      </p:sp>
      <p:sp>
        <p:nvSpPr>
          <p:cNvPr id="3" name="Content Placeholder 2"/>
          <p:cNvSpPr>
            <a:spLocks noGrp="1"/>
          </p:cNvSpPr>
          <p:nvPr>
            <p:ph idx="1"/>
          </p:nvPr>
        </p:nvSpPr>
        <p:spPr>
          <a:xfrm>
            <a:off x="304800" y="762000"/>
            <a:ext cx="8534400" cy="5052221"/>
          </a:xfrm>
        </p:spPr>
        <p:txBody>
          <a:bodyPr/>
          <a:lstStyle/>
          <a:p>
            <a:pPr marL="0" indent="0">
              <a:buNone/>
            </a:pPr>
            <a:r>
              <a:rPr lang="en-US" sz="1800" b="1" u="sng" dirty="0"/>
              <a:t>Issue</a:t>
            </a:r>
            <a:r>
              <a:rPr lang="en-US" sz="1800" b="1" dirty="0"/>
              <a:t>:</a:t>
            </a:r>
          </a:p>
          <a:p>
            <a:pPr marL="0" indent="0">
              <a:spcBef>
                <a:spcPts val="800"/>
              </a:spcBef>
              <a:buNone/>
            </a:pPr>
            <a:r>
              <a:rPr lang="en-US" sz="1800" dirty="0"/>
              <a:t>MVO’s are incorrectly being submitted for IAG situations</a:t>
            </a:r>
          </a:p>
          <a:p>
            <a:pPr marL="0" indent="0">
              <a:spcBef>
                <a:spcPts val="2400"/>
              </a:spcBef>
              <a:buNone/>
            </a:pPr>
            <a:r>
              <a:rPr lang="en-US" sz="1800" b="1" u="sng" dirty="0"/>
              <a:t>Solution</a:t>
            </a:r>
            <a:r>
              <a:rPr lang="en-US" sz="1800" b="1" dirty="0"/>
              <a:t>:</a:t>
            </a:r>
          </a:p>
          <a:p>
            <a:pPr marL="0" indent="0">
              <a:spcBef>
                <a:spcPts val="800"/>
              </a:spcBef>
              <a:buNone/>
            </a:pPr>
            <a:r>
              <a:rPr lang="en-US" sz="1800" dirty="0"/>
              <a:t>CR’s </a:t>
            </a:r>
            <a:r>
              <a:rPr lang="en-US" sz="1800" b="1" i="1" u="sng" dirty="0">
                <a:solidFill>
                  <a:schemeClr val="accent5"/>
                </a:solidFill>
              </a:rPr>
              <a:t>SHOULD NOT</a:t>
            </a:r>
            <a:r>
              <a:rPr lang="en-US" sz="1800" b="1" i="1" dirty="0">
                <a:solidFill>
                  <a:schemeClr val="accent5"/>
                </a:solidFill>
              </a:rPr>
              <a:t> </a:t>
            </a:r>
            <a:r>
              <a:rPr lang="en-US" sz="1800" dirty="0"/>
              <a:t>issue MVOs for ESI IDs when IAG situations occur and/or while the </a:t>
            </a:r>
            <a:r>
              <a:rPr lang="en-US" sz="1800" dirty="0" err="1"/>
              <a:t>MarkeTrak</a:t>
            </a:r>
            <a:r>
              <a:rPr lang="en-US" sz="1800" dirty="0"/>
              <a:t> IAG/IAL process is in progress.</a:t>
            </a:r>
          </a:p>
          <a:p>
            <a:pPr marL="0" indent="0">
              <a:spcBef>
                <a:spcPts val="2400"/>
              </a:spcBef>
              <a:buNone/>
            </a:pPr>
            <a:r>
              <a:rPr lang="en-US" sz="1800" b="1" u="sng" dirty="0"/>
              <a:t>Best Practices</a:t>
            </a:r>
            <a:r>
              <a:rPr lang="en-US" sz="1800" b="1" dirty="0"/>
              <a:t>:</a:t>
            </a:r>
          </a:p>
          <a:p>
            <a:pPr marL="0" indent="0">
              <a:spcBef>
                <a:spcPts val="800"/>
              </a:spcBef>
              <a:buNone/>
            </a:pPr>
            <a:r>
              <a:rPr lang="en-US" sz="1800" dirty="0"/>
              <a:t>Ask probing questions to ensure proper customer action is taken. (i.e. “Do you currently live here?”; “Was the original address provided incorrect?”)</a:t>
            </a:r>
          </a:p>
          <a:p>
            <a:pPr marL="0" indent="0">
              <a:spcBef>
                <a:spcPts val="800"/>
              </a:spcBef>
              <a:buNone/>
            </a:pPr>
            <a:r>
              <a:rPr lang="en-US" sz="1800" dirty="0"/>
              <a:t>For an incorrect address, review ERCOT’s MIS to see if the MVI resulted in an 814_06 Loss Transaction being sent to a Losing REP.  If so, issue an IAG MT.</a:t>
            </a:r>
          </a:p>
          <a:p>
            <a:pPr marL="0" indent="0">
              <a:spcBef>
                <a:spcPts val="800"/>
              </a:spcBef>
              <a:buNone/>
            </a:pPr>
            <a:endParaRPr lang="en-US" sz="1800" dirty="0"/>
          </a:p>
        </p:txBody>
      </p:sp>
      <p:sp>
        <p:nvSpPr>
          <p:cNvPr id="4" name="TextBox 3">
            <a:extLst>
              <a:ext uri="{FF2B5EF4-FFF2-40B4-BE49-F238E27FC236}">
                <a16:creationId xmlns:a16="http://schemas.microsoft.com/office/drawing/2014/main" xmlns="" id="{8CB1FB4A-70C4-421A-8D2B-385190ECBB71}"/>
              </a:ext>
            </a:extLst>
          </p:cNvPr>
          <p:cNvSpPr txBox="1"/>
          <p:nvPr/>
        </p:nvSpPr>
        <p:spPr>
          <a:xfrm>
            <a:off x="726831" y="4759569"/>
            <a:ext cx="3250223" cy="1200329"/>
          </a:xfrm>
          <a:prstGeom prst="rect">
            <a:avLst/>
          </a:prstGeom>
          <a:solidFill>
            <a:schemeClr val="bg1">
              <a:lumMod val="85000"/>
            </a:schemeClr>
          </a:solidFill>
          <a:ln>
            <a:solidFill>
              <a:schemeClr val="tx2"/>
            </a:solidFill>
          </a:ln>
        </p:spPr>
        <p:txBody>
          <a:bodyPr wrap="square" rtlCol="0">
            <a:spAutoFit/>
          </a:bodyPr>
          <a:lstStyle/>
          <a:p>
            <a:r>
              <a:rPr lang="en-US" sz="1200" b="1" u="sng" dirty="0">
                <a:solidFill>
                  <a:schemeClr val="accent5"/>
                </a:solidFill>
              </a:rPr>
              <a:t>Transaction Flow for energizing premise </a:t>
            </a:r>
          </a:p>
          <a:p>
            <a:endParaRPr lang="en-US" sz="1000" b="1" u="sng" dirty="0"/>
          </a:p>
          <a:p>
            <a:r>
              <a:rPr lang="en-US" sz="1000" dirty="0"/>
              <a:t>814_01	CR to ERCOT</a:t>
            </a:r>
          </a:p>
          <a:p>
            <a:r>
              <a:rPr lang="en-US" sz="1000" dirty="0"/>
              <a:t>814_03 	ERCOT to TDSP</a:t>
            </a:r>
          </a:p>
          <a:p>
            <a:r>
              <a:rPr lang="en-US" sz="1000" dirty="0"/>
              <a:t>814_04	TDSP to ERCOT</a:t>
            </a:r>
          </a:p>
          <a:p>
            <a:r>
              <a:rPr lang="en-US" sz="1000" dirty="0"/>
              <a:t>814_05 	ERCOT to CR</a:t>
            </a:r>
          </a:p>
          <a:p>
            <a:r>
              <a:rPr lang="en-US" sz="1000" dirty="0"/>
              <a:t>867_04	TDSP to CR</a:t>
            </a:r>
          </a:p>
        </p:txBody>
      </p:sp>
      <p:sp>
        <p:nvSpPr>
          <p:cNvPr id="5" name="TextBox 4">
            <a:extLst>
              <a:ext uri="{FF2B5EF4-FFF2-40B4-BE49-F238E27FC236}">
                <a16:creationId xmlns:a16="http://schemas.microsoft.com/office/drawing/2014/main" xmlns="" id="{00B86517-7624-4264-A384-49C76914D8C3}"/>
              </a:ext>
            </a:extLst>
          </p:cNvPr>
          <p:cNvSpPr txBox="1"/>
          <p:nvPr/>
        </p:nvSpPr>
        <p:spPr>
          <a:xfrm>
            <a:off x="4566137" y="4759569"/>
            <a:ext cx="3683977" cy="1508105"/>
          </a:xfrm>
          <a:prstGeom prst="rect">
            <a:avLst/>
          </a:prstGeom>
          <a:solidFill>
            <a:schemeClr val="bg1">
              <a:lumMod val="85000"/>
            </a:schemeClr>
          </a:solidFill>
          <a:ln>
            <a:solidFill>
              <a:schemeClr val="tx2"/>
            </a:solidFill>
          </a:ln>
        </p:spPr>
        <p:txBody>
          <a:bodyPr wrap="square" rtlCol="0">
            <a:spAutoFit/>
          </a:bodyPr>
          <a:lstStyle/>
          <a:p>
            <a:r>
              <a:rPr lang="en-US" sz="1200" b="1" u="sng" dirty="0">
                <a:solidFill>
                  <a:schemeClr val="accent5"/>
                </a:solidFill>
              </a:rPr>
              <a:t>Transaction Flow for Inadvertent Gain situation</a:t>
            </a:r>
          </a:p>
          <a:p>
            <a:endParaRPr lang="en-US" sz="1000" dirty="0"/>
          </a:p>
          <a:p>
            <a:r>
              <a:rPr lang="en-US" sz="1000" dirty="0"/>
              <a:t>814_01	CR to ERCOT</a:t>
            </a:r>
          </a:p>
          <a:p>
            <a:r>
              <a:rPr lang="en-US" sz="1000" dirty="0"/>
              <a:t>814_03 	ERCOT to TDSP</a:t>
            </a:r>
          </a:p>
          <a:p>
            <a:r>
              <a:rPr lang="en-US" sz="1000" dirty="0"/>
              <a:t>814_04	TDSP to ERCOT</a:t>
            </a:r>
          </a:p>
          <a:p>
            <a:r>
              <a:rPr lang="en-US" sz="1000" dirty="0"/>
              <a:t>814_05 	ERCOT to CR</a:t>
            </a:r>
          </a:p>
          <a:p>
            <a:r>
              <a:rPr lang="en-US" sz="1000" dirty="0">
                <a:highlight>
                  <a:srgbClr val="FFFF00"/>
                </a:highlight>
              </a:rPr>
              <a:t>814_06 </a:t>
            </a:r>
            <a:r>
              <a:rPr lang="en-US" sz="1000" dirty="0"/>
              <a:t>	</a:t>
            </a:r>
            <a:r>
              <a:rPr lang="en-US" sz="1000" dirty="0">
                <a:highlight>
                  <a:srgbClr val="FFFF00"/>
                </a:highlight>
              </a:rPr>
              <a:t>ERCOT to Losing CR</a:t>
            </a:r>
          </a:p>
          <a:p>
            <a:r>
              <a:rPr lang="en-US" sz="1000" dirty="0"/>
              <a:t>867_04	TDSP to CR</a:t>
            </a:r>
          </a:p>
          <a:p>
            <a:r>
              <a:rPr lang="en-US" sz="1000" dirty="0"/>
              <a:t>867_03F	TDSP to Losing CR</a:t>
            </a:r>
          </a:p>
        </p:txBody>
      </p:sp>
    </p:spTree>
    <p:extLst>
      <p:ext uri="{BB962C8B-B14F-4D97-AF65-F5344CB8AC3E}">
        <p14:creationId xmlns:p14="http://schemas.microsoft.com/office/powerpoint/2010/main" val="2392258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1"/>
          </p:nvPr>
        </p:nvSpPr>
        <p:spPr/>
        <p:txBody>
          <a:bodyPr/>
          <a:lstStyle/>
          <a:p>
            <a:pPr marL="0" indent="0">
              <a:spcBef>
                <a:spcPts val="600"/>
              </a:spcBef>
              <a:buNone/>
            </a:pPr>
            <a:r>
              <a:rPr lang="en-US" sz="1800" b="1" u="sng" dirty="0"/>
              <a:t>Issue</a:t>
            </a:r>
            <a:r>
              <a:rPr lang="en-US" sz="1800" b="1" dirty="0"/>
              <a:t>:</a:t>
            </a:r>
          </a:p>
          <a:p>
            <a:pPr marL="0" indent="0">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spcBef>
                <a:spcPts val="1200"/>
              </a:spcBef>
              <a:buNone/>
            </a:pPr>
            <a:r>
              <a:rPr lang="en-US" sz="1800" b="1" u="sng" dirty="0"/>
              <a:t>Solution</a:t>
            </a:r>
            <a:r>
              <a:rPr lang="en-US" sz="1800" b="1" dirty="0"/>
              <a:t>:</a:t>
            </a:r>
          </a:p>
          <a:p>
            <a:pPr marL="0" indent="0">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spcBef>
                <a:spcPts val="1200"/>
              </a:spcBef>
              <a:buNone/>
            </a:pPr>
            <a:r>
              <a:rPr lang="en-US" sz="1800" b="1" u="sng" dirty="0"/>
              <a:t>Best Practices</a:t>
            </a:r>
            <a:r>
              <a:rPr lang="en-US" sz="1800" b="1" dirty="0"/>
              <a:t>:</a:t>
            </a:r>
          </a:p>
          <a:p>
            <a:pPr marL="0" indent="0">
              <a:spcBef>
                <a:spcPts val="600"/>
              </a:spcBef>
              <a:buNone/>
            </a:pPr>
            <a:r>
              <a:rPr lang="en-US" sz="1800" dirty="0"/>
              <a:t>Identify IAGs in progress for ESI IDs by:</a:t>
            </a:r>
          </a:p>
          <a:p>
            <a:pPr marL="640080">
              <a:spcBef>
                <a:spcPts val="600"/>
              </a:spcBef>
            </a:pPr>
            <a:r>
              <a:rPr lang="en-US" sz="1800" dirty="0"/>
              <a:t>Identifying IAGs on daily basis utilizing ERCOT </a:t>
            </a:r>
            <a:r>
              <a:rPr lang="en-US" sz="1800" dirty="0" err="1"/>
              <a:t>MarkeTrak</a:t>
            </a:r>
            <a:r>
              <a:rPr lang="en-US" sz="1800" dirty="0"/>
              <a:t> reporting or notification</a:t>
            </a:r>
          </a:p>
          <a:p>
            <a:pPr marL="640080">
              <a:spcBef>
                <a:spcPts val="600"/>
              </a:spcBef>
            </a:pPr>
            <a:r>
              <a:rPr lang="en-US" sz="1800" dirty="0"/>
              <a:t>Flagging within your own system the ESI IDs that have been IAG/IAL to ensure subsequent transactions are not submitted to the market until the IAG is completed.</a:t>
            </a:r>
          </a:p>
          <a:p>
            <a:pPr marL="640080">
              <a:spcBef>
                <a:spcPts val="600"/>
              </a:spcBef>
            </a:pPr>
            <a:r>
              <a:rPr lang="en-US" sz="1800" dirty="0"/>
              <a:t>Timely resolution of IAG/IAL </a:t>
            </a:r>
            <a:r>
              <a:rPr lang="en-US" sz="1800" dirty="0" err="1"/>
              <a:t>MarkeTraks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4075828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Non-timely resolution of IAG’s</a:t>
            </a:r>
          </a:p>
        </p:txBody>
      </p:sp>
      <p:sp>
        <p:nvSpPr>
          <p:cNvPr id="3" name="Content Placeholder 2"/>
          <p:cNvSpPr>
            <a:spLocks noGrp="1"/>
          </p:cNvSpPr>
          <p:nvPr>
            <p:ph idx="1"/>
          </p:nvPr>
        </p:nvSpPr>
        <p:spPr>
          <a:xfrm>
            <a:off x="381000" y="916860"/>
            <a:ext cx="4728411" cy="517914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update their “rolodex” with the appropriate escalation contacts</a:t>
            </a:r>
          </a:p>
          <a:p>
            <a:pPr marL="0" indent="0">
              <a:spcBef>
                <a:spcPts val="1800"/>
              </a:spcBef>
              <a:buNone/>
            </a:pPr>
            <a:r>
              <a:rPr lang="en-US" sz="2000" b="1" u="sng" dirty="0"/>
              <a:t>Best Practices</a:t>
            </a:r>
            <a:r>
              <a:rPr lang="en-US" sz="2000" b="1" dirty="0"/>
              <a:t>:</a:t>
            </a:r>
          </a:p>
          <a:p>
            <a:pPr marL="548640">
              <a:spcBef>
                <a:spcPts val="600"/>
              </a:spcBef>
            </a:pPr>
            <a:r>
              <a:rPr lang="en-US" sz="2000" dirty="0"/>
              <a:t>Designate one of the escalation contacts as a departmental mailbox instead of an individual</a:t>
            </a:r>
          </a:p>
          <a:p>
            <a:pPr marL="548640">
              <a:spcBef>
                <a:spcPts val="600"/>
              </a:spcBef>
            </a:pPr>
            <a:r>
              <a:rPr lang="en-US" sz="2000" dirty="0"/>
              <a:t>Audit the Rolodex list on Quarterly basis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sp>
        <p:nvSpPr>
          <p:cNvPr id="5" name="TextBox 4"/>
          <p:cNvSpPr txBox="1"/>
          <p:nvPr/>
        </p:nvSpPr>
        <p:spPr>
          <a:xfrm>
            <a:off x="5417707" y="1077880"/>
            <a:ext cx="3383393" cy="4431983"/>
          </a:xfrm>
          <a:prstGeom prst="rect">
            <a:avLst/>
          </a:prstGeom>
          <a:solidFill>
            <a:schemeClr val="tx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u="sng" dirty="0">
                <a:solidFill>
                  <a:prstClr val="white"/>
                </a:solidFill>
              </a:rPr>
              <a:t>Expected level of performance:</a:t>
            </a:r>
          </a:p>
          <a:p>
            <a:pPr marL="182880" lvl="2" indent="-182880">
              <a:spcBef>
                <a:spcPts val="1200"/>
              </a:spcBef>
              <a:buSzPct val="68000"/>
              <a:buFont typeface="Arial" panose="020B0604020202020204" pitchFamily="34" charset="0"/>
              <a:buChar char="•"/>
              <a:defRPr/>
            </a:pPr>
            <a:r>
              <a:rPr lang="en-US" altLang="en-US" sz="1600" dirty="0">
                <a:solidFill>
                  <a:prstClr val="white"/>
                </a:solidFill>
              </a:rPr>
              <a:t>After </a:t>
            </a:r>
            <a:r>
              <a:rPr lang="en-US" altLang="en-US" sz="1600" dirty="0">
                <a:solidFill>
                  <a:schemeClr val="bg1"/>
                </a:solidFill>
              </a:rPr>
              <a:t>3 </a:t>
            </a:r>
            <a:r>
              <a:rPr lang="en-US" altLang="en-US" sz="1600" dirty="0">
                <a:solidFill>
                  <a:prstClr val="white"/>
                </a:solidFill>
              </a:rPr>
              <a:t>calendar days if a </a:t>
            </a:r>
            <a:r>
              <a:rPr lang="en-US" altLang="en-US" sz="1600" dirty="0" err="1">
                <a:solidFill>
                  <a:prstClr val="white"/>
                </a:solidFill>
              </a:rPr>
              <a:t>MarkeTrak</a:t>
            </a:r>
            <a:r>
              <a:rPr lang="en-US" altLang="en-US" sz="1600" dirty="0">
                <a:solidFill>
                  <a:prstClr val="white"/>
                </a:solidFill>
              </a:rPr>
              <a:t> issue remains in “New Status” an automatic escalation email is generated.</a:t>
            </a:r>
          </a:p>
          <a:p>
            <a:pPr marL="182880" lvl="2" indent="-182880">
              <a:spcBef>
                <a:spcPts val="1200"/>
              </a:spcBef>
              <a:buSzPct val="68000"/>
              <a:buFont typeface="Arial" panose="020B0604020202020204" pitchFamily="34" charset="0"/>
              <a:buChar char="•"/>
              <a:defRPr/>
            </a:pPr>
            <a:r>
              <a:rPr lang="en-US" altLang="en-US" sz="1600" dirty="0">
                <a:solidFill>
                  <a:prstClr val="white"/>
                </a:solidFill>
              </a:rPr>
              <a:t>Initial Response – 10 calendar days</a:t>
            </a:r>
          </a:p>
          <a:p>
            <a:pPr marL="182880" lvl="2" indent="-182880">
              <a:spcBef>
                <a:spcPts val="1200"/>
              </a:spcBef>
              <a:buSzPct val="68000"/>
              <a:buFont typeface="Arial" panose="020B0604020202020204" pitchFamily="34" charset="0"/>
              <a:buChar char="•"/>
              <a:defRPr/>
            </a:pPr>
            <a:r>
              <a:rPr lang="en-US" altLang="en-US" sz="1600" dirty="0">
                <a:solidFill>
                  <a:prstClr val="white"/>
                </a:solidFill>
              </a:rPr>
              <a:t>Updating the issue thereafter – 7 calendar days</a:t>
            </a:r>
          </a:p>
          <a:p>
            <a:pPr marL="182880" lvl="2" indent="-182880">
              <a:spcBef>
                <a:spcPts val="1200"/>
              </a:spcBef>
              <a:buSzPct val="68000"/>
              <a:buFont typeface="Arial" panose="020B0604020202020204" pitchFamily="34" charset="0"/>
              <a:buChar char="•"/>
              <a:defRPr/>
            </a:pPr>
            <a:r>
              <a:rPr lang="en-US" altLang="en-US" sz="1600" dirty="0">
                <a:solidFill>
                  <a:prstClr val="white"/>
                </a:solidFill>
              </a:rPr>
              <a:t>Per 7.3.2.3.1 “Reinstatement Date” - The Backdate MVI  must be sent No later than 12 days after the submittal of the Inadvertent </a:t>
            </a:r>
            <a:r>
              <a:rPr lang="en-US" altLang="en-US" sz="1600" dirty="0" err="1">
                <a:solidFill>
                  <a:prstClr val="white"/>
                </a:solidFill>
              </a:rPr>
              <a:t>MarkeTrak</a:t>
            </a:r>
            <a:endParaRPr lang="en-US" sz="1600" dirty="0">
              <a:solidFill>
                <a:prstClr val="white"/>
              </a:solidFill>
            </a:endParaRPr>
          </a:p>
        </p:txBody>
      </p:sp>
    </p:spTree>
    <p:extLst>
      <p:ext uri="{BB962C8B-B14F-4D97-AF65-F5344CB8AC3E}">
        <p14:creationId xmlns:p14="http://schemas.microsoft.com/office/powerpoint/2010/main" val="1430616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Current Occupant</a:t>
            </a:r>
          </a:p>
        </p:txBody>
      </p:sp>
      <p:sp>
        <p:nvSpPr>
          <p:cNvPr id="3" name="Content Placeholder 2"/>
          <p:cNvSpPr>
            <a:spLocks noGrp="1"/>
          </p:cNvSpPr>
          <p:nvPr>
            <p:ph idx="1"/>
          </p:nvPr>
        </p:nvSpPr>
        <p:spPr>
          <a:xfrm>
            <a:off x="381000" y="916861"/>
            <a:ext cx="8458200" cy="3623878"/>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Losing REP responds to an IAG indicating “their customer no longer occupies the premise” and attempts to ‘</a:t>
            </a:r>
            <a:r>
              <a:rPr lang="en-US" sz="2000" dirty="0" err="1"/>
              <a:t>unexecute</a:t>
            </a:r>
            <a:r>
              <a:rPr lang="en-US" sz="2000" dirty="0"/>
              <a:t>’ the IAG MT issue.</a:t>
            </a:r>
          </a:p>
          <a:p>
            <a:pPr marL="0" indent="0">
              <a:spcBef>
                <a:spcPts val="1800"/>
              </a:spcBef>
              <a:buNone/>
            </a:pPr>
            <a:r>
              <a:rPr lang="en-US" sz="2000" b="1" u="sng" dirty="0"/>
              <a:t>Solution</a:t>
            </a:r>
            <a:r>
              <a:rPr lang="en-US" sz="2000" b="1" dirty="0"/>
              <a:t>:</a:t>
            </a:r>
          </a:p>
          <a:p>
            <a:pPr marL="0" indent="0">
              <a:spcBef>
                <a:spcPts val="600"/>
              </a:spcBef>
              <a:buNone/>
            </a:pPr>
            <a:r>
              <a:rPr lang="en-US" sz="2000" dirty="0"/>
              <a:t>“Customer no longer occupies the Premise” is NOT a valid reason for </a:t>
            </a:r>
            <a:r>
              <a:rPr lang="en-US" sz="2000" dirty="0" err="1"/>
              <a:t>unexecuting</a:t>
            </a:r>
            <a:r>
              <a:rPr lang="en-US" sz="2000" dirty="0"/>
              <a:t> MT (RMG 7.3.2.5 Invalid Reject/</a:t>
            </a:r>
            <a:r>
              <a:rPr lang="en-US" sz="2000" dirty="0" err="1"/>
              <a:t>Unexecutable</a:t>
            </a:r>
            <a:r>
              <a:rPr lang="en-US" sz="2000" dirty="0"/>
              <a:t> Reasons)</a:t>
            </a:r>
          </a:p>
          <a:p>
            <a:pPr marL="0" indent="0">
              <a:spcBef>
                <a:spcPts val="1800"/>
              </a:spcBef>
              <a:buNone/>
            </a:pPr>
            <a:r>
              <a:rPr lang="en-US" sz="2000" b="1" u="sng" dirty="0"/>
              <a:t>Best Practice</a:t>
            </a:r>
            <a:r>
              <a:rPr lang="en-US" sz="2000" b="1" dirty="0"/>
              <a:t>:</a:t>
            </a:r>
          </a:p>
          <a:p>
            <a:pPr marL="0" indent="0">
              <a:spcBef>
                <a:spcPts val="600"/>
              </a:spcBef>
              <a:buNone/>
            </a:pPr>
            <a:r>
              <a:rPr lang="en-US" sz="2000" dirty="0"/>
              <a:t>Losing REP must regain ESI ID and initiate a “current occupant” process</a:t>
            </a:r>
          </a:p>
          <a:p>
            <a:pPr lvl="1">
              <a:buSzPct val="90000"/>
              <a:buFont typeface="Wingdings" panose="05000000000000000000" pitchFamily="2" charset="2"/>
              <a:buChar char="Ø"/>
            </a:pPr>
            <a:r>
              <a:rPr lang="en-US" sz="2000" b="1" dirty="0">
                <a:solidFill>
                  <a:schemeClr val="accent5"/>
                </a:solidFill>
              </a:rPr>
              <a:t>Reference: PUCT Subst. R. 25.489(</a:t>
            </a:r>
            <a:r>
              <a:rPr lang="en-US" sz="2000" b="1" dirty="0" err="1">
                <a:solidFill>
                  <a:schemeClr val="accent5"/>
                </a:solidFill>
              </a:rPr>
              <a:t>i</a:t>
            </a:r>
            <a:r>
              <a:rPr lang="en-US" sz="2000" b="1" dirty="0">
                <a:solidFill>
                  <a:schemeClr val="accent5"/>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spTree>
    <p:extLst>
      <p:ext uri="{BB962C8B-B14F-4D97-AF65-F5344CB8AC3E}">
        <p14:creationId xmlns:p14="http://schemas.microsoft.com/office/powerpoint/2010/main" val="4049128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IAG</a:t>
            </a:r>
          </a:p>
        </p:txBody>
      </p:sp>
      <p:sp>
        <p:nvSpPr>
          <p:cNvPr id="3" name="Content Placeholder 2"/>
          <p:cNvSpPr>
            <a:spLocks noGrp="1"/>
          </p:cNvSpPr>
          <p:nvPr>
            <p:ph idx="1"/>
          </p:nvPr>
        </p:nvSpPr>
        <p:spPr>
          <a:xfrm>
            <a:off x="381000" y="916861"/>
            <a:ext cx="8458200" cy="3827078"/>
          </a:xfrm>
        </p:spPr>
        <p:txBody>
          <a:bodyPr/>
          <a:lstStyle/>
          <a:p>
            <a:pPr marL="0" indent="0">
              <a:buNone/>
            </a:pPr>
            <a:r>
              <a:rPr lang="en-US" sz="2000" b="1" u="sng" dirty="0"/>
              <a:t>Issue</a:t>
            </a:r>
            <a:r>
              <a:rPr lang="en-US" sz="2000" b="1" dirty="0"/>
              <a:t>:</a:t>
            </a:r>
          </a:p>
          <a:p>
            <a:pPr marL="0" indent="0">
              <a:spcBef>
                <a:spcPts val="600"/>
              </a:spcBef>
              <a:buNone/>
            </a:pPr>
            <a:r>
              <a:rPr lang="en-US" sz="2000" dirty="0"/>
              <a:t>A switch hold is active on account which has been identified as having an IAG</a:t>
            </a:r>
          </a:p>
          <a:p>
            <a:pPr marL="0" indent="0">
              <a:spcBef>
                <a:spcPts val="1800"/>
              </a:spcBef>
              <a:buNone/>
            </a:pPr>
            <a:r>
              <a:rPr lang="en-US" sz="2000" b="1" u="sng" dirty="0"/>
              <a:t>Solution</a:t>
            </a:r>
            <a:r>
              <a:rPr lang="en-US" sz="2000" b="1" dirty="0"/>
              <a:t>:</a:t>
            </a:r>
          </a:p>
          <a:p>
            <a:pPr marL="0" indent="0">
              <a:spcBef>
                <a:spcPts val="600"/>
              </a:spcBef>
              <a:buNone/>
            </a:pPr>
            <a:r>
              <a:rPr lang="en-US" sz="2000" dirty="0"/>
              <a:t>When IAG is submitted and accepted, the switch hold should be removed in order prevent BDMVI from being rejected and any delay in completing the </a:t>
            </a:r>
            <a:r>
              <a:rPr lang="en-US" sz="2000" dirty="0" err="1"/>
              <a:t>MarkeTrak</a:t>
            </a:r>
            <a:endParaRPr lang="en-US" sz="2000" dirty="0"/>
          </a:p>
          <a:p>
            <a:pPr marL="0" indent="0">
              <a:spcBef>
                <a:spcPts val="1800"/>
              </a:spcBef>
              <a:buNone/>
            </a:pPr>
            <a:r>
              <a:rPr lang="en-US" sz="2000" b="1" u="sng" dirty="0"/>
              <a:t>Best Practice</a:t>
            </a:r>
            <a:r>
              <a:rPr lang="en-US" sz="2000" b="1" dirty="0"/>
              <a:t>:</a:t>
            </a:r>
          </a:p>
          <a:p>
            <a:pPr marL="0" indent="0">
              <a:spcBef>
                <a:spcPts val="600"/>
              </a:spcBef>
              <a:buNone/>
            </a:pPr>
            <a:r>
              <a:rPr lang="en-US" sz="2000" dirty="0"/>
              <a:t>When working IAL/IAG issues identify if your ESI ID currently has a Switch Hold active and remove as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spTree>
    <p:extLst>
      <p:ext uri="{BB962C8B-B14F-4D97-AF65-F5344CB8AC3E}">
        <p14:creationId xmlns:p14="http://schemas.microsoft.com/office/powerpoint/2010/main" val="3578821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48</a:t>
            </a:fld>
            <a:endParaRPr lang="en-US"/>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684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chemeClr val="tx2"/>
                </a:solidFill>
              </a:rPr>
              <a:t>MarkeTrak</a:t>
            </a:r>
            <a:r>
              <a:rPr lang="en-US" sz="1400" b="1" dirty="0">
                <a:solidFill>
                  <a:schemeClr val="tx2"/>
                </a:solidFill>
              </a:rPr>
              <a:t> Training</a:t>
            </a:r>
            <a:endParaRPr lang="en-US" sz="1400" dirty="0">
              <a:solidFill>
                <a:schemeClr val="tx2"/>
              </a:solidFill>
            </a:endParaRPr>
          </a:p>
          <a:p>
            <a:pPr>
              <a:spcBef>
                <a:spcPts val="600"/>
              </a:spcBef>
            </a:pPr>
            <a:r>
              <a:rPr lang="en-US" sz="2800" b="1" dirty="0">
                <a:solidFill>
                  <a:schemeClr val="tx2"/>
                </a:solidFill>
              </a:rPr>
              <a:t>IAG / IAL Reporting</a:t>
            </a:r>
            <a:endParaRPr lang="en-US" sz="2800" dirty="0">
              <a:solidFill>
                <a:schemeClr val="tx2"/>
              </a:solidFill>
            </a:endParaRPr>
          </a:p>
        </p:txBody>
      </p:sp>
    </p:spTree>
    <p:extLst>
      <p:ext uri="{BB962C8B-B14F-4D97-AF65-F5344CB8AC3E}">
        <p14:creationId xmlns:p14="http://schemas.microsoft.com/office/powerpoint/2010/main" val="177638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Subtypes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graphicFrame>
        <p:nvGraphicFramePr>
          <p:cNvPr id="6" name="Diagram 5"/>
          <p:cNvGraphicFramePr/>
          <p:nvPr>
            <p:extLst>
              <p:ext uri="{D42A27DB-BD31-4B8C-83A1-F6EECF244321}">
                <p14:modId xmlns:p14="http://schemas.microsoft.com/office/powerpoint/2010/main" val="3472603792"/>
              </p:ext>
            </p:extLst>
          </p:nvPr>
        </p:nvGraphicFramePr>
        <p:xfrm>
          <a:off x="1066800" y="136463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664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1"/>
          </p:nvPr>
        </p:nvSpPr>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2244899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51</a:t>
            </a:fld>
            <a:endParaRPr lang="en-US"/>
          </a:p>
        </p:txBody>
      </p:sp>
      <p:sp>
        <p:nvSpPr>
          <p:cNvPr id="7" name="TextBox 6"/>
          <p:cNvSpPr txBox="1"/>
          <p:nvPr/>
        </p:nvSpPr>
        <p:spPr>
          <a:xfrm>
            <a:off x="226646" y="4676775"/>
            <a:ext cx="8766908" cy="1600438"/>
          </a:xfrm>
          <a:prstGeom prst="rect">
            <a:avLst/>
          </a:prstGeom>
          <a:noFill/>
        </p:spPr>
        <p:txBody>
          <a:bodyPr wrap="square" rtlCol="0">
            <a:spAutoFit/>
          </a:bodyPr>
          <a:lstStyle/>
          <a:p>
            <a:pPr>
              <a:spcBef>
                <a:spcPts val="600"/>
              </a:spcBef>
            </a:pPr>
            <a:r>
              <a:rPr lang="en-US" altLang="en-US" b="1" dirty="0">
                <a:solidFill>
                  <a:schemeClr val="tx2"/>
                </a:solidFill>
                <a:latin typeface="+mj-lt"/>
              </a:rPr>
              <a:t>The above chart shows a count of REPs whose IAG/IAL percentage of their total enrollments is below 1%.</a:t>
            </a:r>
          </a:p>
          <a:p>
            <a:pPr marL="365760" lvl="2" indent="-182880">
              <a:spcBef>
                <a:spcPts val="1200"/>
              </a:spcBef>
              <a:buFont typeface="Arial" panose="020B0604020202020204" pitchFamily="34" charset="0"/>
              <a:buChar char="•"/>
            </a:pPr>
            <a:r>
              <a:rPr lang="en-US" altLang="en-US" sz="1400" dirty="0">
                <a:solidFill>
                  <a:schemeClr val="tx2"/>
                </a:solidFill>
                <a:latin typeface="+mj-lt"/>
              </a:rPr>
              <a:t>Blue row shows counts of REPs that have less than 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Orange row shows counts of REPs that have between 500 and 2500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Purple row shows counts of REPs that have greater than 2500 total enrollments by their % ranges</a:t>
            </a:r>
            <a:endParaRPr lang="en-US" sz="1400" dirty="0">
              <a:solidFill>
                <a:schemeClr val="tx2"/>
              </a:solidFill>
            </a:endParaRPr>
          </a:p>
        </p:txBody>
      </p:sp>
      <p:graphicFrame>
        <p:nvGraphicFramePr>
          <p:cNvPr id="6" name="Table 5">
            <a:extLst>
              <a:ext uri="{FF2B5EF4-FFF2-40B4-BE49-F238E27FC236}">
                <a16:creationId xmlns:a16="http://schemas.microsoft.com/office/drawing/2014/main" xmlns="" id="{E8E74F7D-78C6-4595-A813-991A58E423EB}"/>
              </a:ext>
            </a:extLst>
          </p:cNvPr>
          <p:cNvGraphicFramePr>
            <a:graphicFrameLocks noGrp="1"/>
          </p:cNvGraphicFramePr>
          <p:nvPr>
            <p:extLst>
              <p:ext uri="{D42A27DB-BD31-4B8C-83A1-F6EECF244321}">
                <p14:modId xmlns:p14="http://schemas.microsoft.com/office/powerpoint/2010/main" val="59678665"/>
              </p:ext>
            </p:extLst>
          </p:nvPr>
        </p:nvGraphicFramePr>
        <p:xfrm>
          <a:off x="2030042" y="762000"/>
          <a:ext cx="4902201" cy="3914775"/>
        </p:xfrm>
        <a:graphic>
          <a:graphicData uri="http://schemas.openxmlformats.org/drawingml/2006/table">
            <a:tbl>
              <a:tblPr/>
              <a:tblGrid>
                <a:gridCol w="1148953">
                  <a:extLst>
                    <a:ext uri="{9D8B030D-6E8A-4147-A177-3AD203B41FA5}">
                      <a16:colId xmlns:a16="http://schemas.microsoft.com/office/drawing/2014/main" xmlns="" val="20000"/>
                    </a:ext>
                  </a:extLst>
                </a:gridCol>
                <a:gridCol w="938312">
                  <a:extLst>
                    <a:ext uri="{9D8B030D-6E8A-4147-A177-3AD203B41FA5}">
                      <a16:colId xmlns:a16="http://schemas.microsoft.com/office/drawing/2014/main" xmlns="" val="20001"/>
                    </a:ext>
                  </a:extLst>
                </a:gridCol>
                <a:gridCol w="938312">
                  <a:extLst>
                    <a:ext uri="{9D8B030D-6E8A-4147-A177-3AD203B41FA5}">
                      <a16:colId xmlns:a16="http://schemas.microsoft.com/office/drawing/2014/main" xmlns="" val="20002"/>
                    </a:ext>
                  </a:extLst>
                </a:gridCol>
                <a:gridCol w="938312">
                  <a:extLst>
                    <a:ext uri="{9D8B030D-6E8A-4147-A177-3AD203B41FA5}">
                      <a16:colId xmlns:a16="http://schemas.microsoft.com/office/drawing/2014/main" xmlns="" val="20003"/>
                    </a:ext>
                  </a:extLst>
                </a:gridCol>
                <a:gridCol w="938312">
                  <a:extLst>
                    <a:ext uri="{9D8B030D-6E8A-4147-A177-3AD203B41FA5}">
                      <a16:colId xmlns:a16="http://schemas.microsoft.com/office/drawing/2014/main" xmlns="" val="20004"/>
                    </a:ext>
                  </a:extLst>
                </a:gridCol>
              </a:tblGrid>
              <a:tr h="295275">
                <a:tc gridSpan="5">
                  <a:txBody>
                    <a:bodyPr/>
                    <a:lstStyle/>
                    <a:p>
                      <a:pPr algn="ctr" fontAlgn="b"/>
                      <a:r>
                        <a:rPr lang="en-US" sz="1800" b="1" i="0" u="none" strike="noStrike" dirty="0">
                          <a:solidFill>
                            <a:srgbClr val="000000"/>
                          </a:solidFill>
                          <a:effectLst/>
                          <a:latin typeface="Arial" panose="020B0604020202020204" pitchFamily="34" charset="0"/>
                        </a:rPr>
                        <a:t>Total IAG+IAL % of Total Enrollments: 1.30%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Greater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2,888</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5"/>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Less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1,483</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10"/>
                  </a:ext>
                </a:extLst>
              </a:tr>
              <a:tr h="295275">
                <a:tc gridSpan="5">
                  <a:txBody>
                    <a:bodyPr/>
                    <a:lstStyle/>
                    <a:p>
                      <a:pPr algn="ctr" fontAlgn="b"/>
                      <a:r>
                        <a:rPr lang="en-US" sz="1800" b="1" i="0" u="none" strike="noStrike">
                          <a:solidFill>
                            <a:srgbClr val="000000"/>
                          </a:solidFill>
                          <a:effectLst/>
                          <a:latin typeface="Arial" panose="020B0604020202020204" pitchFamily="34" charset="0"/>
                        </a:rPr>
                        <a:t>Retail Electric Provider 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238125">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b"/>
                      <a:r>
                        <a:rPr lang="en-US" sz="1400" b="1" i="0" u="none" strike="noStrike">
                          <a:solidFill>
                            <a:srgbClr val="000000"/>
                          </a:solidFill>
                          <a:effectLst/>
                          <a:latin typeface="Calibri" panose="020F0502020204030204" pitchFamily="34" charset="0"/>
                        </a:rPr>
                        <a:t>Percent of Enrollments Resulting in IAG/IAL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190500">
                <a:tc>
                  <a:txBody>
                    <a:bodyPr/>
                    <a:lstStyle/>
                    <a:p>
                      <a:pPr algn="ctr" fontAlgn="b"/>
                      <a:r>
                        <a:rPr lang="en-US" sz="1100" b="1" i="0" u="none" strike="noStrike">
                          <a:solidFill>
                            <a:srgbClr val="000000"/>
                          </a:solidFill>
                          <a:effectLst/>
                          <a:latin typeface="Calibri" panose="020F0502020204030204" pitchFamily="34" charset="0"/>
                        </a:rPr>
                        <a:t>Enrollment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.00% to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.26% to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.51% to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.76% to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3"/>
                  </a:ext>
                </a:extLst>
              </a:tr>
              <a:tr h="190500">
                <a:tc>
                  <a:txBody>
                    <a:bodyPr/>
                    <a:lstStyle/>
                    <a:p>
                      <a:pPr algn="ctr" fontAlgn="b"/>
                      <a:r>
                        <a:rPr lang="en-US" sz="1100" b="1" i="0" u="none" strike="noStrike">
                          <a:solidFill>
                            <a:srgbClr val="000000"/>
                          </a:solidFill>
                          <a:effectLst/>
                          <a:latin typeface="Calibri" panose="020F0502020204030204" pitchFamily="34" charset="0"/>
                        </a:rPr>
                        <a:t>&lt;=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extLst>
                  <a:ext uri="{0D108BD9-81ED-4DB2-BD59-A6C34878D82A}">
                    <a16:rowId xmlns:a16="http://schemas.microsoft.com/office/drawing/2014/main" xmlns="" val="10014"/>
                  </a:ext>
                </a:extLst>
              </a:tr>
              <a:tr h="190500">
                <a:tc>
                  <a:txBody>
                    <a:bodyPr/>
                    <a:lstStyle/>
                    <a:p>
                      <a:pPr algn="ctr" fontAlgn="b"/>
                      <a:r>
                        <a:rPr lang="en-US" sz="1100" b="1" i="0" u="none" strike="noStrike">
                          <a:solidFill>
                            <a:srgbClr val="000000"/>
                          </a:solidFill>
                          <a:effectLst/>
                          <a:latin typeface="Calibri" panose="020F0502020204030204" pitchFamily="34" charset="0"/>
                        </a:rPr>
                        <a:t>&gt; 500 and &lt;=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xmlns="" val="10015"/>
                  </a:ext>
                </a:extLst>
              </a:tr>
              <a:tr h="190500">
                <a:tc>
                  <a:txBody>
                    <a:bodyPr/>
                    <a:lstStyle/>
                    <a:p>
                      <a:pPr algn="ctr" fontAlgn="b"/>
                      <a:r>
                        <a:rPr lang="en-US" sz="1100" b="1" i="0" u="none" strike="noStrike">
                          <a:solidFill>
                            <a:srgbClr val="000000"/>
                          </a:solidFill>
                          <a:effectLst/>
                          <a:latin typeface="Calibri" panose="020F0502020204030204" pitchFamily="34" charset="0"/>
                        </a:rPr>
                        <a:t>&gt;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2549678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Top 10 –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
        <p:nvSpPr>
          <p:cNvPr id="5" name="Content Placeholder 6"/>
          <p:cNvSpPr>
            <a:spLocks noGrp="1"/>
          </p:cNvSpPr>
          <p:nvPr>
            <p:ph idx="1"/>
          </p:nvPr>
        </p:nvSpPr>
        <p:spPr>
          <a:xfrm>
            <a:off x="909516" y="916861"/>
            <a:ext cx="7324969" cy="677477"/>
          </a:xfrm>
        </p:spPr>
        <p:txBody>
          <a:bodyPr/>
          <a:lstStyle/>
          <a:p>
            <a:pPr marL="0" indent="0" algn="ctr">
              <a:buNone/>
            </a:pPr>
            <a:r>
              <a:rPr lang="en-US" sz="1800" dirty="0"/>
              <a:t>Top 10 – </a:t>
            </a:r>
            <a:r>
              <a:rPr lang="en-US" sz="1800" u="sng" dirty="0"/>
              <a:t>Monthly</a:t>
            </a:r>
            <a:r>
              <a:rPr lang="en-US" sz="1800" dirty="0"/>
              <a:t>– IAG / IAL % Greater Than 1% of Enrollments With Number of Months Greater Than 1%</a:t>
            </a:r>
          </a:p>
        </p:txBody>
      </p:sp>
      <p:pic>
        <p:nvPicPr>
          <p:cNvPr id="9" name="Picture 8">
            <a:extLst>
              <a:ext uri="{FF2B5EF4-FFF2-40B4-BE49-F238E27FC236}">
                <a16:creationId xmlns:a16="http://schemas.microsoft.com/office/drawing/2014/main" xmlns="" id="{AA24C258-D599-4AD7-A760-C87B00BC3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9844"/>
            <a:ext cx="9144000" cy="1524000"/>
          </a:xfrm>
          <a:prstGeom prst="rect">
            <a:avLst/>
          </a:prstGeom>
        </p:spPr>
      </p:pic>
      <p:pic>
        <p:nvPicPr>
          <p:cNvPr id="10" name="Picture 9">
            <a:extLst>
              <a:ext uri="{FF2B5EF4-FFF2-40B4-BE49-F238E27FC236}">
                <a16:creationId xmlns:a16="http://schemas.microsoft.com/office/drawing/2014/main" xmlns="" id="{E86789C0-6623-4953-98F1-F17F4150F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59688"/>
            <a:ext cx="9144000" cy="1524000"/>
          </a:xfrm>
          <a:prstGeom prst="rect">
            <a:avLst/>
          </a:prstGeom>
        </p:spPr>
      </p:pic>
      <p:pic>
        <p:nvPicPr>
          <p:cNvPr id="11" name="Picture 10">
            <a:extLst>
              <a:ext uri="{FF2B5EF4-FFF2-40B4-BE49-F238E27FC236}">
                <a16:creationId xmlns:a16="http://schemas.microsoft.com/office/drawing/2014/main" xmlns="" id="{5DCD1773-FA22-4213-A7A1-0F3278346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39532"/>
            <a:ext cx="9144000" cy="1524000"/>
          </a:xfrm>
          <a:prstGeom prst="rect">
            <a:avLst/>
          </a:prstGeom>
        </p:spPr>
      </p:pic>
    </p:spTree>
    <p:extLst>
      <p:ext uri="{BB962C8B-B14F-4D97-AF65-F5344CB8AC3E}">
        <p14:creationId xmlns:p14="http://schemas.microsoft.com/office/powerpoint/2010/main" val="3376923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3B36D65-902F-417B-B8D9-C8E15B442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4750778"/>
            <a:ext cx="9144000" cy="1524000"/>
          </a:xfrm>
          <a:prstGeom prst="rect">
            <a:avLst/>
          </a:prstGeom>
        </p:spPr>
      </p:pic>
      <p:sp>
        <p:nvSpPr>
          <p:cNvPr id="2" name="Title 1"/>
          <p:cNvSpPr>
            <a:spLocks noGrp="1"/>
          </p:cNvSpPr>
          <p:nvPr>
            <p:ph type="title"/>
          </p:nvPr>
        </p:nvSpPr>
        <p:spPr/>
        <p:txBody>
          <a:bodyPr/>
          <a:lstStyle/>
          <a:p>
            <a:r>
              <a:rPr lang="en-US" dirty="0"/>
              <a:t>12 Month Average –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
        <p:nvSpPr>
          <p:cNvPr id="5" name="Content Placeholder 6"/>
          <p:cNvSpPr>
            <a:spLocks noGrp="1"/>
          </p:cNvSpPr>
          <p:nvPr>
            <p:ph idx="1"/>
          </p:nvPr>
        </p:nvSpPr>
        <p:spPr>
          <a:xfrm>
            <a:off x="718039" y="916861"/>
            <a:ext cx="7707923" cy="677477"/>
          </a:xfrm>
        </p:spPr>
        <p:txBody>
          <a:bodyPr/>
          <a:lstStyle/>
          <a:p>
            <a:pPr marL="0" indent="0" algn="ctr">
              <a:buNone/>
            </a:pPr>
            <a:r>
              <a:rPr lang="en-US" sz="1800" dirty="0"/>
              <a:t>Top 10 - </a:t>
            </a:r>
            <a:r>
              <a:rPr lang="en-US" sz="1800" u="sng" dirty="0"/>
              <a:t>12 Month Average</a:t>
            </a:r>
            <a:r>
              <a:rPr lang="en-US" sz="1800" dirty="0"/>
              <a:t> IAG / IAL % </a:t>
            </a:r>
            <a:r>
              <a:rPr lang="en-US" sz="1800" u="sng" dirty="0"/>
              <a:t>Greater</a:t>
            </a:r>
            <a:r>
              <a:rPr lang="en-US" sz="1800" dirty="0"/>
              <a:t> Than 1% of Enrollments With Number of Months Greater Than 1%</a:t>
            </a:r>
          </a:p>
        </p:txBody>
      </p:sp>
      <p:pic>
        <p:nvPicPr>
          <p:cNvPr id="8" name="Picture 7">
            <a:extLst>
              <a:ext uri="{FF2B5EF4-FFF2-40B4-BE49-F238E27FC236}">
                <a16:creationId xmlns:a16="http://schemas.microsoft.com/office/drawing/2014/main" xmlns="" id="{D3347495-9B66-4174-A28A-9B1D8D92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9692"/>
            <a:ext cx="9144000" cy="1524000"/>
          </a:xfrm>
          <a:prstGeom prst="rect">
            <a:avLst/>
          </a:prstGeom>
        </p:spPr>
      </p:pic>
      <p:pic>
        <p:nvPicPr>
          <p:cNvPr id="9" name="Picture 8">
            <a:extLst>
              <a:ext uri="{FF2B5EF4-FFF2-40B4-BE49-F238E27FC236}">
                <a16:creationId xmlns:a16="http://schemas.microsoft.com/office/drawing/2014/main" xmlns="" id="{C5042170-167F-49E4-9450-0D830360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4364"/>
            <a:ext cx="9144000" cy="1524000"/>
          </a:xfrm>
          <a:prstGeom prst="rect">
            <a:avLst/>
          </a:prstGeom>
        </p:spPr>
      </p:pic>
      <p:pic>
        <p:nvPicPr>
          <p:cNvPr id="10" name="Picture 9">
            <a:extLst>
              <a:ext uri="{FF2B5EF4-FFF2-40B4-BE49-F238E27FC236}">
                <a16:creationId xmlns:a16="http://schemas.microsoft.com/office/drawing/2014/main" xmlns="" id="{4FDAD90B-E785-42F8-9625-E1975B61E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65235"/>
            <a:ext cx="9144000" cy="1524000"/>
          </a:xfrm>
          <a:prstGeom prst="rect">
            <a:avLst/>
          </a:prstGeom>
        </p:spPr>
      </p:pic>
    </p:spTree>
    <p:extLst>
      <p:ext uri="{BB962C8B-B14F-4D97-AF65-F5344CB8AC3E}">
        <p14:creationId xmlns:p14="http://schemas.microsoft.com/office/powerpoint/2010/main" val="2210757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IAG / IAL Slides Data</a:t>
            </a:r>
          </a:p>
        </p:txBody>
      </p:sp>
      <p:sp>
        <p:nvSpPr>
          <p:cNvPr id="3" name="Content Placeholder 2"/>
          <p:cNvSpPr>
            <a:spLocks noGrp="1"/>
          </p:cNvSpPr>
          <p:nvPr>
            <p:ph idx="1"/>
          </p:nvPr>
        </p:nvSpPr>
        <p:spPr>
          <a:xfrm>
            <a:off x="381000" y="916860"/>
            <a:ext cx="8458200" cy="5249478"/>
          </a:xfrm>
        </p:spPr>
        <p:txBody>
          <a:bodyPr/>
          <a:lstStyle/>
          <a:p>
            <a:pPr>
              <a:spcBef>
                <a:spcPts val="600"/>
              </a:spcBef>
              <a:buClr>
                <a:schemeClr val="tx1"/>
              </a:buClr>
              <a:buSzPct val="100000"/>
              <a:buFont typeface="Wingdings 3" panose="05040102010807070707" pitchFamily="18" charset="2"/>
              <a:buChar char=""/>
            </a:pPr>
            <a:r>
              <a:rPr lang="en-US" sz="1600" b="1" dirty="0"/>
              <a:t>Slide </a:t>
            </a:r>
            <a:r>
              <a:rPr lang="en-US" sz="1600" b="1" dirty="0">
                <a:solidFill>
                  <a:srgbClr val="FF0000"/>
                </a:solidFill>
              </a:rPr>
              <a:t>XX</a:t>
            </a:r>
            <a:r>
              <a:rPr lang="en-US" sz="1600" b="1" dirty="0"/>
              <a:t> charts show the top 10 REPs whose IAG/IAL percentage of their total enrollments is above 1%. </a:t>
            </a:r>
          </a:p>
          <a:p>
            <a:pPr marL="640080" lvl="1">
              <a:spcBef>
                <a:spcPts val="1200"/>
              </a:spcBef>
              <a:buFont typeface="Arial" panose="020B0604020202020204" pitchFamily="34" charset="0"/>
              <a:buChar char="•"/>
            </a:pPr>
            <a:r>
              <a:rPr lang="en-US" sz="1450" dirty="0"/>
              <a:t>The blue chart shows enrollment totals of less than 500 for the month being reported</a:t>
            </a:r>
          </a:p>
          <a:p>
            <a:pPr marL="640080" lvl="1">
              <a:buFont typeface="Arial" panose="020B0604020202020204" pitchFamily="34" charset="0"/>
              <a:buChar char="•"/>
            </a:pPr>
            <a:r>
              <a:rPr lang="en-US" sz="1450" dirty="0"/>
              <a:t>The orange chart shows enrollment totals between 500 and 2500 for the month being reported</a:t>
            </a:r>
          </a:p>
          <a:p>
            <a:pPr marL="640080" lvl="1">
              <a:buFont typeface="Arial" panose="020B0604020202020204" pitchFamily="34" charset="0"/>
              <a:buChar char="•"/>
            </a:pPr>
            <a:r>
              <a:rPr lang="en-US" sz="1450" dirty="0"/>
              <a:t>The purple charts show enrollment totals of over 2500 for the month being reported</a:t>
            </a:r>
          </a:p>
          <a:p>
            <a:pPr marL="640080" lvl="1">
              <a:buFont typeface="Arial" panose="020B0604020202020204" pitchFamily="34" charset="0"/>
              <a:buChar char="•"/>
            </a:pPr>
            <a:r>
              <a:rPr lang="en-US" sz="1450" dirty="0"/>
              <a:t>REPs with the lowest AG/IAL totals start on the left, and move to the highest counts on the right</a:t>
            </a:r>
          </a:p>
          <a:p>
            <a:pPr>
              <a:spcBef>
                <a:spcPts val="1800"/>
              </a:spcBef>
              <a:buClr>
                <a:schemeClr val="tx1"/>
              </a:buClr>
              <a:buFont typeface="Wingdings 3" panose="05040102010807070707" pitchFamily="18" charset="2"/>
              <a:buChar char=""/>
            </a:pPr>
            <a:r>
              <a:rPr lang="en-US" sz="1600" b="1" dirty="0"/>
              <a:t>Slide </a:t>
            </a:r>
            <a:r>
              <a:rPr lang="en-US" sz="1600" b="1" dirty="0">
                <a:solidFill>
                  <a:srgbClr val="FF0000"/>
                </a:solidFill>
              </a:rPr>
              <a:t>XX </a:t>
            </a:r>
            <a:r>
              <a:rPr lang="en-US" sz="1600" b="1" dirty="0"/>
              <a:t>charts show the top 10 REPs whose 12 month average IAG/IAL percentage of their total enrollments is above 1%.</a:t>
            </a:r>
          </a:p>
          <a:p>
            <a:pPr marL="640080" lvl="1">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buFont typeface="Arial" panose="020B0604020202020204" pitchFamily="34" charset="0"/>
              <a:buChar char="•"/>
            </a:pPr>
            <a:r>
              <a:rPr lang="en-US" sz="1450" dirty="0"/>
              <a:t>The orange chart shows enrollment total averages between 500 and 2500 for the month being reported</a:t>
            </a:r>
          </a:p>
          <a:p>
            <a:pPr marL="640080" lvl="1">
              <a:buFont typeface="Arial" panose="020B0604020202020204" pitchFamily="34" charset="0"/>
              <a:buChar char="•"/>
            </a:pPr>
            <a:r>
              <a:rPr lang="en-US" sz="1450" dirty="0"/>
              <a:t>The purple charts show enrollment total averages of over 2500 for the month being reported</a:t>
            </a:r>
          </a:p>
          <a:p>
            <a:pPr marL="640080" lvl="1">
              <a:buFont typeface="Arial" panose="020B0604020202020204" pitchFamily="34" charset="0"/>
              <a:buChar char="•"/>
            </a:pPr>
            <a:r>
              <a:rPr lang="en-US" sz="1450" dirty="0"/>
              <a:t>REPs with the lowest IAG/IAL averages start on the left, and move to the highest counts on the right</a:t>
            </a:r>
          </a:p>
          <a:p>
            <a:pPr marL="640080" lvl="1">
              <a:buFont typeface="Arial" panose="020B0604020202020204" pitchFamily="34" charset="0"/>
              <a:buChar char="•"/>
            </a:pPr>
            <a:r>
              <a:rPr lang="en-US" sz="145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spTree>
    <p:extLst>
      <p:ext uri="{BB962C8B-B14F-4D97-AF65-F5344CB8AC3E}">
        <p14:creationId xmlns:p14="http://schemas.microsoft.com/office/powerpoint/2010/main" val="1461730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12 Month Average – Rescission Statistics</a:t>
            </a:r>
          </a:p>
        </p:txBody>
      </p:sp>
      <p:sp>
        <p:nvSpPr>
          <p:cNvPr id="7" name="Content Placeholder 6"/>
          <p:cNvSpPr>
            <a:spLocks noGrp="1"/>
          </p:cNvSpPr>
          <p:nvPr>
            <p:ph idx="1"/>
          </p:nvPr>
        </p:nvSpPr>
        <p:spPr>
          <a:xfrm>
            <a:off x="1015023" y="916861"/>
            <a:ext cx="7113954" cy="677477"/>
          </a:xfrm>
        </p:spPr>
        <p:txBody>
          <a:bodyPr/>
          <a:lstStyle/>
          <a:p>
            <a:pPr marL="0" indent="0" algn="ctr">
              <a:buNone/>
            </a:pPr>
            <a:r>
              <a:rPr lang="en-US" sz="1800" dirty="0"/>
              <a:t>Top - </a:t>
            </a:r>
            <a:r>
              <a:rPr lang="en-US" sz="1800" u="sng" dirty="0"/>
              <a:t>12 Month Average </a:t>
            </a:r>
            <a:r>
              <a:rPr lang="en-US" sz="1800" dirty="0"/>
              <a:t>Rescission % Greater Than 1% of Switches With number of months Greater Than 1%</a:t>
            </a: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8" name="Picture 7">
            <a:extLst>
              <a:ext uri="{FF2B5EF4-FFF2-40B4-BE49-F238E27FC236}">
                <a16:creationId xmlns:a16="http://schemas.microsoft.com/office/drawing/2014/main" xmlns="" id="{598654B1-3730-4DD1-BE5C-4C6D4EC01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4338"/>
            <a:ext cx="9144000" cy="4572000"/>
          </a:xfrm>
          <a:prstGeom prst="rect">
            <a:avLst/>
          </a:prstGeom>
        </p:spPr>
      </p:pic>
    </p:spTree>
    <p:extLst>
      <p:ext uri="{BB962C8B-B14F-4D97-AF65-F5344CB8AC3E}">
        <p14:creationId xmlns:p14="http://schemas.microsoft.com/office/powerpoint/2010/main" val="3497536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1"/>
          </p:nvPr>
        </p:nvSpPr>
        <p:spPr/>
        <p:txBody>
          <a:bodyPr/>
          <a:lstStyle/>
          <a:p>
            <a:pPr marL="0" indent="0">
              <a:spcBef>
                <a:spcPts val="600"/>
              </a:spcBef>
              <a:buNone/>
            </a:pPr>
            <a:r>
              <a:rPr lang="en-US" sz="1800" b="1" dirty="0">
                <a:solidFill>
                  <a:schemeClr val="accent5"/>
                </a:solidFill>
              </a:rPr>
              <a:t>NOTE:</a:t>
            </a:r>
          </a:p>
          <a:p>
            <a:pPr marL="0" indent="0">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endParaRPr lang="en-US" sz="1800" b="1" dirty="0"/>
          </a:p>
          <a:p>
            <a:pPr>
              <a:spcBef>
                <a:spcPts val="1800"/>
              </a:spcBef>
              <a:buClr>
                <a:schemeClr val="tx2"/>
              </a:buClr>
              <a:buFont typeface="Wingdings 3" panose="05040102010807070707" pitchFamily="18" charset="2"/>
              <a:buChar char=""/>
            </a:pPr>
            <a:r>
              <a:rPr lang="en-US" sz="1800" b="1" dirty="0"/>
              <a:t>Slide </a:t>
            </a:r>
            <a:r>
              <a:rPr lang="en-US" sz="1800" b="1" dirty="0">
                <a:solidFill>
                  <a:srgbClr val="FF0000"/>
                </a:solidFill>
              </a:rPr>
              <a:t>XX</a:t>
            </a:r>
            <a:r>
              <a:rPr lang="en-US" sz="1800" b="1" dirty="0"/>
              <a:t> charts show the top REPs whose 12 month average Rescission percentage of their total Switches is above 1%.</a:t>
            </a:r>
          </a:p>
          <a:p>
            <a:pPr marL="640080" lvl="1">
              <a:spcBef>
                <a:spcPts val="1800"/>
              </a:spcBef>
              <a:buFont typeface="Arial" panose="020B0604020202020204" pitchFamily="34" charset="0"/>
              <a:buChar char="•"/>
            </a:pPr>
            <a:r>
              <a:rPr lang="en-US" sz="1600" dirty="0"/>
              <a:t>The blue shades show switch totals of less than 250 for the month being reported</a:t>
            </a:r>
          </a:p>
          <a:p>
            <a:pPr marL="640080" lvl="1">
              <a:spcBef>
                <a:spcPts val="800"/>
              </a:spcBef>
              <a:buFont typeface="Arial" panose="020B0604020202020204" pitchFamily="34" charset="0"/>
              <a:buChar char="•"/>
            </a:pPr>
            <a:r>
              <a:rPr lang="en-US" sz="1600" dirty="0"/>
              <a:t>The orange shades show switch totals between 250 and 1750 for the month being reported</a:t>
            </a:r>
          </a:p>
          <a:p>
            <a:pPr marL="640080" lvl="1">
              <a:spcBef>
                <a:spcPts val="800"/>
              </a:spcBef>
              <a:buFont typeface="Arial" panose="020B0604020202020204" pitchFamily="34" charset="0"/>
              <a:buChar char="•"/>
            </a:pPr>
            <a:r>
              <a:rPr lang="en-US" sz="1600" dirty="0"/>
              <a:t>The purple shades show switch totals of over 1750 for the month being reported</a:t>
            </a:r>
          </a:p>
          <a:p>
            <a:pPr marL="640080" lvl="1">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spTree>
    <p:extLst>
      <p:ext uri="{BB962C8B-B14F-4D97-AF65-F5344CB8AC3E}">
        <p14:creationId xmlns:p14="http://schemas.microsoft.com/office/powerpoint/2010/main" val="2701900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graphicFrame>
        <p:nvGraphicFramePr>
          <p:cNvPr id="5" name="Table 4">
            <a:extLst>
              <a:ext uri="{FF2B5EF4-FFF2-40B4-BE49-F238E27FC236}">
                <a16:creationId xmlns:a16="http://schemas.microsoft.com/office/drawing/2014/main" xmlns="" id="{CDBB914E-D7C3-441D-8044-299783E97C43}"/>
              </a:ext>
            </a:extLst>
          </p:cNvPr>
          <p:cNvGraphicFramePr>
            <a:graphicFrameLocks noGrp="1"/>
          </p:cNvGraphicFramePr>
          <p:nvPr>
            <p:extLst>
              <p:ext uri="{D42A27DB-BD31-4B8C-83A1-F6EECF244321}">
                <p14:modId xmlns:p14="http://schemas.microsoft.com/office/powerpoint/2010/main" val="2578792867"/>
              </p:ext>
            </p:extLst>
          </p:nvPr>
        </p:nvGraphicFramePr>
        <p:xfrm>
          <a:off x="380994" y="990600"/>
          <a:ext cx="8382000" cy="5029203"/>
        </p:xfrm>
        <a:graphic>
          <a:graphicData uri="http://schemas.openxmlformats.org/drawingml/2006/table">
            <a:tbl>
              <a:tblPr/>
              <a:tblGrid>
                <a:gridCol w="698500">
                  <a:extLst>
                    <a:ext uri="{9D8B030D-6E8A-4147-A177-3AD203B41FA5}">
                      <a16:colId xmlns:a16="http://schemas.microsoft.com/office/drawing/2014/main" xmlns="" val="20000"/>
                    </a:ext>
                  </a:extLst>
                </a:gridCol>
                <a:gridCol w="698500">
                  <a:extLst>
                    <a:ext uri="{9D8B030D-6E8A-4147-A177-3AD203B41FA5}">
                      <a16:colId xmlns:a16="http://schemas.microsoft.com/office/drawing/2014/main" xmlns="" val="20001"/>
                    </a:ext>
                  </a:extLst>
                </a:gridCol>
                <a:gridCol w="698500">
                  <a:extLst>
                    <a:ext uri="{9D8B030D-6E8A-4147-A177-3AD203B41FA5}">
                      <a16:colId xmlns:a16="http://schemas.microsoft.com/office/drawing/2014/main" xmlns="" val="20002"/>
                    </a:ext>
                  </a:extLst>
                </a:gridCol>
                <a:gridCol w="698500">
                  <a:extLst>
                    <a:ext uri="{9D8B030D-6E8A-4147-A177-3AD203B41FA5}">
                      <a16:colId xmlns:a16="http://schemas.microsoft.com/office/drawing/2014/main" xmlns="" val="20003"/>
                    </a:ext>
                  </a:extLst>
                </a:gridCol>
                <a:gridCol w="698500">
                  <a:extLst>
                    <a:ext uri="{9D8B030D-6E8A-4147-A177-3AD203B41FA5}">
                      <a16:colId xmlns:a16="http://schemas.microsoft.com/office/drawing/2014/main" xmlns="" val="20004"/>
                    </a:ext>
                  </a:extLst>
                </a:gridCol>
                <a:gridCol w="698500">
                  <a:extLst>
                    <a:ext uri="{9D8B030D-6E8A-4147-A177-3AD203B41FA5}">
                      <a16:colId xmlns:a16="http://schemas.microsoft.com/office/drawing/2014/main" xmlns="" val="20005"/>
                    </a:ext>
                  </a:extLst>
                </a:gridCol>
                <a:gridCol w="698500">
                  <a:extLst>
                    <a:ext uri="{9D8B030D-6E8A-4147-A177-3AD203B41FA5}">
                      <a16:colId xmlns:a16="http://schemas.microsoft.com/office/drawing/2014/main" xmlns="" val="20006"/>
                    </a:ext>
                  </a:extLst>
                </a:gridCol>
                <a:gridCol w="698500">
                  <a:extLst>
                    <a:ext uri="{9D8B030D-6E8A-4147-A177-3AD203B41FA5}">
                      <a16:colId xmlns:a16="http://schemas.microsoft.com/office/drawing/2014/main" xmlns="" val="20007"/>
                    </a:ext>
                  </a:extLst>
                </a:gridCol>
                <a:gridCol w="698500">
                  <a:extLst>
                    <a:ext uri="{9D8B030D-6E8A-4147-A177-3AD203B41FA5}">
                      <a16:colId xmlns:a16="http://schemas.microsoft.com/office/drawing/2014/main" xmlns="" val="20008"/>
                    </a:ext>
                  </a:extLst>
                </a:gridCol>
                <a:gridCol w="698500">
                  <a:extLst>
                    <a:ext uri="{9D8B030D-6E8A-4147-A177-3AD203B41FA5}">
                      <a16:colId xmlns:a16="http://schemas.microsoft.com/office/drawing/2014/main" xmlns="" val="20009"/>
                    </a:ext>
                  </a:extLst>
                </a:gridCol>
                <a:gridCol w="698500">
                  <a:extLst>
                    <a:ext uri="{9D8B030D-6E8A-4147-A177-3AD203B41FA5}">
                      <a16:colId xmlns:a16="http://schemas.microsoft.com/office/drawing/2014/main" xmlns="" val="20010"/>
                    </a:ext>
                  </a:extLst>
                </a:gridCol>
                <a:gridCol w="698500">
                  <a:extLst>
                    <a:ext uri="{9D8B030D-6E8A-4147-A177-3AD203B41FA5}">
                      <a16:colId xmlns:a16="http://schemas.microsoft.com/office/drawing/2014/main" xmlns="" val="20011"/>
                    </a:ext>
                  </a:extLst>
                </a:gridCol>
              </a:tblGrid>
              <a:tr h="238817">
                <a:tc>
                  <a:txBody>
                    <a:bodyPr/>
                    <a:lstStyle/>
                    <a:p>
                      <a:pPr algn="ctr" fontAlgn="b"/>
                      <a:r>
                        <a:rPr lang="en-US" sz="800" b="0" i="0" u="none" strike="noStrike">
                          <a:solidFill>
                            <a:srgbClr val="000000"/>
                          </a:solidFill>
                          <a:effectLst/>
                          <a:latin typeface="Calibri" panose="020F0502020204030204" pitchFamily="34" charset="0"/>
                        </a:rPr>
                        <a:t>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solidFill>
                            <a:srgbClr val="000000"/>
                          </a:solidFill>
                          <a:effectLst/>
                          <a:latin typeface="Calibri" panose="020F0502020204030204" pitchFamily="34" charset="0"/>
                        </a:rPr>
                        <a:t>Enrollments</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800" b="1" i="0" u="none" strike="noStrike" dirty="0">
                          <a:solidFill>
                            <a:srgbClr val="000000"/>
                          </a:solidFill>
                          <a:effectLst/>
                          <a:latin typeface="Calibri" panose="020F0502020204030204" pitchFamily="34" charset="0"/>
                        </a:rPr>
                        <a:t>IAG, IAL, 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Days to Resolution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91680">
                <a:tc>
                  <a:txBody>
                    <a:bodyPr/>
                    <a:lstStyle/>
                    <a:p>
                      <a:pPr algn="ctr" fontAlgn="b"/>
                      <a:r>
                        <a:rPr lang="en-US" sz="800" b="0" i="0" u="none" strike="noStrike">
                          <a:solidFill>
                            <a:srgbClr val="000000"/>
                          </a:solidFill>
                          <a:effectLst/>
                          <a:latin typeface="Calibri" panose="020F0502020204030204" pitchFamily="34" charset="0"/>
                        </a:rPr>
                        <a:t>Month</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SWI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MVI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IAG,IAL,Res 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Overall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8817">
                <a:tc>
                  <a:txBody>
                    <a:bodyPr/>
                    <a:lstStyle/>
                    <a:p>
                      <a:pPr algn="ctr" fontAlgn="b"/>
                      <a:r>
                        <a:rPr lang="en-US" sz="800" b="0" i="0" u="none" strike="noStrike">
                          <a:solidFill>
                            <a:srgbClr val="000000"/>
                          </a:solidFill>
                          <a:effectLst/>
                          <a:latin typeface="Calibri" panose="020F0502020204030204" pitchFamily="34" charset="0"/>
                        </a:rPr>
                        <a:t>2017-10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78,096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236,397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314,493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1,749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1,711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706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4,166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8817">
                <a:tc>
                  <a:txBody>
                    <a:bodyPr/>
                    <a:lstStyle/>
                    <a:p>
                      <a:pPr algn="ctr" fontAlgn="b"/>
                      <a:r>
                        <a:rPr lang="en-US" sz="800" b="0" i="0" u="none" strike="noStrike">
                          <a:solidFill>
                            <a:srgbClr val="000000"/>
                          </a:solidFill>
                          <a:effectLst/>
                          <a:latin typeface="Calibri" panose="020F0502020204030204" pitchFamily="34" charset="0"/>
                        </a:rPr>
                        <a:t>2017-11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77,860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207,921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285,781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1,489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741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3,856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8817">
                <a:tc>
                  <a:txBody>
                    <a:bodyPr/>
                    <a:lstStyle/>
                    <a:p>
                      <a:pPr algn="ctr" fontAlgn="b"/>
                      <a:r>
                        <a:rPr lang="en-US" sz="800" b="0" i="0" u="none" strike="noStrike">
                          <a:solidFill>
                            <a:srgbClr val="000000"/>
                          </a:solidFill>
                          <a:effectLst/>
                          <a:latin typeface="Calibri" panose="020F0502020204030204" pitchFamily="34" charset="0"/>
                        </a:rPr>
                        <a:t>2017-12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60,560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238,340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298,900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1,588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553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8817">
                <a:tc>
                  <a:txBody>
                    <a:bodyPr/>
                    <a:lstStyle/>
                    <a:p>
                      <a:pPr algn="ctr" fontAlgn="b"/>
                      <a:r>
                        <a:rPr lang="en-US" sz="800" b="0" i="0" u="none" strike="noStrike">
                          <a:solidFill>
                            <a:srgbClr val="000000"/>
                          </a:solidFill>
                          <a:effectLst/>
                          <a:latin typeface="Calibri" panose="020F0502020204030204" pitchFamily="34" charset="0"/>
                        </a:rPr>
                        <a:t>2018-01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88,933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230,409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319,342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1,879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1,759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778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8817">
                <a:tc>
                  <a:txBody>
                    <a:bodyPr/>
                    <a:lstStyle/>
                    <a:p>
                      <a:pPr algn="ctr" fontAlgn="b"/>
                      <a:r>
                        <a:rPr lang="en-US" sz="800" b="0" i="0" u="none" strike="noStrike">
                          <a:solidFill>
                            <a:srgbClr val="000000"/>
                          </a:solidFill>
                          <a:effectLst/>
                          <a:latin typeface="Calibri" panose="020F0502020204030204" pitchFamily="34" charset="0"/>
                        </a:rPr>
                        <a:t>2018-02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76,119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215,292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291,411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1,681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8817">
                <a:tc>
                  <a:txBody>
                    <a:bodyPr/>
                    <a:lstStyle/>
                    <a:p>
                      <a:pPr algn="ctr" fontAlgn="b"/>
                      <a:r>
                        <a:rPr lang="en-US" sz="800" b="0" i="0" u="none" strike="noStrike">
                          <a:solidFill>
                            <a:srgbClr val="000000"/>
                          </a:solidFill>
                          <a:effectLst/>
                          <a:latin typeface="Calibri" panose="020F0502020204030204" pitchFamily="34" charset="0"/>
                        </a:rPr>
                        <a:t>2018-03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95,159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224,289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319,448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2,077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4,532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8817">
                <a:tc>
                  <a:txBody>
                    <a:bodyPr/>
                    <a:lstStyle/>
                    <a:p>
                      <a:pPr algn="ctr" fontAlgn="b"/>
                      <a:r>
                        <a:rPr lang="en-US" sz="800" b="0" i="0" u="none" strike="noStrike">
                          <a:solidFill>
                            <a:srgbClr val="000000"/>
                          </a:solidFill>
                          <a:effectLst/>
                          <a:latin typeface="Calibri" panose="020F0502020204030204" pitchFamily="34" charset="0"/>
                        </a:rPr>
                        <a:t>2018-04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81,291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225,380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306,671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4,250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8817">
                <a:tc>
                  <a:txBody>
                    <a:bodyPr/>
                    <a:lstStyle/>
                    <a:p>
                      <a:pPr algn="ctr" fontAlgn="b"/>
                      <a:r>
                        <a:rPr lang="en-US" sz="800" b="0" i="0" u="none" strike="noStrike">
                          <a:solidFill>
                            <a:srgbClr val="000000"/>
                          </a:solidFill>
                          <a:effectLst/>
                          <a:latin typeface="Calibri" panose="020F0502020204030204" pitchFamily="34" charset="0"/>
                        </a:rPr>
                        <a:t>2018-05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96,828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244,431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341,259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1,849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1,105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4,669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38817">
                <a:tc>
                  <a:txBody>
                    <a:bodyPr/>
                    <a:lstStyle/>
                    <a:p>
                      <a:pPr algn="ctr" fontAlgn="b"/>
                      <a:r>
                        <a:rPr lang="en-US" sz="800" b="0" i="0" u="none" strike="noStrike">
                          <a:solidFill>
                            <a:srgbClr val="000000"/>
                          </a:solidFill>
                          <a:effectLst/>
                          <a:latin typeface="Calibri" panose="020F0502020204030204" pitchFamily="34" charset="0"/>
                        </a:rPr>
                        <a:t>2018-06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109,653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257,125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366,778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2,038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5,134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38817">
                <a:tc>
                  <a:txBody>
                    <a:bodyPr/>
                    <a:lstStyle/>
                    <a:p>
                      <a:pPr algn="ctr" fontAlgn="b"/>
                      <a:r>
                        <a:rPr lang="en-US" sz="800" b="0" i="0" u="none" strike="noStrike">
                          <a:solidFill>
                            <a:srgbClr val="000000"/>
                          </a:solidFill>
                          <a:effectLst/>
                          <a:latin typeface="Calibri" panose="020F0502020204030204" pitchFamily="34" charset="0"/>
                        </a:rPr>
                        <a:t>2018-07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121,926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270,122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392,048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2,195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940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5,584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38817">
                <a:tc>
                  <a:txBody>
                    <a:bodyPr/>
                    <a:lstStyle/>
                    <a:p>
                      <a:pPr algn="ctr" fontAlgn="b"/>
                      <a:r>
                        <a:rPr lang="en-US" sz="800" b="0" i="0" u="none" strike="noStrike">
                          <a:solidFill>
                            <a:srgbClr val="000000"/>
                          </a:solidFill>
                          <a:effectLst/>
                          <a:latin typeface="Calibri" panose="020F0502020204030204" pitchFamily="34" charset="0"/>
                        </a:rPr>
                        <a:t>2018-08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120,867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287,935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408,802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2,208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38817">
                <a:tc>
                  <a:txBody>
                    <a:bodyPr/>
                    <a:lstStyle/>
                    <a:p>
                      <a:pPr algn="ctr" fontAlgn="b"/>
                      <a:r>
                        <a:rPr lang="en-US" sz="800" b="0" i="0" u="none" strike="noStrike">
                          <a:solidFill>
                            <a:srgbClr val="000000"/>
                          </a:solidFill>
                          <a:effectLst/>
                          <a:latin typeface="Calibri" panose="020F0502020204030204" pitchFamily="34" charset="0"/>
                        </a:rPr>
                        <a:t>2018-09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89,078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230,635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319,713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759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38817">
                <a:tc>
                  <a:txBody>
                    <a:bodyPr/>
                    <a:lstStyle/>
                    <a:p>
                      <a:pPr algn="ctr" fontAlgn="b"/>
                      <a:r>
                        <a:rPr lang="en-US" sz="800" b="0" i="0" u="none" strike="noStrike">
                          <a:solidFill>
                            <a:srgbClr val="000000"/>
                          </a:solidFill>
                          <a:effectLst/>
                          <a:latin typeface="Calibri" panose="020F0502020204030204" pitchFamily="34" charset="0"/>
                        </a:rPr>
                        <a:t>2018-10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84,425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245,672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330,097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1,911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4,845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38817">
                <a:tc>
                  <a:txBody>
                    <a:bodyPr/>
                    <a:lstStyle/>
                    <a:p>
                      <a:pPr algn="ctr" fontAlgn="b"/>
                      <a:r>
                        <a:rPr lang="en-US" sz="800" b="0" i="0" u="none" strike="noStrike">
                          <a:solidFill>
                            <a:srgbClr val="000000"/>
                          </a:solidFill>
                          <a:effectLst/>
                          <a:latin typeface="Calibri" panose="020F0502020204030204" pitchFamily="34" charset="0"/>
                        </a:rPr>
                        <a:t>2018-11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185,003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213,210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398,213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1,830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4,169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38817">
                <a:tc>
                  <a:txBody>
                    <a:bodyPr/>
                    <a:lstStyle/>
                    <a:p>
                      <a:pPr algn="ctr" fontAlgn="b"/>
                      <a:r>
                        <a:rPr lang="en-US" sz="800" b="0" i="0" u="none" strike="noStrike">
                          <a:solidFill>
                            <a:srgbClr val="000000"/>
                          </a:solidFill>
                          <a:effectLst/>
                          <a:latin typeface="Calibri" panose="020F0502020204030204" pitchFamily="34" charset="0"/>
                        </a:rPr>
                        <a:t>2018-12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65,380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192,182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257,562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1,607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3,959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38817">
                <a:tc>
                  <a:txBody>
                    <a:bodyPr/>
                    <a:lstStyle/>
                    <a:p>
                      <a:pPr algn="ctr" fontAlgn="b"/>
                      <a:r>
                        <a:rPr lang="en-US" sz="800" b="0" i="0" u="none" strike="noStrike">
                          <a:solidFill>
                            <a:srgbClr val="000000"/>
                          </a:solidFill>
                          <a:effectLst/>
                          <a:latin typeface="Calibri" panose="020F0502020204030204" pitchFamily="34" charset="0"/>
                        </a:rPr>
                        <a:t>2019-01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108,941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236,129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345,070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2,499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930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5,963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38817">
                <a:tc>
                  <a:txBody>
                    <a:bodyPr/>
                    <a:lstStyle/>
                    <a:p>
                      <a:pPr algn="ctr" fontAlgn="b"/>
                      <a:r>
                        <a:rPr lang="en-US" sz="800" b="0" i="0" u="none" strike="noStrike">
                          <a:solidFill>
                            <a:srgbClr val="000000"/>
                          </a:solidFill>
                          <a:effectLst/>
                          <a:latin typeface="Calibri" panose="020F0502020204030204" pitchFamily="34" charset="0"/>
                        </a:rPr>
                        <a:t>2019-02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87,973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218,467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306,440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2,177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2,226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5,296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38817">
                <a:tc>
                  <a:txBody>
                    <a:bodyPr/>
                    <a:lstStyle/>
                    <a:p>
                      <a:pPr algn="ctr" fontAlgn="b"/>
                      <a:r>
                        <a:rPr lang="en-US" sz="800" b="0" i="0" u="none" strike="noStrike">
                          <a:solidFill>
                            <a:srgbClr val="000000"/>
                          </a:solidFill>
                          <a:effectLst/>
                          <a:latin typeface="Calibri" panose="020F0502020204030204" pitchFamily="34" charset="0"/>
                        </a:rPr>
                        <a:t>2019-03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97,148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335,281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2,498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720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5,091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3166399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1"/>
          </p:nvPr>
        </p:nvSpPr>
        <p:spPr/>
        <p:txBody>
          <a:bodyPr/>
          <a:lstStyle/>
          <a:p>
            <a:pPr marL="0" indent="0">
              <a:spcBef>
                <a:spcPts val="800"/>
              </a:spcBef>
              <a:buNone/>
            </a:pPr>
            <a:r>
              <a:rPr lang="en-US" sz="1800" b="1" dirty="0"/>
              <a:t>Reporting to measure success … </a:t>
            </a:r>
            <a:r>
              <a:rPr lang="en-US" sz="1800" b="1" dirty="0">
                <a:solidFill>
                  <a:schemeClr val="accent5"/>
                </a:solidFill>
              </a:rPr>
              <a:t>New format!!</a:t>
            </a:r>
          </a:p>
          <a:p>
            <a:pPr marL="0" indent="0">
              <a:spcBef>
                <a:spcPts val="800"/>
              </a:spcBef>
              <a:buNone/>
            </a:pPr>
            <a:r>
              <a:rPr lang="en-US" sz="1800" b="1" dirty="0"/>
              <a:t>Impact by REP</a:t>
            </a:r>
          </a:p>
          <a:p>
            <a:pPr>
              <a:spcBef>
                <a:spcPts val="800"/>
              </a:spcBef>
              <a:buSzPct val="80000"/>
              <a:buFont typeface="Wingdings 3" panose="05040102010807070707" pitchFamily="18" charset="2"/>
              <a:buChar char=""/>
            </a:pPr>
            <a:r>
              <a:rPr lang="en-US" sz="1800" dirty="0"/>
              <a:t>% of IAG/IALs to total enrollments by REP</a:t>
            </a:r>
          </a:p>
          <a:p>
            <a:pPr>
              <a:spcBef>
                <a:spcPts val="800"/>
              </a:spcBef>
              <a:buSzPct val="80000"/>
              <a:buFont typeface="Wingdings 3" panose="05040102010807070707" pitchFamily="18" charset="2"/>
              <a:buChar char=""/>
            </a:pPr>
            <a:r>
              <a:rPr lang="en-US" sz="1800" dirty="0">
                <a:highlight>
                  <a:srgbClr val="FFFF00"/>
                </a:highlight>
              </a:rPr>
              <a:t>Each REP is assigned a REP # </a:t>
            </a:r>
            <a:r>
              <a:rPr lang="en-US" sz="1800" dirty="0"/>
              <a:t>- this # won’t change</a:t>
            </a:r>
          </a:p>
          <a:p>
            <a:pPr>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a:spcBef>
                <a:spcPts val="800"/>
              </a:spcBef>
              <a:buSzPct val="80000"/>
              <a:buFont typeface="Wingdings 3" panose="05040102010807070707" pitchFamily="18" charset="2"/>
              <a:buChar char=""/>
            </a:pPr>
            <a:r>
              <a:rPr lang="en-US" sz="1800" dirty="0"/>
              <a:t>For Rescissions, enrollments are SWIs only</a:t>
            </a:r>
          </a:p>
          <a:p>
            <a:pPr>
              <a:spcBef>
                <a:spcPts val="800"/>
              </a:spcBef>
              <a:buSzPct val="80000"/>
              <a:buFont typeface="Wingdings 3" panose="05040102010807070707" pitchFamily="18" charset="2"/>
              <a:buChar char=""/>
            </a:pPr>
            <a:r>
              <a:rPr lang="en-US" sz="1800" dirty="0"/>
              <a:t>IAG/IAL totals &amp; % are calculated using the counts of the </a:t>
            </a:r>
            <a:r>
              <a:rPr lang="en-US" sz="1800" u="sng" dirty="0"/>
              <a:t>acknowledged Inadvertent Gaining REP only</a:t>
            </a:r>
            <a:r>
              <a:rPr lang="en-US" sz="1800" dirty="0"/>
              <a:t> for both IAG &amp; IAL issues.</a:t>
            </a:r>
          </a:p>
          <a:p>
            <a:pPr marL="640080">
              <a:spcBef>
                <a:spcPts val="800"/>
              </a:spcBef>
            </a:pPr>
            <a:r>
              <a:rPr lang="en-US" sz="1800" dirty="0"/>
              <a:t>If the Gaining REP in a submitted IAL issue </a:t>
            </a:r>
            <a:r>
              <a:rPr lang="en-US" sz="1800" i="1" dirty="0"/>
              <a:t>does not agree </a:t>
            </a:r>
            <a:r>
              <a:rPr lang="en-US" sz="1800" dirty="0"/>
              <a:t>to return the ESI to the Losing REP, that issue will not be counted</a:t>
            </a:r>
          </a:p>
          <a:p>
            <a:pPr marL="640080">
              <a:spcBef>
                <a:spcPts val="800"/>
              </a:spcBef>
            </a:pPr>
            <a:r>
              <a:rPr lang="en-US" sz="1800" dirty="0"/>
              <a:t>The Losing REP is not represented in any of the totals or % in any data</a:t>
            </a:r>
          </a:p>
          <a:p>
            <a:pPr>
              <a:spcBef>
                <a:spcPts val="800"/>
              </a:spcBef>
              <a:buClr>
                <a:schemeClr val="tx1"/>
              </a:buClr>
              <a:buSzPct val="80000"/>
              <a:buFont typeface="Wingdings 3" panose="05040102010807070707" pitchFamily="18" charset="2"/>
              <a:buChar char=""/>
            </a:pPr>
            <a:r>
              <a:rPr lang="en-US" sz="1800" dirty="0"/>
              <a:t>Two month lag in reporting to allow for IAG/IALs to be tied to enrollment transaction</a:t>
            </a:r>
          </a:p>
          <a:p>
            <a:pPr marL="640080">
              <a:spcBef>
                <a:spcPts val="800"/>
              </a:spcBef>
            </a:pPr>
            <a:r>
              <a:rPr lang="en-US" sz="1800" dirty="0"/>
              <a:t>MVI sent in November that resulted in an IAG MT submitted in December, will be reported on the % IAG/IAL total for November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spTree>
    <p:extLst>
      <p:ext uri="{BB962C8B-B14F-4D97-AF65-F5344CB8AC3E}">
        <p14:creationId xmlns:p14="http://schemas.microsoft.com/office/powerpoint/2010/main" val="575864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Performance - Volumes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59</a:t>
            </a:fld>
            <a:endParaRPr lang="en-US"/>
          </a:p>
        </p:txBody>
      </p:sp>
      <p:sp>
        <p:nvSpPr>
          <p:cNvPr id="5" name="Content Placeholder 5"/>
          <p:cNvSpPr txBox="1">
            <a:spLocks noGrp="1"/>
          </p:cNvSpPr>
          <p:nvPr/>
        </p:nvSpPr>
        <p:spPr>
          <a:xfrm>
            <a:off x="2036885" y="5457431"/>
            <a:ext cx="5070229" cy="101361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7" indent="0" algn="ctr">
              <a:buNone/>
            </a:pPr>
            <a:r>
              <a:rPr lang="en-US" sz="1600" b="1" i="1" u="sng" dirty="0">
                <a:solidFill>
                  <a:schemeClr val="accent5"/>
                </a:solidFill>
                <a:latin typeface="+mj-lt"/>
              </a:rPr>
              <a:t>CHALLENGE</a:t>
            </a:r>
            <a:r>
              <a:rPr lang="en-US" sz="1600" b="1" i="1" dirty="0">
                <a:solidFill>
                  <a:schemeClr val="accent5"/>
                </a:solidFill>
                <a:latin typeface="+mj-lt"/>
              </a:rPr>
              <a:t>:</a:t>
            </a:r>
          </a:p>
          <a:p>
            <a:pPr>
              <a:buClr>
                <a:schemeClr val="tx2"/>
              </a:buClr>
              <a:buFont typeface="Wingdings" panose="05000000000000000000" pitchFamily="2" charset="2"/>
              <a:buChar char="ü"/>
            </a:pPr>
            <a:r>
              <a:rPr lang="en-US" sz="1600" b="1" i="1" dirty="0">
                <a:solidFill>
                  <a:schemeClr val="tx2"/>
                </a:solidFill>
                <a:latin typeface="+mj-lt"/>
              </a:rPr>
              <a:t>Reduce issue count by 10% !!</a:t>
            </a:r>
          </a:p>
          <a:p>
            <a:pPr>
              <a:buClr>
                <a:schemeClr val="tx2"/>
              </a:buClr>
              <a:buFont typeface="Wingdings" panose="05000000000000000000" pitchFamily="2" charset="2"/>
              <a:buChar char="ü"/>
            </a:pPr>
            <a:r>
              <a:rPr lang="en-US" sz="1600" b="1" i="1" dirty="0">
                <a:solidFill>
                  <a:schemeClr val="tx2"/>
                </a:solidFill>
                <a:latin typeface="+mj-lt"/>
              </a:rPr>
              <a:t>Drive % of enrollment volume to below 1.5% !! </a:t>
            </a:r>
          </a:p>
        </p:txBody>
      </p:sp>
      <p:graphicFrame>
        <p:nvGraphicFramePr>
          <p:cNvPr id="7" name="Chart 6">
            <a:extLst>
              <a:ext uri="{FF2B5EF4-FFF2-40B4-BE49-F238E27FC236}">
                <a16:creationId xmlns:a16="http://schemas.microsoft.com/office/drawing/2014/main" xmlns="" id="{E93B61D5-49C0-4ED6-9050-836A79AB686A}"/>
              </a:ext>
            </a:extLst>
          </p:cNvPr>
          <p:cNvGraphicFramePr>
            <a:graphicFrameLocks/>
          </p:cNvGraphicFramePr>
          <p:nvPr>
            <p:extLst>
              <p:ext uri="{D42A27DB-BD31-4B8C-83A1-F6EECF244321}">
                <p14:modId xmlns:p14="http://schemas.microsoft.com/office/powerpoint/2010/main" val="3664625995"/>
              </p:ext>
            </p:extLst>
          </p:nvPr>
        </p:nvGraphicFramePr>
        <p:xfrm>
          <a:off x="0" y="893763"/>
          <a:ext cx="8553450" cy="4629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160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743200"/>
          </a:xfrm>
        </p:spPr>
        <p:txBody>
          <a:bodyPr/>
          <a:lstStyle/>
          <a:p>
            <a:pPr marL="0" indent="0">
              <a:spcBef>
                <a:spcPts val="1800"/>
              </a:spcBef>
              <a:buNone/>
            </a:pPr>
            <a:r>
              <a:rPr lang="en-US" sz="2000" dirty="0"/>
              <a:t>Examples of Usage/Billing Issues – Missing:</a:t>
            </a:r>
          </a:p>
          <a:p>
            <a:pPr>
              <a:spcBef>
                <a:spcPts val="1800"/>
              </a:spcBef>
            </a:pPr>
            <a:r>
              <a:rPr lang="en-US" sz="2000" dirty="0"/>
              <a:t>If a CR is missing an 867_03 Monthly usage transaction</a:t>
            </a:r>
          </a:p>
          <a:p>
            <a:pPr>
              <a:spcBef>
                <a:spcPts val="1800"/>
              </a:spcBef>
            </a:pPr>
            <a:r>
              <a:rPr lang="en-US" sz="2000" dirty="0"/>
              <a:t>If a CR is missing an 867_03 Final usage transaction</a:t>
            </a:r>
          </a:p>
          <a:p>
            <a:pPr>
              <a:spcBef>
                <a:spcPts val="1800"/>
              </a:spcBef>
            </a:pPr>
            <a:r>
              <a:rPr lang="en-US" sz="2000" dirty="0"/>
              <a:t>If a CR is missing an 810 transaction</a:t>
            </a:r>
          </a:p>
          <a:p>
            <a:pPr>
              <a:spcBef>
                <a:spcPts val="1800"/>
              </a:spcBef>
            </a:pPr>
            <a:r>
              <a:rPr lang="en-US" sz="2000" dirty="0"/>
              <a:t>If a CR is missing an 867_03 and an 810 transaction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5" name="TextBox 4">
            <a:extLst>
              <a:ext uri="{FF2B5EF4-FFF2-40B4-BE49-F238E27FC236}">
                <a16:creationId xmlns:a16="http://schemas.microsoft.com/office/drawing/2014/main" xmlns="" id="{2D782A11-28B3-4648-9B62-5B488A3AC70C}"/>
              </a:ext>
            </a:extLst>
          </p:cNvPr>
          <p:cNvSpPr txBox="1"/>
          <p:nvPr/>
        </p:nvSpPr>
        <p:spPr>
          <a:xfrm>
            <a:off x="304800" y="4032738"/>
            <a:ext cx="8534400" cy="369332"/>
          </a:xfrm>
          <a:prstGeom prst="rect">
            <a:avLst/>
          </a:prstGeom>
          <a:solidFill>
            <a:schemeClr val="tx2">
              <a:lumMod val="50000"/>
            </a:schemeClr>
          </a:solidFill>
        </p:spPr>
        <p:txBody>
          <a:bodyPr wrap="square" rtlCol="0">
            <a:spAutoFit/>
          </a:bodyPr>
          <a:lstStyle/>
          <a:p>
            <a:pPr algn="ctr"/>
            <a:r>
              <a:rPr lang="en-US" b="1" dirty="0">
                <a:solidFill>
                  <a:schemeClr val="bg1"/>
                </a:solidFill>
              </a:rPr>
              <a:t>Allow the market time to process the transactions before submitting a MT.</a:t>
            </a:r>
          </a:p>
        </p:txBody>
      </p:sp>
    </p:spTree>
    <p:extLst>
      <p:ext uri="{BB962C8B-B14F-4D97-AF65-F5344CB8AC3E}">
        <p14:creationId xmlns:p14="http://schemas.microsoft.com/office/powerpoint/2010/main" val="3904500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FD3E2-F0BE-45C9-AA90-6E703A34CBD3}"/>
              </a:ext>
            </a:extLst>
          </p:cNvPr>
          <p:cNvSpPr>
            <a:spLocks noGrp="1"/>
          </p:cNvSpPr>
          <p:nvPr>
            <p:ph type="title"/>
          </p:nvPr>
        </p:nvSpPr>
        <p:spPr/>
        <p:txBody>
          <a:bodyPr/>
          <a:lstStyle/>
          <a:p>
            <a:r>
              <a:rPr lang="en-US" dirty="0"/>
              <a:t>Market Performance - % of enrollments</a:t>
            </a:r>
          </a:p>
        </p:txBody>
      </p:sp>
      <p:sp>
        <p:nvSpPr>
          <p:cNvPr id="4" name="Slide Number Placeholder 3">
            <a:extLst>
              <a:ext uri="{FF2B5EF4-FFF2-40B4-BE49-F238E27FC236}">
                <a16:creationId xmlns:a16="http://schemas.microsoft.com/office/drawing/2014/main" xmlns="" id="{021EBDE6-3373-404C-B96A-858914FABA27}"/>
              </a:ext>
            </a:extLst>
          </p:cNvPr>
          <p:cNvSpPr>
            <a:spLocks noGrp="1"/>
          </p:cNvSpPr>
          <p:nvPr>
            <p:ph type="sldNum" sz="quarter" idx="4"/>
          </p:nvPr>
        </p:nvSpPr>
        <p:spPr/>
        <p:txBody>
          <a:bodyPr/>
          <a:lstStyle/>
          <a:p>
            <a:fld id="{1D93BD3E-1E9A-4970-A6F7-E7AC52762E0C}" type="slidenum">
              <a:rPr lang="en-US" smtClean="0"/>
              <a:pPr/>
              <a:t>60</a:t>
            </a:fld>
            <a:endParaRPr lang="en-US" dirty="0"/>
          </a:p>
        </p:txBody>
      </p:sp>
      <p:graphicFrame>
        <p:nvGraphicFramePr>
          <p:cNvPr id="5" name="Content Placeholder 4">
            <a:extLst>
              <a:ext uri="{FF2B5EF4-FFF2-40B4-BE49-F238E27FC236}">
                <a16:creationId xmlns:a16="http://schemas.microsoft.com/office/drawing/2014/main" xmlns="" id="{8688FA32-EE5F-443B-BD88-F8C7E4DBA491}"/>
              </a:ext>
            </a:extLst>
          </p:cNvPr>
          <p:cNvGraphicFramePr>
            <a:graphicFrameLocks noGrp="1"/>
          </p:cNvGraphicFramePr>
          <p:nvPr>
            <p:ph idx="1"/>
            <p:extLst>
              <p:ext uri="{D42A27DB-BD31-4B8C-83A1-F6EECF244321}">
                <p14:modId xmlns:p14="http://schemas.microsoft.com/office/powerpoint/2010/main" val="4007950367"/>
              </p:ext>
            </p:extLst>
          </p:nvPr>
        </p:nvGraphicFramePr>
        <p:xfrm>
          <a:off x="228600" y="762001"/>
          <a:ext cx="8534400" cy="403273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xmlns="" id="{C886847F-667E-4A9D-8930-4017ECBEE973}"/>
              </a:ext>
            </a:extLst>
          </p:cNvPr>
          <p:cNvPicPr>
            <a:picLocks noChangeAspect="1"/>
          </p:cNvPicPr>
          <p:nvPr/>
        </p:nvPicPr>
        <p:blipFill>
          <a:blip r:embed="rId3"/>
          <a:stretch>
            <a:fillRect/>
          </a:stretch>
        </p:blipFill>
        <p:spPr>
          <a:xfrm>
            <a:off x="1247099" y="4794739"/>
            <a:ext cx="6497401" cy="1438200"/>
          </a:xfrm>
          <a:prstGeom prst="rect">
            <a:avLst/>
          </a:prstGeom>
        </p:spPr>
      </p:pic>
    </p:spTree>
    <p:extLst>
      <p:ext uri="{BB962C8B-B14F-4D97-AF65-F5344CB8AC3E}">
        <p14:creationId xmlns:p14="http://schemas.microsoft.com/office/powerpoint/2010/main" val="3608598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A15F8-C725-4FEF-8DCC-ACAC8C37A7AB}"/>
              </a:ext>
            </a:extLst>
          </p:cNvPr>
          <p:cNvSpPr>
            <a:spLocks noGrp="1"/>
          </p:cNvSpPr>
          <p:nvPr>
            <p:ph type="title"/>
          </p:nvPr>
        </p:nvSpPr>
        <p:spPr/>
        <p:txBody>
          <a:bodyPr/>
          <a:lstStyle/>
          <a:p>
            <a:r>
              <a:rPr lang="en-US" dirty="0"/>
              <a:t>Market Performance – Resolution Days</a:t>
            </a:r>
          </a:p>
        </p:txBody>
      </p:sp>
      <p:sp>
        <p:nvSpPr>
          <p:cNvPr id="4" name="Slide Number Placeholder 3">
            <a:extLst>
              <a:ext uri="{FF2B5EF4-FFF2-40B4-BE49-F238E27FC236}">
                <a16:creationId xmlns:a16="http://schemas.microsoft.com/office/drawing/2014/main" xmlns="" id="{6E29011C-F739-47E4-B7BF-B4CF13142E6A}"/>
              </a:ext>
            </a:extLst>
          </p:cNvPr>
          <p:cNvSpPr>
            <a:spLocks noGrp="1"/>
          </p:cNvSpPr>
          <p:nvPr>
            <p:ph type="sldNum" sz="quarter" idx="4"/>
          </p:nvPr>
        </p:nvSpPr>
        <p:spPr/>
        <p:txBody>
          <a:bodyPr/>
          <a:lstStyle/>
          <a:p>
            <a:fld id="{1D93BD3E-1E9A-4970-A6F7-E7AC52762E0C}" type="slidenum">
              <a:rPr lang="en-US" smtClean="0"/>
              <a:pPr/>
              <a:t>61</a:t>
            </a:fld>
            <a:endParaRPr lang="en-US" dirty="0"/>
          </a:p>
        </p:txBody>
      </p:sp>
      <p:graphicFrame>
        <p:nvGraphicFramePr>
          <p:cNvPr id="5" name="Content Placeholder 4">
            <a:extLst>
              <a:ext uri="{FF2B5EF4-FFF2-40B4-BE49-F238E27FC236}">
                <a16:creationId xmlns:a16="http://schemas.microsoft.com/office/drawing/2014/main" xmlns="" id="{7220C605-58E3-4299-89A3-606000876199}"/>
              </a:ext>
            </a:extLst>
          </p:cNvPr>
          <p:cNvGraphicFramePr>
            <a:graphicFrameLocks noGrp="1"/>
          </p:cNvGraphicFramePr>
          <p:nvPr>
            <p:ph idx="1"/>
            <p:extLst>
              <p:ext uri="{D42A27DB-BD31-4B8C-83A1-F6EECF244321}">
                <p14:modId xmlns:p14="http://schemas.microsoft.com/office/powerpoint/2010/main" val="4256559908"/>
              </p:ext>
            </p:extLst>
          </p:nvPr>
        </p:nvGraphicFramePr>
        <p:xfrm>
          <a:off x="266700" y="902493"/>
          <a:ext cx="8534400" cy="5053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0552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1"/>
          </p:nvPr>
        </p:nvSpPr>
        <p:spPr>
          <a:xfrm>
            <a:off x="381000" y="1266093"/>
            <a:ext cx="8458200" cy="539262"/>
          </a:xfrm>
        </p:spPr>
        <p:txBody>
          <a:bodyPr/>
          <a:lstStyle/>
          <a:p>
            <a:pPr marL="0" indent="0">
              <a:buNone/>
            </a:pPr>
            <a:r>
              <a:rPr lang="en-US" sz="2800" dirty="0"/>
              <a:t>Together we can make it a …</a:t>
            </a:r>
          </a:p>
        </p:txBody>
      </p:sp>
      <p:sp>
        <p:nvSpPr>
          <p:cNvPr id="4" name="Slide Number Placeholder 3"/>
          <p:cNvSpPr>
            <a:spLocks noGrp="1"/>
          </p:cNvSpPr>
          <p:nvPr>
            <p:ph type="sldNum" sz="quarter" idx="4"/>
          </p:nvPr>
        </p:nvSpPr>
        <p:spPr/>
        <p:txBody>
          <a:bodyPr/>
          <a:lstStyle/>
          <a:p>
            <a:fld id="{1D93BD3E-1E9A-4970-A6F7-E7AC52762E0C}" type="slidenum">
              <a:rPr lang="en-US" smtClean="0"/>
              <a:pPr/>
              <a:t>62</a:t>
            </a:fld>
            <a:endParaRPr lang="en-US"/>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49" y="3602472"/>
            <a:ext cx="3651302" cy="214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204652"/>
            <a:ext cx="8636000" cy="987348"/>
          </a:xfrm>
          <a:prstGeom prst="rect">
            <a:avLst/>
          </a:prstGeom>
        </p:spPr>
      </p:pic>
    </p:spTree>
    <p:extLst>
      <p:ext uri="{BB962C8B-B14F-4D97-AF65-F5344CB8AC3E}">
        <p14:creationId xmlns:p14="http://schemas.microsoft.com/office/powerpoint/2010/main" val="490980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An Inadvertent Loss MT submitted by the Losing REP will count toward which REP’s % total?</a:t>
            </a:r>
          </a:p>
          <a:p>
            <a:pPr marL="1097280" lvl="1" indent="-457200">
              <a:spcBef>
                <a:spcPts val="3000"/>
              </a:spcBef>
              <a:buFont typeface="+mj-lt"/>
              <a:buAutoNum type="alphaLcParenR"/>
            </a:pPr>
            <a:r>
              <a:rPr lang="en-US" sz="2000" dirty="0"/>
              <a:t>The 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63</a:t>
            </a:fld>
            <a:endParaRPr lang="en-US">
              <a:solidFill>
                <a:srgbClr val="5B6770">
                  <a:tint val="75000"/>
                </a:srgbClr>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The Gaining REP </a:t>
            </a:r>
            <a:r>
              <a:rPr lang="en-US" sz="2000" i="1" dirty="0">
                <a:solidFill>
                  <a:srgbClr val="5B6770"/>
                </a:solidFill>
              </a:rPr>
              <a:t>– valid IAG &amp; IAL MTs will only count toward the Gaining REP’s total</a:t>
            </a:r>
          </a:p>
        </p:txBody>
      </p:sp>
      <p:sp>
        <p:nvSpPr>
          <p:cNvPr id="6" name="Rectangle 5"/>
          <p:cNvSpPr/>
          <p:nvPr/>
        </p:nvSpPr>
        <p:spPr>
          <a:xfrm>
            <a:off x="1524000" y="3362491"/>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20537"/>
            <a:ext cx="379677" cy="370371"/>
          </a:xfrm>
          <a:prstGeom prst="rect">
            <a:avLst/>
          </a:prstGeom>
        </p:spPr>
      </p:pic>
      <p:sp>
        <p:nvSpPr>
          <p:cNvPr id="8" name="Rectangle 7"/>
          <p:cNvSpPr/>
          <p:nvPr/>
        </p:nvSpPr>
        <p:spPr>
          <a:xfrm>
            <a:off x="304800" y="253609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967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1635430"/>
          </a:xfrm>
        </p:spPr>
        <p:txBody>
          <a:bodyPr/>
          <a:lstStyle/>
          <a:p>
            <a:pPr marL="0" indent="0">
              <a:spcBef>
                <a:spcPts val="1800"/>
              </a:spcBef>
              <a:buNone/>
            </a:pPr>
            <a:r>
              <a:rPr lang="en-US" sz="2000" b="1" i="1" dirty="0"/>
              <a:t>The assigned REP’s # on the IAG report will change each month.</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2" name="Title 1"/>
          <p:cNvSpPr>
            <a:spLocks noGrp="1"/>
          </p:cNvSpPr>
          <p:nvPr>
            <p:ph type="title"/>
          </p:nvPr>
        </p:nvSpPr>
        <p:spPr/>
        <p:txBody>
          <a:bodyPr/>
          <a:lstStyle/>
          <a:p>
            <a:r>
              <a:rPr lang="en-US" dirty="0"/>
              <a:t>Checkpoint Question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64</a:t>
            </a:fld>
            <a:endParaRPr lang="en-US">
              <a:solidFill>
                <a:srgbClr val="5B6770">
                  <a:tint val="75000"/>
                </a:srgbClr>
              </a:solidFill>
            </a:endParaRPr>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FALSE</a:t>
            </a:r>
            <a:r>
              <a:rPr lang="en-US" sz="2000" i="1" dirty="0">
                <a:solidFill>
                  <a:srgbClr val="5B6770"/>
                </a:solidFill>
              </a:rPr>
              <a:t> – Assigned REP #s will remain consistent for the market reporting</a:t>
            </a:r>
          </a:p>
        </p:txBody>
      </p:sp>
      <p:sp>
        <p:nvSpPr>
          <p:cNvPr id="6" name="Rectangle 5"/>
          <p:cNvSpPr/>
          <p:nvPr/>
        </p:nvSpPr>
        <p:spPr>
          <a:xfrm>
            <a:off x="1524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4966"/>
            <a:ext cx="379677" cy="370371"/>
          </a:xfrm>
          <a:prstGeom prst="rect">
            <a:avLst/>
          </a:prstGeom>
        </p:spPr>
      </p:pic>
      <p:sp>
        <p:nvSpPr>
          <p:cNvPr id="8" name="Rectangle 7"/>
          <p:cNvSpPr/>
          <p:nvPr/>
        </p:nvSpPr>
        <p:spPr>
          <a:xfrm>
            <a:off x="373500" y="223520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142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a:t>Driving down the number IAGs / IALs / Rescissions in the market will result in which of the following:</a:t>
            </a:r>
          </a:p>
          <a:p>
            <a:pPr marL="1097280" lvl="1" indent="-457200">
              <a:spcBef>
                <a:spcPts val="3000"/>
              </a:spcBef>
              <a:buFont typeface="+mj-lt"/>
              <a:buAutoNum type="alphaLcParenR"/>
            </a:pPr>
            <a:r>
              <a:rPr lang="en-US" sz="2000" dirty="0"/>
              <a:t>Fewer customer complaints</a:t>
            </a:r>
          </a:p>
          <a:p>
            <a:pPr marL="1097280" lvl="1" indent="-457200">
              <a:spcBef>
                <a:spcPts val="1200"/>
              </a:spcBef>
              <a:buFont typeface="+mj-lt"/>
              <a:buAutoNum type="alphaLcParenR"/>
            </a:pPr>
            <a:r>
              <a:rPr lang="en-US" sz="2000" dirty="0"/>
              <a:t>Improved customer experience</a:t>
            </a:r>
          </a:p>
          <a:p>
            <a:pPr marL="1097280" lvl="1" indent="-457200">
              <a:spcBef>
                <a:spcPts val="1200"/>
              </a:spcBef>
              <a:buFont typeface="+mj-lt"/>
              <a:buAutoNum type="alphaLcParenR"/>
            </a:pPr>
            <a:r>
              <a:rPr lang="en-US" sz="2000" dirty="0"/>
              <a:t>Addressing customer issues faster</a:t>
            </a:r>
          </a:p>
          <a:p>
            <a:pPr marL="1097280" lvl="1" indent="-457200">
              <a:spcBef>
                <a:spcPts val="1200"/>
              </a:spcBef>
              <a:buFont typeface="+mj-lt"/>
              <a:buAutoNum type="alphaLcParenR"/>
            </a:pPr>
            <a:r>
              <a:rPr lang="en-US" sz="2000" dirty="0"/>
              <a:t>Fewer back-off resources </a:t>
            </a:r>
          </a:p>
          <a:p>
            <a:pPr marL="1097280" lvl="1" indent="-457200">
              <a:spcBef>
                <a:spcPts val="1200"/>
              </a:spcBef>
              <a:buFont typeface="+mj-lt"/>
              <a:buAutoNum type="alphaLcParenR"/>
            </a:pPr>
            <a:r>
              <a:rPr lang="en-US" sz="2000" dirty="0"/>
              <a:t>All of the above</a:t>
            </a:r>
          </a:p>
        </p:txBody>
      </p:sp>
      <p:sp>
        <p:nvSpPr>
          <p:cNvPr id="2" name="Title 1"/>
          <p:cNvSpPr>
            <a:spLocks noGrp="1"/>
          </p:cNvSpPr>
          <p:nvPr>
            <p:ph type="title"/>
          </p:nvPr>
        </p:nvSpPr>
        <p:spPr/>
        <p:txBody>
          <a:bodyPr/>
          <a:lstStyle/>
          <a:p>
            <a:r>
              <a:rPr lang="en-US" dirty="0"/>
              <a:t>Checkpoint Question #3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65</a:t>
            </a:fld>
            <a:endParaRPr lang="en-US">
              <a:solidFill>
                <a:srgbClr val="5B6770">
                  <a:tint val="75000"/>
                </a:srgbClr>
              </a:solidFill>
            </a:endParaRPr>
          </a:p>
        </p:txBody>
      </p:sp>
      <p:sp>
        <p:nvSpPr>
          <p:cNvPr id="5" name="Content Placeholder 2"/>
          <p:cNvSpPr txBox="1">
            <a:spLocks/>
          </p:cNvSpPr>
          <p:nvPr/>
        </p:nvSpPr>
        <p:spPr>
          <a:xfrm>
            <a:off x="1491094"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All of the above </a:t>
            </a:r>
            <a:r>
              <a:rPr lang="en-US" sz="2000" i="1" dirty="0">
                <a:solidFill>
                  <a:srgbClr val="5B6770"/>
                </a:solidFill>
              </a:rPr>
              <a:t>– If all REPs work to drive efficiencies in their processes, the market will benefit</a:t>
            </a:r>
          </a:p>
        </p:txBody>
      </p:sp>
      <p:sp>
        <p:nvSpPr>
          <p:cNvPr id="6" name="Rectangle 5"/>
          <p:cNvSpPr/>
          <p:nvPr/>
        </p:nvSpPr>
        <p:spPr>
          <a:xfrm>
            <a:off x="1141458" y="4477101"/>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93123"/>
            <a:ext cx="379677" cy="370371"/>
          </a:xfrm>
          <a:prstGeom prst="rect">
            <a:avLst/>
          </a:prstGeom>
        </p:spPr>
      </p:pic>
      <p:sp>
        <p:nvSpPr>
          <p:cNvPr id="8" name="Rectangle 7"/>
          <p:cNvSpPr/>
          <p:nvPr/>
        </p:nvSpPr>
        <p:spPr>
          <a:xfrm>
            <a:off x="252676" y="38852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225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r>
              <a:rPr lang="en-US" sz="2000" dirty="0"/>
              <a:t>Submitting a Usage/Billing – Missing Issue:</a:t>
            </a:r>
          </a:p>
          <a:p>
            <a:pPr lvl="1">
              <a:spcBef>
                <a:spcPts val="1200"/>
              </a:spcBef>
            </a:pPr>
            <a:r>
              <a:rPr lang="en-US" sz="1800" dirty="0"/>
              <a:t>The following fields </a:t>
            </a:r>
            <a:r>
              <a:rPr lang="en-US" sz="1800" b="1" dirty="0"/>
              <a:t>must</a:t>
            </a:r>
            <a:r>
              <a:rPr lang="en-US" sz="1800" dirty="0"/>
              <a:t> be populated for successful submission of Day to Day issue sub type Usage/Billing-Missing Issues: (For this example, the submitter selects the TDSP.)</a:t>
            </a:r>
          </a:p>
          <a:p>
            <a:pPr lvl="2">
              <a:spcBef>
                <a:spcPts val="1200"/>
              </a:spcBef>
            </a:pPr>
            <a:r>
              <a:rPr lang="en-US" sz="1800" dirty="0"/>
              <a:t>Assignee                      </a:t>
            </a:r>
          </a:p>
          <a:p>
            <a:pPr lvl="2"/>
            <a:r>
              <a:rPr lang="en-US" sz="1800" dirty="0"/>
              <a:t>ESIID</a:t>
            </a:r>
          </a:p>
          <a:p>
            <a:pPr lvl="2"/>
            <a:r>
              <a:rPr lang="en-US" sz="1800" dirty="0"/>
              <a:t>Original Tran ID (Optional except for 867_03 Final) - BGN02 of the 814_01, 814_16 or 814_24. The TDSP will see it as the BGN06 of the 814_03/814_25.</a:t>
            </a:r>
          </a:p>
          <a:p>
            <a:pPr lvl="2"/>
            <a:r>
              <a:rPr lang="en-US" sz="1800" dirty="0"/>
              <a:t>Tran Type </a:t>
            </a:r>
            <a:r>
              <a:rPr lang="en-US" sz="1800" b="1" dirty="0">
                <a:solidFill>
                  <a:schemeClr val="accent5"/>
                </a:solidFill>
              </a:rPr>
              <a:t>(select from drop down)</a:t>
            </a:r>
          </a:p>
          <a:p>
            <a:pPr lvl="2"/>
            <a:r>
              <a:rPr lang="en-US" sz="1800" dirty="0"/>
              <a:t>TNX Date – same as the Service period start date </a:t>
            </a:r>
            <a:r>
              <a:rPr lang="en-US" sz="1800" b="1" dirty="0">
                <a:solidFill>
                  <a:schemeClr val="accent5"/>
                </a:solidFill>
              </a:rPr>
              <a:t>(or is the current date)</a:t>
            </a:r>
          </a:p>
          <a:p>
            <a:pPr lvl="2"/>
            <a:r>
              <a:rPr lang="en-US" sz="1800" b="1" dirty="0">
                <a:solidFill>
                  <a:schemeClr val="accent5"/>
                </a:solidFill>
              </a:rPr>
              <a:t>IDR/Non-IDR (IDR indicates true IDR meter, does not include AMS meters)</a:t>
            </a:r>
          </a:p>
          <a:p>
            <a:pPr lvl="2"/>
            <a:r>
              <a:rPr lang="en-US" sz="1800" dirty="0"/>
              <a:t>Start Time = Service Period Start 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264600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3124200"/>
          </a:xfrm>
        </p:spPr>
        <p:txBody>
          <a:bodyPr/>
          <a:lstStyle/>
          <a:p>
            <a:r>
              <a:rPr lang="en-US" sz="2000" dirty="0"/>
              <a:t>Submitting a Usage/Billing – Missing Issue:</a:t>
            </a:r>
          </a:p>
          <a:p>
            <a:pPr lvl="1">
              <a:spcBef>
                <a:spcPts val="1800"/>
              </a:spcBef>
            </a:pPr>
            <a:r>
              <a:rPr lang="en-US" sz="2000" dirty="0"/>
              <a:t>The Comments field is optional. Please include any additional information in this box. New field added:  Stop Time = Service Period Stop Date.  Although optional it is encouraged to be populated.  If left blank it will be assumed that the Stop date is the date up to the most current read date. The submitting MP will be validated as the ROR for the Start Time provided on the issue to prevent users from submitting invalid issues.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
        <p:nvSpPr>
          <p:cNvPr id="5" name="TextBox 4"/>
          <p:cNvSpPr txBox="1"/>
          <p:nvPr/>
        </p:nvSpPr>
        <p:spPr>
          <a:xfrm>
            <a:off x="891251" y="4662091"/>
            <a:ext cx="7407797" cy="461665"/>
          </a:xfrm>
          <a:prstGeom prst="rect">
            <a:avLst/>
          </a:prstGeom>
          <a:solidFill>
            <a:schemeClr val="tx2">
              <a:lumMod val="60000"/>
              <a:lumOff val="40000"/>
            </a:schemeClr>
          </a:solidFill>
          <a:ln w="19050">
            <a:solidFill>
              <a:schemeClr val="tx2"/>
            </a:solidFill>
          </a:ln>
        </p:spPr>
        <p:txBody>
          <a:bodyPr wrap="square" anchor="ctr">
            <a:spAutoFit/>
          </a:bodyPr>
          <a:lstStyle/>
          <a:p>
            <a:pPr algn="ctr">
              <a:defRPr/>
            </a:pPr>
            <a:r>
              <a:rPr lang="en-US" sz="2400" b="1" dirty="0">
                <a:solidFill>
                  <a:schemeClr val="bg1"/>
                </a:solidFill>
                <a:latin typeface="Arial" charset="0"/>
                <a:cs typeface="Arial" charset="0"/>
              </a:rPr>
              <a:t>Comments are </a:t>
            </a:r>
            <a:r>
              <a:rPr lang="en-US" sz="2400" b="1" dirty="0" smtClean="0">
                <a:solidFill>
                  <a:schemeClr val="bg1"/>
                </a:solidFill>
                <a:latin typeface="Arial" charset="0"/>
                <a:cs typeface="Arial" charset="0"/>
              </a:rPr>
              <a:t>highly recommended</a:t>
            </a:r>
            <a:r>
              <a:rPr lang="en-US" sz="2400" b="1" dirty="0" smtClean="0">
                <a:solidFill>
                  <a:schemeClr val="bg1"/>
                </a:solidFill>
                <a:latin typeface="Arial" charset="0"/>
                <a:cs typeface="Arial" charset="0"/>
              </a:rPr>
              <a:t>!</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321907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457200"/>
          </a:xfrm>
        </p:spPr>
        <p:txBody>
          <a:bodyPr/>
          <a:lstStyle/>
          <a:p>
            <a:r>
              <a:rPr lang="en-US" sz="2000" dirty="0"/>
              <a:t>Submitting a Usage/Billing – Missing Issue (cont.):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
        <p:nvSpPr>
          <p:cNvPr id="5" name="Content Placeholder 2"/>
          <p:cNvSpPr txBox="1">
            <a:spLocks/>
          </p:cNvSpPr>
          <p:nvPr/>
        </p:nvSpPr>
        <p:spPr>
          <a:xfrm>
            <a:off x="304800" y="5638800"/>
            <a:ext cx="8534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Select OK.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918" y="1616710"/>
            <a:ext cx="6710363"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1524000"/>
            <a:ext cx="3048000" cy="2354491"/>
          </a:xfrm>
          <a:prstGeom prst="rect">
            <a:avLst/>
          </a:prstGeom>
          <a:noFill/>
        </p:spPr>
        <p:txBody>
          <a:bodyPr wrap="square">
            <a:spAutoFit/>
          </a:bodyPr>
          <a:lstStyle/>
          <a:p>
            <a:pPr>
              <a:spcAft>
                <a:spcPts val="600"/>
              </a:spcAft>
              <a:defRPr/>
            </a:pPr>
            <a:r>
              <a:rPr lang="en-US" sz="1400" b="1" dirty="0">
                <a:solidFill>
                  <a:schemeClr val="accent5"/>
                </a:solidFill>
                <a:latin typeface="+mj-lt"/>
                <a:cs typeface="Arial" charset="0"/>
              </a:rPr>
              <a:t>TRAN TYPE:</a:t>
            </a:r>
          </a:p>
          <a:p>
            <a:pPr>
              <a:spcAft>
                <a:spcPts val="600"/>
              </a:spcAft>
              <a:defRPr/>
            </a:pPr>
            <a:r>
              <a:rPr lang="en-US" sz="1400" b="1" dirty="0">
                <a:solidFill>
                  <a:schemeClr val="accent5"/>
                </a:solidFill>
                <a:latin typeface="+mj-lt"/>
                <a:cs typeface="Arial" charset="0"/>
              </a:rPr>
              <a:t>867_03 F</a:t>
            </a:r>
          </a:p>
          <a:p>
            <a:pPr>
              <a:spcAft>
                <a:spcPts val="600"/>
              </a:spcAft>
              <a:defRPr/>
            </a:pPr>
            <a:r>
              <a:rPr lang="en-US" sz="1400" b="1" dirty="0">
                <a:solidFill>
                  <a:schemeClr val="accent5"/>
                </a:solidFill>
                <a:latin typeface="+mj-lt"/>
                <a:cs typeface="Arial" charset="0"/>
              </a:rPr>
              <a:t>867_03 Monthly 00- original</a:t>
            </a:r>
          </a:p>
          <a:p>
            <a:pPr>
              <a:spcAft>
                <a:spcPts val="600"/>
              </a:spcAft>
              <a:defRPr/>
            </a:pPr>
            <a:r>
              <a:rPr lang="en-US" sz="1400" b="1" dirty="0">
                <a:solidFill>
                  <a:schemeClr val="accent5"/>
                </a:solidFill>
                <a:latin typeface="+mj-lt"/>
                <a:cs typeface="Arial" charset="0"/>
              </a:rPr>
              <a:t>867_03 Monthly 01- cancel</a:t>
            </a:r>
          </a:p>
          <a:p>
            <a:pPr>
              <a:spcAft>
                <a:spcPts val="600"/>
              </a:spcAft>
              <a:defRPr/>
            </a:pPr>
            <a:r>
              <a:rPr lang="en-US" sz="1400" b="1" dirty="0">
                <a:solidFill>
                  <a:schemeClr val="accent5"/>
                </a:solidFill>
                <a:latin typeface="+mj-lt"/>
                <a:cs typeface="Arial" charset="0"/>
              </a:rPr>
              <a:t>867_03 Monthly 05- rebill</a:t>
            </a:r>
          </a:p>
          <a:p>
            <a:pPr>
              <a:spcAft>
                <a:spcPts val="600"/>
              </a:spcAft>
              <a:defRPr/>
            </a:pPr>
            <a:r>
              <a:rPr lang="en-US" sz="1400" b="1" dirty="0">
                <a:solidFill>
                  <a:schemeClr val="accent5"/>
                </a:solidFill>
                <a:latin typeface="+mj-lt"/>
                <a:cs typeface="Arial" charset="0"/>
              </a:rPr>
              <a:t>810_02 Monthly 00- original</a:t>
            </a:r>
          </a:p>
          <a:p>
            <a:pPr>
              <a:spcAft>
                <a:spcPts val="600"/>
              </a:spcAft>
              <a:defRPr/>
            </a:pPr>
            <a:r>
              <a:rPr lang="en-US" sz="1400" b="1" dirty="0">
                <a:solidFill>
                  <a:schemeClr val="accent5"/>
                </a:solidFill>
                <a:latin typeface="+mj-lt"/>
                <a:cs typeface="Arial" charset="0"/>
              </a:rPr>
              <a:t>810_02 Monthly 01- cancel</a:t>
            </a:r>
          </a:p>
          <a:p>
            <a:pPr>
              <a:spcAft>
                <a:spcPts val="600"/>
              </a:spcAft>
              <a:defRPr/>
            </a:pPr>
            <a:r>
              <a:rPr lang="en-US" sz="1400" b="1" dirty="0">
                <a:solidFill>
                  <a:schemeClr val="accent5"/>
                </a:solidFill>
                <a:latin typeface="+mj-lt"/>
                <a:cs typeface="Arial" charset="0"/>
              </a:rPr>
              <a:t>810_02 Monthly 05- replace</a:t>
            </a:r>
            <a:endParaRPr lang="en-US" sz="1400" b="1" dirty="0">
              <a:solidFill>
                <a:schemeClr val="accent5"/>
              </a:solidFill>
              <a:latin typeface="Arial" charset="0"/>
              <a:cs typeface="Arial" charset="0"/>
            </a:endParaRPr>
          </a:p>
        </p:txBody>
      </p:sp>
      <p:cxnSp>
        <p:nvCxnSpPr>
          <p:cNvPr id="8" name="Straight Arrow Connector 7"/>
          <p:cNvCxnSpPr/>
          <p:nvPr/>
        </p:nvCxnSpPr>
        <p:spPr>
          <a:xfrm flipH="1">
            <a:off x="3352800" y="2057400"/>
            <a:ext cx="1905000" cy="1752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226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c34af464-7aa1-4edd-9be4-83dffc1cb926"/>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2309</TotalTime>
  <Words>4706</Words>
  <Application>Microsoft Office PowerPoint</Application>
  <PresentationFormat>On-screen Show (4:3)</PresentationFormat>
  <Paragraphs>803</Paragraphs>
  <Slides>65</Slides>
  <Notes>33</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1_Custom Design</vt:lpstr>
      <vt:lpstr>Office Theme</vt:lpstr>
      <vt:lpstr>PowerPoint Presentation</vt:lpstr>
      <vt:lpstr>D2D Issues: Missing Enrollment Transactions</vt:lpstr>
      <vt:lpstr>Checkpoint Question</vt:lpstr>
      <vt:lpstr>PowerPoint Presentation</vt:lpstr>
      <vt:lpstr>D2D Issues: Usage Billing Subtypes</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Dispute</vt:lpstr>
      <vt:lpstr>D2D Issues: Usage Billing - Dispute</vt:lpstr>
      <vt:lpstr>D2D Issues: Usage Billing - Dispute</vt:lpstr>
      <vt:lpstr>D2D Issues: Usage Billing - Dispute</vt:lpstr>
      <vt:lpstr>AMS LSE Interval Subtypes</vt:lpstr>
      <vt:lpstr>AMS LSE Interval: Missing</vt:lpstr>
      <vt:lpstr>AMS LSE Interval: Missing</vt:lpstr>
      <vt:lpstr>AMS LSE Interval: Missing</vt:lpstr>
      <vt:lpstr>AMS LSE Interval: Missing</vt:lpstr>
      <vt:lpstr>AMS LSE Interval: Missing</vt:lpstr>
      <vt:lpstr>AMS LSE Interval: Missing</vt:lpstr>
      <vt:lpstr>AMS LSE Interval: Missing</vt:lpstr>
      <vt:lpstr>AMS LSE Interval: Dispute</vt:lpstr>
      <vt:lpstr>AMS LSE Interval: Dispute</vt:lpstr>
      <vt:lpstr>AMS LSE Interval: Dispute</vt:lpstr>
      <vt:lpstr>AMS LSE Interval: Dispute</vt:lpstr>
      <vt:lpstr>AMS LSE Interval: Dispute</vt:lpstr>
      <vt:lpstr>AMS LSE Interval: Dispute</vt:lpstr>
      <vt:lpstr>AMS LSE Interval: Dispute</vt:lpstr>
      <vt:lpstr>Checkpoint Question</vt:lpstr>
      <vt:lpstr>Checkpoint Question</vt:lpstr>
      <vt:lpstr>Checkpoint Question</vt:lpstr>
      <vt:lpstr>Checkpoint Question</vt:lpstr>
      <vt:lpstr>Questions</vt:lpstr>
      <vt:lpstr>PowerPoint Presentation</vt:lpstr>
      <vt:lpstr>Additional Day to Day Subtypes - summary</vt:lpstr>
      <vt:lpstr>Additional Day to Day Subtypes – summary – cont.</vt:lpstr>
      <vt:lpstr>Additional Day to Day Subtypes – summary – cont.</vt:lpstr>
      <vt:lpstr>PowerPoint Presentation</vt:lpstr>
      <vt:lpstr>D2D Issues: Other</vt:lpstr>
      <vt:lpstr>PowerPoint Presentation</vt:lpstr>
      <vt:lpstr>MVO vs IAG</vt:lpstr>
      <vt:lpstr>3rd Party Transactions</vt:lpstr>
      <vt:lpstr>Non-timely resolution of IAG’s</vt:lpstr>
      <vt:lpstr>No Current Occupant</vt:lpstr>
      <vt:lpstr>Switch Hold on IAG</vt:lpstr>
      <vt:lpstr>Questions</vt:lpstr>
      <vt:lpstr>PowerPoint Presentation</vt:lpstr>
      <vt:lpstr>Monthly IAG/IAL Reporting</vt:lpstr>
      <vt:lpstr>Monthly IAG / IAL Statistics</vt:lpstr>
      <vt:lpstr>Monthly Top 10 – IAG / IAL Statistics</vt:lpstr>
      <vt:lpstr>12 Month Average – IAG / IAL Statistics</vt:lpstr>
      <vt:lpstr>Explanation of IAG / IAL Slides Data</vt:lpstr>
      <vt:lpstr>12 Month Average – Rescission Statistics</vt:lpstr>
      <vt:lpstr>Explanation of Rescission Slide Data</vt:lpstr>
      <vt:lpstr>18 Month Running Market Totals</vt:lpstr>
      <vt:lpstr>How can we drive efficiency? Reporting</vt:lpstr>
      <vt:lpstr>Market Performance - Volumes </vt:lpstr>
      <vt:lpstr>Market Performance - % of enrollments</vt:lpstr>
      <vt:lpstr>Market Performance – Resolution Days</vt:lpstr>
      <vt:lpstr>Market Challenge</vt:lpstr>
      <vt:lpstr>Checkpoint Question #1</vt:lpstr>
      <vt:lpstr>Checkpoint Question #2</vt:lpstr>
      <vt:lpstr>Checkpoint Question #3</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s262089</cp:lastModifiedBy>
  <cp:revision>236</cp:revision>
  <cp:lastPrinted>2016-01-21T20:53:15Z</cp:lastPrinted>
  <dcterms:created xsi:type="dcterms:W3CDTF">2016-01-21T15:20:31Z</dcterms:created>
  <dcterms:modified xsi:type="dcterms:W3CDTF">2019-07-11T19:41:09Z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