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44"/>
  </p:notesMasterIdLst>
  <p:sldIdLst>
    <p:sldId id="257" r:id="rId3"/>
    <p:sldId id="259" r:id="rId4"/>
    <p:sldId id="296" r:id="rId5"/>
    <p:sldId id="297" r:id="rId6"/>
    <p:sldId id="298" r:id="rId7"/>
    <p:sldId id="29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58" r:id="rId22"/>
    <p:sldId id="291" r:id="rId23"/>
    <p:sldId id="292" r:id="rId24"/>
    <p:sldId id="293" r:id="rId25"/>
    <p:sldId id="294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2D5A7A-B9B8-4C49-96FF-8A18B159E23E}" type="datetimeFigureOut">
              <a:rPr lang="en-US"/>
              <a:pPr>
                <a:defRPr/>
              </a:pPr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B31458-6BA4-47A8-9FA8-81D2ADFAC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89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1547C-3EFE-4670-B0CF-194A1E7241E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8F2FBD-838A-4648-A911-E597304768A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55C779-B079-481A-817E-5B4C1B05303D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E05B53-F479-4A56-A544-4DB320D67A6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4E91AC-E7A8-476D-B3D6-A0F5B0C58F3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CC8869-9885-4FAE-85BF-9D3A89AD6A2E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F00516-1640-474D-9C9C-B5511CAA9CF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2FE5ED-3E53-4495-91EA-7C29F4E023F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D3A00-5AB3-4BB8-82A2-107356BAA06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EF0E7-D2BA-4B9D-8863-305206A52C0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E8B652-8820-4702-8B9D-BE37DF77B712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0CDFD-A40F-4D32-B895-472D5D1C35A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75EA70-7FC8-418B-98FD-0A4A1AAC690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A7736B-8E8B-4D18-A702-61F22DAE3B1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FC260E-E496-4950-8519-223E4F92F527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0BA607-7D6B-40A6-BC89-2B10B0FF38B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0D9CF-B8CA-4A0F-87EF-7DCA926DE0F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6300B6-05F5-4A8B-8ACA-4F6ACD007CD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4B390-BE4F-4567-9BDF-0C37A6FE880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96FA7A-75A7-4A3C-988F-485CBC77FD2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CD61E8-F563-45B7-A961-05492AB7044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F878D4-E3EC-4FA2-8E41-737D5BDFF435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CC609-0E59-4ABF-95C5-FE276DD85182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7F7F98-0C2F-4AB0-905F-655DCD07056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D05A3-6613-42A6-AC0A-CF0DFCEE350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D48C9-2F6B-466F-8079-D873AD2E86D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8212C4-51A0-4C7E-A1BB-F0EC33C80EFD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12F713-6856-45DE-ABF8-90B1FC39200D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50174-9191-4E41-9237-FDC2CE8C75CD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DDCB7A-F902-4817-A3F7-8005FAE55E4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283FAD-658A-43D4-95BB-8B9BB41211C0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01717F-BB8C-4399-8BD0-8D52CCE886D9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114288-B00F-4661-B44B-5BD6D1312F0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21037E-0DFE-4585-BA4C-461B22BB745D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A99E9B-4497-492B-8DC5-5ECF04889C8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EB5755-3EF9-45A5-9B98-E23DACAF81D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F6FE4A-321E-4A64-B8C1-C52BC71D8DF8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3BBD-0281-412E-BF32-FD20C8390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244475"/>
            <a:ext cx="76200" cy="5175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B6770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4475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rgbClr val="5B6770"/>
                </a:solidFill>
              </a:defRPr>
            </a:lvl1pPr>
          </a:lstStyle>
          <a:p>
            <a:pPr>
              <a:defRPr/>
            </a:pPr>
            <a:fld id="{3D4C7D2F-EB3D-47F5-B7C3-F357573DC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76550"/>
            <a:ext cx="2857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AEC7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37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3925" y="6477000"/>
            <a:ext cx="685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484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 userDrawn="1"/>
        </p:nvSpPr>
        <p:spPr bwMode="auto">
          <a:xfrm>
            <a:off x="53975" y="6553200"/>
            <a:ext cx="708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1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AEC7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E5DA8-4F58-4081-AD9A-6E9E26C92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810000" y="3005138"/>
            <a:ext cx="5105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>
                <a:solidFill>
                  <a:srgbClr val="5B6770"/>
                </a:solidFill>
              </a:rPr>
              <a:t>MarkeTrak Training</a:t>
            </a:r>
            <a:endParaRPr lang="en-US" altLang="en-US" sz="1400">
              <a:solidFill>
                <a:srgbClr val="5B677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2800" b="1">
                <a:solidFill>
                  <a:srgbClr val="5B6770"/>
                </a:solidFill>
              </a:rPr>
              <a:t>Switch Hold</a:t>
            </a:r>
            <a:endParaRPr lang="en-US" altLang="en-US" sz="2800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Continuous Service Agreement (CSA) Documentation Requirements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For a premise where a CSA agreement is present, only the CSA form in Appendix J4/J5 is required.  The New Occupant Statement does not need to accompany the CSA form, and it does not need to be notarized.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Requesting CR must be the CSA provider, established via 814_18 CSA Add transaction.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If there is not an actual CSA, the Requesting CR must use the previously mentioned process.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/>
              <a:t>New Occupant Statement + documentation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/>
              <a:t>Example: Non-CSA vacant agreement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E0C43A-D78E-492F-9062-05A757C8726C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“Happy Path” #1 – All users agree and switch hold is </a:t>
            </a:r>
            <a:r>
              <a:rPr lang="en-US" sz="2000" dirty="0" smtClean="0"/>
              <a:t>removed</a:t>
            </a:r>
            <a:endParaRPr lang="en-US" sz="2000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/>
              <a:t>Requesting CR selects </a:t>
            </a:r>
            <a:r>
              <a:rPr lang="en-US" sz="2000" b="1" dirty="0" smtClean="0">
                <a:solidFill>
                  <a:schemeClr val="accent5"/>
                </a:solidFill>
              </a:rPr>
              <a:t>Switch Hold Removal</a:t>
            </a:r>
            <a:r>
              <a:rPr lang="en-US" sz="2000" dirty="0" smtClean="0">
                <a:solidFill>
                  <a:schemeClr val="accent5"/>
                </a:solidFill>
              </a:rPr>
              <a:t> </a:t>
            </a:r>
            <a:r>
              <a:rPr lang="en-US" sz="2000" dirty="0" smtClean="0"/>
              <a:t>from Submit Tree.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/>
              <a:t>Requesting CR enters all required information, attaches all necessary documentation and chooses the ‘Submit’ transition.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issue is now in the state of ‘New (TDSP)’ with the TDSP as Responsible MP.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‘Begin Working’.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 The issue is now in a state of ‘In Progress (TDSP)’.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2FBB3-A200-4E54-AECF-FFBD807D2657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“Happy Path” #1 – All users agree and switch hold is removed (cont.)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TDSP selects ‘Send to REP of Record’.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Enters DUNS/company name via dropdown.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The issue is now in a state of ‘New’ with the REP of Record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REP of Record selects ‘Begin Working’.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Issue is now in a state of ‘In Progress (Assignee)’.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REP of Record selects ‘Agree’.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8C015F-3440-4A55-AEC1-E23936D2896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“Happy Path” #1 – All users agree and switch hold is removed (cont.)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Issue is now in a state of ‘New (TDSP) 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TDSP selects ‘Begin Working’.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Issue is now in a state of ‘In Progress (TDSP)-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TDSP selects the ‘Switch Hold Removed’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Issue is now in a state of ‘Pending Complete’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Requesting CR selects ‘Complete’, and issue is closed.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DDD63A-C37F-46B2-A242-F27D6277A230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D56589-442D-465E-80AD-09BE0AC11B2E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4343400" y="4724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CR enters required information and attaches file(s).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14400"/>
            <a:ext cx="82391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ACF532-E8AB-469C-B62A-32ADE30355DF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14400"/>
            <a:ext cx="8877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943600" y="5113338"/>
            <a:ext cx="236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TDSP sends to REP of Record.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E5492C-0015-472F-9D97-641A58268041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4114800" y="5199063"/>
            <a:ext cx="434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REP of Record DUNS is used by TDSP to assign issue.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14400"/>
            <a:ext cx="81819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B6B352-8A36-4375-964F-51BBB0292AF5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14400"/>
            <a:ext cx="69437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019800" y="2271713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REP of Record agrees to release switch hold.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E15BE-76E2-4E1F-A23F-83BBCAA4B3FD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14400"/>
            <a:ext cx="86963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953000" y="495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TDSP confirms removal of switch hold.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589D1E-0430-4779-AB17-DA3ACB3C1371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914400"/>
            <a:ext cx="78581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5181600" y="4800600"/>
            <a:ext cx="3487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Submitting (Requesting) CR selects ‘Complete’ and the issue is closed.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762000"/>
            <a:ext cx="8534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2000" b="1" u="sng" dirty="0" smtClean="0"/>
              <a:t>What it is: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/>
              <a:t>According to PUCT </a:t>
            </a:r>
            <a:r>
              <a:rPr lang="en-US" sz="2000" dirty="0"/>
              <a:t>Subst. Rule </a:t>
            </a:r>
            <a:r>
              <a:rPr lang="en-US" sz="2000" dirty="0" smtClean="0"/>
              <a:t>25.126 &amp; PUCT </a:t>
            </a:r>
            <a:r>
              <a:rPr lang="en-US" sz="2000" dirty="0"/>
              <a:t>Subst. Rule </a:t>
            </a:r>
            <a:r>
              <a:rPr lang="en-US" sz="2000" dirty="0" smtClean="0"/>
              <a:t>25.480, a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Switch Hold can be placed on a premise by either a Retail Electric Provider (REP) for </a:t>
            </a:r>
            <a:r>
              <a:rPr lang="en-US" altLang="en-US" sz="2000" dirty="0" smtClean="0"/>
              <a:t>a Deferred Payment Plan (DPP) </a:t>
            </a:r>
            <a:r>
              <a:rPr lang="en-US" altLang="en-US" sz="2000" dirty="0" smtClean="0"/>
              <a:t>or by the Transmission and Distribution Service Provider (TDSP) due to </a:t>
            </a:r>
            <a:r>
              <a:rPr lang="en-US" altLang="en-US" sz="2000" dirty="0" smtClean="0"/>
              <a:t>Meter Tampering</a:t>
            </a:r>
            <a:r>
              <a:rPr lang="en-US" altLang="en-US" sz="2000" dirty="0" smtClean="0"/>
              <a:t>. The Switch Hold will remain in effect until the specified charges have been </a:t>
            </a:r>
            <a:r>
              <a:rPr lang="en-US" altLang="en-US" sz="2000" dirty="0" smtClean="0"/>
              <a:t>paid by the customer.</a:t>
            </a:r>
            <a:endParaRPr lang="en-US" altLang="en-US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000" b="1" u="sng" dirty="0"/>
              <a:t>Purpose: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2000" dirty="0" smtClean="0"/>
              <a:t>To ensure that the occupant responsible for the financial obligations at the premise satisfies and resolves any outstanding charges with the appropriate entities before switching to a new REP</a:t>
            </a:r>
            <a:r>
              <a:rPr lang="en-US" altLang="en-US" sz="1800" dirty="0" smtClean="0"/>
              <a:t>.</a:t>
            </a:r>
            <a:endParaRPr lang="en-US" altLang="en-US" sz="16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000" b="1" u="sng" dirty="0"/>
              <a:t>Types: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1800" dirty="0" smtClean="0"/>
              <a:t>1) Deferred Payment Plan (DPP) – REP initiated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1800" dirty="0" smtClean="0"/>
              <a:t>2) Tampering – TDSP initiated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3AB79-6A6D-4A44-BCC3-4A299C6B243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Overview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References and General Overview of Switch Hold Process</a:t>
            </a:r>
            <a:r>
              <a:rPr lang="en-US" sz="2000" dirty="0" smtClean="0"/>
              <a:t>:</a:t>
            </a:r>
            <a:endParaRPr lang="en-US" sz="2000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u="sng" dirty="0"/>
              <a:t>PUCT Rule References</a:t>
            </a:r>
            <a:r>
              <a:rPr lang="en-US" sz="1800" dirty="0"/>
              <a:t>: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PUCT Subst. Rule 25.126, Adjustments due to Non-Compliant Meters and Meter Tampering in Areas where Customer Choice has been Introduced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PUCT Subst. Rule 25.480, Bill Payments and </a:t>
            </a:r>
            <a:r>
              <a:rPr lang="en-US" sz="1800" dirty="0" smtClean="0"/>
              <a:t>Adjustments</a:t>
            </a:r>
            <a:endParaRPr lang="en-US" sz="1800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u="sng" dirty="0"/>
              <a:t>Retail Market Guide References</a:t>
            </a:r>
            <a:r>
              <a:rPr lang="en-US" sz="1800" dirty="0"/>
              <a:t>: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7.16, Business Processes &amp; Communications Related to Meter Tampering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7.16.4.3, Removal of a Switch Hold for Meter Tampering for Purposes of a Move </a:t>
            </a:r>
            <a:r>
              <a:rPr lang="en-US" sz="1800" dirty="0" smtClean="0"/>
              <a:t>In</a:t>
            </a:r>
            <a:endParaRPr lang="en-US" sz="1800" dirty="0"/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7.17, Business Processes &amp; Communications Related for Switch Holds Related to Deferred Payment Plans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7.17.3.3, Removal of a Switch Hold for Deferred Payment Plans for Purposes of a Move In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7B741-F038-4D6C-A388-0FEE5CD6298D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Checkpoint Question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139825"/>
            <a:ext cx="8534400" cy="327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800"/>
              </a:spcBef>
              <a:buFont typeface="Arial" charset="0"/>
              <a:buNone/>
            </a:pPr>
            <a:r>
              <a:rPr lang="en-US" altLang="en-US" sz="2000" b="1" i="1" smtClean="0"/>
              <a:t>How long does the REP of Record have to review the Switch Hold Removal request, once the TDSP assigns the issue to them?</a:t>
            </a:r>
          </a:p>
          <a:p>
            <a:pPr marL="857250" lvl="1" indent="-457200">
              <a:spcBef>
                <a:spcPts val="2400"/>
              </a:spcBef>
              <a:buFont typeface="Arial" charset="0"/>
              <a:buAutoNum type="alphaLcParenR"/>
            </a:pPr>
            <a:r>
              <a:rPr lang="en-US" altLang="en-US" sz="2000" smtClean="0"/>
              <a:t>1 hour</a:t>
            </a:r>
          </a:p>
          <a:p>
            <a:pPr marL="857250" lvl="1" indent="-457200">
              <a:spcBef>
                <a:spcPts val="1200"/>
              </a:spcBef>
              <a:buFont typeface="Arial" charset="0"/>
              <a:buAutoNum type="alphaLcParenR"/>
            </a:pPr>
            <a:r>
              <a:rPr lang="en-US" altLang="en-US" sz="2000" smtClean="0"/>
              <a:t>4 hours</a:t>
            </a:r>
          </a:p>
          <a:p>
            <a:pPr marL="857250" lvl="1" indent="-457200">
              <a:spcBef>
                <a:spcPts val="1200"/>
              </a:spcBef>
              <a:buFont typeface="Arial" charset="0"/>
              <a:buAutoNum type="alphaLcParenR"/>
            </a:pPr>
            <a:r>
              <a:rPr lang="en-US" altLang="en-US" sz="2000" smtClean="0"/>
              <a:t>1 ½ hours</a:t>
            </a:r>
          </a:p>
          <a:p>
            <a:pPr marL="857250" lvl="1" indent="-457200">
              <a:spcBef>
                <a:spcPts val="1200"/>
              </a:spcBef>
              <a:buFont typeface="Arial" charset="0"/>
              <a:buAutoNum type="alphaLcParenR"/>
            </a:pPr>
            <a:r>
              <a:rPr lang="en-US" altLang="en-US" sz="2000" smtClean="0"/>
              <a:t>6 Hours</a:t>
            </a:r>
          </a:p>
          <a:p>
            <a:pPr marL="857250" lvl="1" indent="-457200">
              <a:spcBef>
                <a:spcPts val="1200"/>
              </a:spcBef>
              <a:buFont typeface="Arial" charset="0"/>
              <a:buAutoNum type="alphaLcParenR"/>
            </a:pPr>
            <a:r>
              <a:rPr lang="en-US" altLang="en-US" sz="2000" smtClean="0"/>
              <a:t>None of the Above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</a:pPr>
            <a:endParaRPr lang="en-US" altLang="en-US" sz="2000" b="1" i="1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24E4BD-916F-440C-85F3-B43D39BA54AC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24581" name="Content Placeholder 2"/>
          <p:cNvSpPr txBox="1">
            <a:spLocks/>
          </p:cNvSpPr>
          <p:nvPr/>
        </p:nvSpPr>
        <p:spPr bwMode="auto">
          <a:xfrm>
            <a:off x="304800" y="48006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altLang="en-US" sz="2000" i="1">
                <a:solidFill>
                  <a:srgbClr val="00AEC7"/>
                </a:solidFill>
              </a:rPr>
              <a:t>Answer:</a:t>
            </a:r>
            <a:br>
              <a:rPr lang="en-US" altLang="en-US" sz="2000" i="1">
                <a:solidFill>
                  <a:srgbClr val="00AEC7"/>
                </a:solidFill>
              </a:rPr>
            </a:br>
            <a:r>
              <a:rPr lang="en-US" altLang="en-US" sz="2000" i="1">
                <a:solidFill>
                  <a:srgbClr val="00AEC7"/>
                </a:solidFill>
              </a:rPr>
              <a:t/>
            </a:r>
            <a:br>
              <a:rPr lang="en-US" altLang="en-US" sz="2000" i="1">
                <a:solidFill>
                  <a:srgbClr val="00AEC7"/>
                </a:solidFill>
              </a:rPr>
            </a:br>
            <a:r>
              <a:rPr lang="en-US" altLang="en-US" sz="2000" i="1">
                <a:solidFill>
                  <a:srgbClr val="00AEC7"/>
                </a:solidFill>
              </a:rPr>
              <a:t>C) 1 ½ hours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4811713"/>
            <a:ext cx="6096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Checkpoint Question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139825"/>
            <a:ext cx="8534400" cy="327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800"/>
              </a:spcBef>
              <a:buFont typeface="Arial" charset="0"/>
              <a:buNone/>
            </a:pPr>
            <a:r>
              <a:rPr lang="en-US" altLang="en-US" sz="2000" b="1" i="1" smtClean="0"/>
              <a:t>The TDSP assigns a Switch Hold Removal MarkeTrak issue to the REP of Record on Friday, at 4:30 pm. When does the REP of Record's review period expire?</a:t>
            </a:r>
          </a:p>
          <a:p>
            <a:pPr marL="857250" lvl="1" indent="-457200">
              <a:spcBef>
                <a:spcPts val="2400"/>
              </a:spcBef>
              <a:buFont typeface="Arial" charset="0"/>
              <a:buAutoNum type="alphaLcParenR"/>
            </a:pPr>
            <a:r>
              <a:rPr lang="en-US" altLang="en-US" sz="2000" smtClean="0"/>
              <a:t>Friday at 6:00pm</a:t>
            </a:r>
          </a:p>
          <a:p>
            <a:pPr marL="857250" lvl="1" indent="-457200">
              <a:spcBef>
                <a:spcPts val="2400"/>
              </a:spcBef>
              <a:buFont typeface="Arial" charset="0"/>
              <a:buAutoNum type="alphaLcParenR"/>
            </a:pPr>
            <a:r>
              <a:rPr lang="en-US" altLang="en-US" sz="2000" smtClean="0"/>
              <a:t>Saturday at 9:00 am</a:t>
            </a:r>
          </a:p>
          <a:p>
            <a:pPr marL="857250" lvl="1" indent="-457200">
              <a:spcBef>
                <a:spcPts val="2400"/>
              </a:spcBef>
              <a:buFont typeface="Arial" charset="0"/>
              <a:buAutoNum type="alphaLcParenR"/>
            </a:pPr>
            <a:r>
              <a:rPr lang="en-US" altLang="en-US" sz="2000" smtClean="0"/>
              <a:t>Sunday at 9:00 am</a:t>
            </a:r>
          </a:p>
          <a:p>
            <a:pPr marL="857250" lvl="1" indent="-457200">
              <a:spcBef>
                <a:spcPts val="1200"/>
              </a:spcBef>
              <a:buFont typeface="Arial" charset="0"/>
              <a:buAutoNum type="alphaLcParenR"/>
            </a:pPr>
            <a:r>
              <a:rPr lang="en-US" altLang="en-US" sz="2000" smtClean="0"/>
              <a:t>Monday at 9:00 am</a:t>
            </a:r>
          </a:p>
          <a:p>
            <a:pPr marL="857250" lvl="1" indent="-457200">
              <a:spcBef>
                <a:spcPts val="1200"/>
              </a:spcBef>
              <a:buFont typeface="Arial" charset="0"/>
              <a:buAutoNum type="alphaLcParenR"/>
            </a:pPr>
            <a:r>
              <a:rPr lang="en-US" altLang="en-US" sz="2000" smtClean="0"/>
              <a:t>None of the Above</a:t>
            </a:r>
          </a:p>
          <a:p>
            <a:pPr marL="0" indent="0">
              <a:spcBef>
                <a:spcPts val="1800"/>
              </a:spcBef>
              <a:buFont typeface="Arial" charset="0"/>
              <a:buNone/>
            </a:pPr>
            <a:endParaRPr lang="en-US" altLang="en-US" sz="2000" b="1" i="1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7F3BC-F478-4357-A5C3-A18BFAD4BF45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304800" y="48006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altLang="en-US" sz="2000" i="1">
                <a:solidFill>
                  <a:srgbClr val="00AEC7"/>
                </a:solidFill>
              </a:rPr>
              <a:t>Answer:</a:t>
            </a:r>
          </a:p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altLang="en-US" sz="2000" i="1">
                <a:solidFill>
                  <a:srgbClr val="00AEC7"/>
                </a:solidFill>
              </a:rPr>
              <a:t>D) Monday at 9:00am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4835525"/>
            <a:ext cx="6096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Checkpoint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9825"/>
            <a:ext cx="8534400" cy="327977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i="1" dirty="0"/>
              <a:t>Which of the following documents is not an “acceptable” document for Switch Hold Removal consideration?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/>
              <a:t>Utility bill from a different address dated within the last two months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/>
              <a:t>Notarized Affidavit of Landlord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/>
              <a:t>Closing documents executed after the Switch Hold was applied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/>
              <a:t>Cell phone bill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2000" dirty="0" smtClean="0"/>
              <a:t>All </a:t>
            </a:r>
            <a:r>
              <a:rPr lang="en-US" sz="2000" dirty="0"/>
              <a:t>of the above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i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637EFF-C22B-42E8-ADD0-74A784F22557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5B6770"/>
              </a:solidFill>
            </a:endParaRPr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304800" y="48006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altLang="en-US" sz="2000" i="1">
                <a:solidFill>
                  <a:srgbClr val="00AEC7"/>
                </a:solidFill>
              </a:rPr>
              <a:t>Answer:</a:t>
            </a:r>
          </a:p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en-US" altLang="en-US" sz="2000" i="1">
                <a:solidFill>
                  <a:srgbClr val="00AEC7"/>
                </a:solidFill>
              </a:rPr>
              <a:t>D) Cell phone bill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6096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Questions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14ED4B-95FC-445B-B8CF-67D26F7679A2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27652" name="Picture 2" descr="C:\Users\tstewart\AppData\Local\Microsoft\Windows\Temporary Internet Files\Content.IE5\V8M2UNEQ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3733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“Happy Path” #2 – No REP of Record.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‘No REP of Record’.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‘In Progress (TDSP)-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the ‘Switch Hold Removed’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‘Pending Complete’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Requesting CR selects ‘Complete’ and issue is closed.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30B6B-6BB6-4946-9400-E079F9728685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#1 – REP of Record disagrees; TDSP still removes hold.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REP of Record selects ‘Disagree’.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Comments required.  REP of Record should also attach supporting documentation.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‘New (TDSP) 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the ‘Switch Hold Removed’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‘Pending Complete’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Requesting CR selects ‘Complete’ and issue is closed.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6C3E43-86DE-4D3F-BFEB-2E8829E52A15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559393-2017-4EC2-A154-9A33FA082100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14400"/>
            <a:ext cx="69437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5859463" y="2414588"/>
            <a:ext cx="2674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REP of Record selects ‘Disagree’</a:t>
            </a:r>
            <a:r>
              <a:rPr lang="en-US" altLang="en-US" sz="2400" i="1">
                <a:solidFill>
                  <a:srgbClr val="FF82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471A95-C73D-4615-A1D3-B5B576ED3E4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14400"/>
            <a:ext cx="87058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953000" y="50292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TDSP confirms removal of switch hold.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Alternate Path #2 – REP of Record disagrees; TDSP declines to remove hold.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dirty="0"/>
              <a:t>REP of Record selects ‘Disagree’.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Comments Required. REP of Record should also attach supporting documentation.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US" sz="1800" dirty="0"/>
              <a:t>Issue is now in a state of ‘New (TDSP) - Final Review’ with the TDSP as Responsible </a:t>
            </a:r>
            <a:r>
              <a:rPr lang="en-US" sz="1800" dirty="0" smtClean="0"/>
              <a:t>MP.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US" sz="1800" dirty="0" smtClean="0"/>
              <a:t>TDSP </a:t>
            </a:r>
            <a:r>
              <a:rPr lang="en-US" sz="1800" dirty="0"/>
              <a:t>selects ‘Begin Working</a:t>
            </a:r>
            <a:r>
              <a:rPr lang="en-US" sz="1800" dirty="0" smtClean="0"/>
              <a:t>’.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US" sz="1800" dirty="0" smtClean="0"/>
              <a:t>Issue </a:t>
            </a:r>
            <a:r>
              <a:rPr lang="en-US" sz="1800" dirty="0"/>
              <a:t>is now in a state of ‘In Progress (TDSP)- Final Review’ with the TDSP as Responsible </a:t>
            </a:r>
            <a:r>
              <a:rPr lang="en-US" sz="1800" dirty="0" smtClean="0"/>
              <a:t>MP.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US" sz="1800" dirty="0" smtClean="0"/>
              <a:t>TDSP </a:t>
            </a:r>
            <a:r>
              <a:rPr lang="en-US" sz="1800" dirty="0"/>
              <a:t>selects the ‘Switch Hold Not Removed’ transition.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Comments required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1800" dirty="0"/>
              <a:t>Issue is now in a state of ‘</a:t>
            </a:r>
            <a:r>
              <a:rPr lang="en-US" sz="1800" dirty="0" err="1"/>
              <a:t>Unexecutable</a:t>
            </a:r>
            <a:r>
              <a:rPr lang="en-US" sz="1800" dirty="0"/>
              <a:t> (PC)’ with Requesting CR as Responsible </a:t>
            </a:r>
            <a:r>
              <a:rPr lang="en-US" sz="1800" dirty="0" smtClean="0"/>
              <a:t>MP.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1800" dirty="0" smtClean="0"/>
              <a:t>Requesting </a:t>
            </a:r>
            <a:r>
              <a:rPr lang="en-US" sz="1800" dirty="0"/>
              <a:t>CR selects ‘Accept’ and issue is closed.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AA3B9B-07BE-4393-938A-7ECD953483B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Types of Switch Hold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sz="2000" u="sng" dirty="0" smtClean="0"/>
              <a:t>Deferred Payment Plan (DPP) Switch Holds:</a:t>
            </a:r>
            <a:br>
              <a:rPr lang="en-US" sz="2000" u="sng" dirty="0" smtClean="0"/>
            </a:br>
            <a:endParaRPr lang="en-US" sz="1200" u="sng" dirty="0" smtClean="0"/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Initiated and removed by the REP of Record via 650_01 to TDSP.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Prevents customers from switching to another REP if they have outstanding charges with current REP of Record (ROR).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Current ROR must provide clear explanation (orally or written) to customer of the switch hold process before initiation of DPP Switch Hold.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Current ROR must receive customer’s agreement before initiation of DPP Switch Hold.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Switch Hold must be removed by ROR in a timely manner once all DPP obligations have been satisfied by the customer.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3C94EB-C33B-4408-95F1-BD02561FC13C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CB4BF-38C2-426E-8659-7068FC7DC9C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105400" y="495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TDSP declines removal of switch hold.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05BED-3548-4377-B66C-CB5ED9B96ECF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14400"/>
            <a:ext cx="80232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5105400" y="28956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Issue is in a state of Unexecutable.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#3 – TDSP rejects issue during first step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‘</a:t>
            </a:r>
            <a:r>
              <a:rPr lang="en-US" sz="2000" dirty="0" err="1"/>
              <a:t>Unexecutable</a:t>
            </a:r>
            <a:r>
              <a:rPr lang="en-US" sz="2000" dirty="0"/>
              <a:t>’ and is prompted to choose </a:t>
            </a:r>
            <a:r>
              <a:rPr lang="en-US" sz="2000" dirty="0" err="1"/>
              <a:t>Unexecutable</a:t>
            </a:r>
            <a:r>
              <a:rPr lang="en-US" sz="2000" dirty="0"/>
              <a:t> Reason (comments required).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Documentation Invalid/Incomplete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No Switch Hold Pending on this ESIID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Customer Associated with Current Occupant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Issue Should not be Submitted by REP of Record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in a state of ‘</a:t>
            </a:r>
            <a:r>
              <a:rPr lang="en-US" sz="2000" dirty="0" err="1"/>
              <a:t>Unexecutable</a:t>
            </a:r>
            <a:r>
              <a:rPr lang="en-US" sz="2000" dirty="0"/>
              <a:t> (PC)’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Requesting CR selects ‘Accept’ and issue is closed.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7BE6F0-22C3-4104-97C3-9CF4C7D4B34B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#4 – REP of Record does not choose “Begin Working”, exceeds time limit.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The issue is now in a state of ‘New’ with the REP of Record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Requesting CR chooses ‘Time Limit Exceeded’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‘New (TDSP) 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‘Begin Working’.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‘In Progress (TDSP)- Final Review’ with the TDSP as Responsible MP.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27EEB7-AD05-4B99-9898-E86F2D12E0E5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#4 – REP of Record does not choose “Begin Working”, exceeds time limit.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TDSP selects the ‘Switch Hold Removed’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Issue is now in a state of ‘Pending Complete’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Requesting CR selects ‘Complete’ and issue is closed.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084786-CE67-479D-A6C8-CE1F774400B6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2672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#5 – REP of Record selects ‘Begin Working’, exceeds time limit.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The issue is now in a state of ‘New’ with the REP of Record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REP of Record selects ‘Begin Working’.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in a state of ‘In Progress (Assignee)’.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Requesting CR chooses ‘Time Limit Exceeded’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‘New (TDSP) - Final Review’ with the TDSP as Responsible MP.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8A8D8-A61A-4AE3-BB12-B3C4CCEB85E7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2672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#5 – REP of Record selects ‘Begin Working’, exceeds time limit.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TDSP selects ‘Begin Working’.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Issue is now in a state of ‘In Progress (TDSP)-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TDSP selects the ‘Switch Hold Removed’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Issue is now in a state of ‘Pending Complete’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Requesting CR selects ‘Complete’ and issue is closed.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FB6E02-4C9B-44B1-A1B7-B4134BC9AC4D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8F9B39-D827-4262-9F68-E8CDADFEEBDF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914400"/>
            <a:ext cx="76866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5432425" y="283051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CR chooses Time Limit Exceeded transition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#6 – ‘Time Limit Exceeded’ used before one and a half business hours.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Requesting CR chooses ‘Time Limit Exceeded’ transition.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‘New (TDSP) - Final Review’ with the TDSP as Responsible MP.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selects ‘Begin Working’.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Issue is now in a state of ‘In Progress (TDSP)- Final Review’ with the TDSP as Responsible MP.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000" dirty="0"/>
              <a:t>TDSP chooses ‘Return to REP of Record’ transition.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DFA1C-EF4A-4427-B653-54E897C06C17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7675F-7392-42DC-9FEA-2CE146A8657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>
              <a:solidFill>
                <a:srgbClr val="5B6770"/>
              </a:solidFill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14400"/>
            <a:ext cx="8332788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5181600" y="2743200"/>
            <a:ext cx="2598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rgbClr val="FF8200"/>
                </a:solidFill>
              </a:rPr>
              <a:t>TDSP returns to REP of Record</a:t>
            </a:r>
            <a:endParaRPr lang="en-US" altLang="en-US" sz="2400" i="1">
              <a:solidFill>
                <a:srgbClr val="FF82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Types of Switch Hold</a:t>
            </a:r>
            <a:br>
              <a:rPr lang="en-US" altLang="en-US" smtClean="0"/>
            </a:b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sz="2000" u="sng" dirty="0" smtClean="0"/>
              <a:t>Tampering </a:t>
            </a:r>
            <a:r>
              <a:rPr lang="en-US" sz="2000" u="sng" dirty="0"/>
              <a:t>Switch Holds</a:t>
            </a:r>
            <a:r>
              <a:rPr lang="en-US" sz="2000" u="sng" dirty="0" smtClean="0"/>
              <a:t>: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/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Initiated by the TDSP when Tampering is discovered </a:t>
            </a:r>
            <a:r>
              <a:rPr lang="en-US" sz="2000" dirty="0" smtClean="0"/>
              <a:t>at the premise.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TDSP must store evidence of Tampering discovery.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TDSP sends 814_20 to update ESIID status for Tampering.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TDSP sends Tampering charges on the 810_02 to ROR.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Switch Hold prevents </a:t>
            </a:r>
            <a:r>
              <a:rPr lang="en-US" sz="2000" dirty="0"/>
              <a:t>customer from switching to another REP if they have outstanding Tampering charges with current </a:t>
            </a:r>
            <a:r>
              <a:rPr lang="en-US" sz="2000" dirty="0" smtClean="0"/>
              <a:t>ROR.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Switch Hold must be removed in a timely manner by current ROR via 650_01 once all outstanding Tampering charges are satisfied by the customer.</a:t>
            </a:r>
            <a:endParaRPr lang="en-US" sz="20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D48DE4-7D5D-4B3C-BC9D-CC2042F13030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#6 – ‘Time Limit Exceeded’ used before one and a half business </a:t>
            </a:r>
            <a:r>
              <a:rPr lang="en-US" sz="2000" dirty="0" smtClean="0"/>
              <a:t>hours.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 smtClean="0"/>
              <a:t>The issue is now in a state of ‘New’ with the REP of Record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 smtClean="0"/>
              <a:t>Requesting </a:t>
            </a:r>
            <a:r>
              <a:rPr lang="en-US" sz="2000" dirty="0"/>
              <a:t>CR chooses ‘Time Limit Exceeded’ transition after waiting until  time limit is finally expired.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Issue is now in a state of ‘New (TDSP) - Final Review’ with the TDSP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TDSP selects ‘Begin Working’.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n-US" sz="2000" dirty="0"/>
              <a:t>Issue is now in a state of ‘In Progress (TDSP)- Final Review’ with the TDSP as Responsible MP.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C8E3D1-2B70-4867-A31B-0FD76457E16D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Alternate Path #6 – ‘Time Limit Exceeded’ used before one and a half business </a:t>
            </a:r>
            <a:r>
              <a:rPr lang="en-US" sz="2000" dirty="0" smtClean="0"/>
              <a:t>hours.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TDSP selects the ‘Switch Hold Removed’ transition.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Issue is now in a state of ‘Pending Complete’ with Requesting CR as Responsible MP.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11"/>
              <a:defRPr/>
            </a:pPr>
            <a:r>
              <a:rPr lang="en-US" sz="2000" dirty="0"/>
              <a:t>Requesting CR selects ‘Complete’ and issue is closed.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23AF9-E70C-429C-BA45-36AF96339BA2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 for Purposes of a Move In</a:t>
            </a:r>
            <a:br>
              <a:rPr lang="en-US" altLang="en-US" smtClean="0"/>
            </a:b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914400"/>
            <a:ext cx="8534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2200" u="sng" dirty="0" smtClean="0"/>
              <a:t>Scenario</a:t>
            </a:r>
            <a:r>
              <a:rPr lang="en-US" altLang="en-US" sz="2200" u="sng" dirty="0"/>
              <a:t>: </a:t>
            </a:r>
            <a:endParaRPr lang="en-US" altLang="en-US" sz="2200" u="sng" dirty="0" smtClean="0"/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2200" dirty="0" smtClean="0"/>
              <a:t>A </a:t>
            </a:r>
            <a:r>
              <a:rPr lang="en-US" altLang="en-US" sz="2200" dirty="0"/>
              <a:t>Premise </a:t>
            </a:r>
            <a:r>
              <a:rPr lang="en-US" altLang="en-US" sz="2200" dirty="0" smtClean="0"/>
              <a:t>has a Switch Hold applied, however </a:t>
            </a:r>
            <a:r>
              <a:rPr lang="en-US" altLang="en-US" sz="2200" dirty="0" smtClean="0"/>
              <a:t>the customer </a:t>
            </a:r>
            <a:r>
              <a:rPr lang="en-US" altLang="en-US" sz="2200" dirty="0" smtClean="0"/>
              <a:t>vacates the premise. </a:t>
            </a:r>
            <a:r>
              <a:rPr lang="en-US" altLang="en-US" sz="2200" dirty="0" smtClean="0"/>
              <a:t>An entirely new customer tries to move in, </a:t>
            </a:r>
            <a:r>
              <a:rPr lang="en-US" altLang="en-US" sz="2200" dirty="0" smtClean="0"/>
              <a:t>yet </a:t>
            </a:r>
            <a:r>
              <a:rPr lang="en-US" altLang="en-US" sz="2200" dirty="0" smtClean="0"/>
              <a:t>encounters the Switch Hold on the Premise.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r>
              <a:rPr lang="en-US" altLang="en-US" sz="2200" dirty="0" smtClean="0"/>
              <a:t>When </a:t>
            </a:r>
            <a:r>
              <a:rPr lang="en-US" altLang="en-US" sz="2200" dirty="0" smtClean="0"/>
              <a:t>this happens, the </a:t>
            </a:r>
            <a:r>
              <a:rPr lang="en-US" altLang="en-US" sz="2200" dirty="0" smtClean="0"/>
              <a:t>requesting </a:t>
            </a:r>
            <a:r>
              <a:rPr lang="en-US" altLang="en-US" sz="2200" dirty="0" smtClean="0"/>
              <a:t>REP cannot use a 650_01 to remove the Switch Hold, </a:t>
            </a:r>
            <a:r>
              <a:rPr lang="en-US" altLang="en-US" sz="2200" dirty="0" smtClean="0"/>
              <a:t>since they </a:t>
            </a:r>
            <a:r>
              <a:rPr lang="en-US" altLang="en-US" sz="2200" dirty="0" smtClean="0"/>
              <a:t>are not the initiators of the Switch Hold.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200" dirty="0" smtClean="0"/>
              <a:t>Instead</a:t>
            </a:r>
            <a:r>
              <a:rPr lang="en-US" altLang="en-US" sz="2200" dirty="0" smtClean="0"/>
              <a:t>, the requesting REP must follow the process outlined in Retail Market Guide Section 7.16.4.3 (for Tampering) or 7.17.4.3 (for DPP) associated with removal of a Switch Hold for purposes of a Move In.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DF2C0D-BA10-47F0-BFC3-EDC5FC82AE14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 for Purposes of a Move In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How </a:t>
            </a:r>
            <a:r>
              <a:rPr lang="en-US" sz="2000" b="1" dirty="0"/>
              <a:t>it works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dirty="0" smtClean="0"/>
              <a:t>Using only one (1) MarkeTrak issue per ESI ID, the </a:t>
            </a:r>
            <a:r>
              <a:rPr lang="en-US" sz="1800" dirty="0"/>
              <a:t>requesting CR must initiate the </a:t>
            </a:r>
            <a:r>
              <a:rPr lang="en-US" sz="1800" dirty="0" smtClean="0"/>
              <a:t>Switch Hold MarkeTrak </a:t>
            </a:r>
            <a:r>
              <a:rPr lang="en-US" sz="1800" dirty="0"/>
              <a:t>(MT) issue </a:t>
            </a:r>
            <a:r>
              <a:rPr lang="en-US" sz="1800" dirty="0" smtClean="0"/>
              <a:t>type to </a:t>
            </a:r>
            <a:r>
              <a:rPr lang="en-US" sz="1800" dirty="0"/>
              <a:t>begin </a:t>
            </a:r>
            <a:r>
              <a:rPr lang="en-US" sz="1800" dirty="0" smtClean="0"/>
              <a:t>the removal process</a:t>
            </a:r>
            <a:r>
              <a:rPr lang="en-US" sz="1800" dirty="0"/>
              <a:t>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TDSP, current </a:t>
            </a:r>
            <a:r>
              <a:rPr lang="en-US" sz="1800" dirty="0" smtClean="0"/>
              <a:t>REP of Record, </a:t>
            </a:r>
            <a:r>
              <a:rPr lang="en-US" sz="1800" dirty="0"/>
              <a:t>and requesting CR </a:t>
            </a:r>
            <a:r>
              <a:rPr lang="en-US" sz="1800" dirty="0" smtClean="0"/>
              <a:t>will collaborate to </a:t>
            </a:r>
            <a:r>
              <a:rPr lang="en-US" sz="1800" dirty="0"/>
              <a:t>determine if the </a:t>
            </a:r>
            <a:r>
              <a:rPr lang="en-US" sz="1800" dirty="0" smtClean="0"/>
              <a:t>New Occupant </a:t>
            </a:r>
            <a:r>
              <a:rPr lang="en-US" sz="1800" dirty="0"/>
              <a:t>is in any way associated with the </a:t>
            </a:r>
            <a:r>
              <a:rPr lang="en-US" sz="1800" dirty="0" smtClean="0"/>
              <a:t>Current </a:t>
            </a:r>
            <a:r>
              <a:rPr lang="en-US" sz="1800" dirty="0"/>
              <a:t>O</a:t>
            </a:r>
            <a:r>
              <a:rPr lang="en-US" sz="1800" dirty="0" smtClean="0"/>
              <a:t>ccupant </a:t>
            </a:r>
            <a:r>
              <a:rPr lang="en-US" sz="1800" dirty="0"/>
              <a:t>who is subject to Switch </a:t>
            </a:r>
            <a:r>
              <a:rPr lang="en-US" sz="1800" dirty="0" smtClean="0"/>
              <a:t>Hold.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dirty="0" smtClean="0"/>
              <a:t>The </a:t>
            </a:r>
            <a:r>
              <a:rPr lang="en-US" sz="1800" dirty="0"/>
              <a:t>requesting CR must provide </a:t>
            </a:r>
            <a:r>
              <a:rPr lang="en-US" sz="1800" dirty="0" smtClean="0"/>
              <a:t>supporting documentation for the New Occupant including a New Occupant Statement (NOS).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n-US" sz="1800" dirty="0" smtClean="0"/>
              <a:t>If </a:t>
            </a:r>
            <a:r>
              <a:rPr lang="en-US" sz="1800" dirty="0"/>
              <a:t>it is determined that the New Occupant is not  associated with </a:t>
            </a:r>
            <a:r>
              <a:rPr lang="en-US" sz="1800" dirty="0" smtClean="0"/>
              <a:t>the Customer </a:t>
            </a:r>
            <a:r>
              <a:rPr lang="en-US" sz="1800" dirty="0"/>
              <a:t>of </a:t>
            </a:r>
            <a:r>
              <a:rPr lang="en-US" sz="1800" dirty="0" smtClean="0"/>
              <a:t>Record (current occupant), </a:t>
            </a:r>
            <a:r>
              <a:rPr lang="en-US" sz="1800" dirty="0"/>
              <a:t>the TDSP will remove </a:t>
            </a:r>
            <a:r>
              <a:rPr lang="en-US" sz="1800" dirty="0" smtClean="0"/>
              <a:t>any Switch Holds </a:t>
            </a:r>
            <a:r>
              <a:rPr lang="en-US" sz="1800" dirty="0"/>
              <a:t>applied to the ESIID.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n-US" sz="1800" dirty="0"/>
              <a:t>If an issue has been open for more than four (4) business hours without resolution, the TDSP will make the final decision as to whether or not the </a:t>
            </a:r>
            <a:r>
              <a:rPr lang="en-US" sz="1800" dirty="0" smtClean="0"/>
              <a:t>Switch Hold </a:t>
            </a:r>
            <a:r>
              <a:rPr lang="en-US" sz="1800" dirty="0"/>
              <a:t>will remain.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18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3682C-2C76-4403-9A0B-48540A09753A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What </a:t>
            </a:r>
            <a:r>
              <a:rPr lang="en-US" sz="2000" b="1" dirty="0"/>
              <a:t>does it mean: Four (4) Business Hours</a:t>
            </a:r>
            <a:r>
              <a:rPr lang="en-US" sz="2000" b="1" dirty="0" smtClean="0"/>
              <a:t>?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MarkeTrak Switch Hold Removals are worked during Business Hours only (Monday-Friday, </a:t>
            </a:r>
            <a:r>
              <a:rPr lang="en-US" sz="1800" dirty="0" smtClean="0"/>
              <a:t>8:00AM-5:00PM CPT)</a:t>
            </a:r>
            <a:endParaRPr lang="en-US" sz="1800" dirty="0"/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Market Participant Timelines: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TDSP “Initial” review: one (1) business hour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Current REP of Record review: one and a half (1.5) business hours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TDSP “Final” review: one and a half (1.5) business hours (or any remaining time within the four-hour period)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If issue remains unresolved at the end of a business day, the Responsible MP’s time will resume next business day at 8:00AM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800" dirty="0"/>
              <a:t>Example: REP of Record is assigned the issue at 4:00PM Friday.  Business hours cease at 5:00PM </a:t>
            </a:r>
            <a:r>
              <a:rPr lang="en-US" sz="1800" dirty="0" smtClean="0"/>
              <a:t>Friday. Business </a:t>
            </a:r>
            <a:r>
              <a:rPr lang="en-US" sz="1800" dirty="0"/>
              <a:t>hours resume 8:00AM </a:t>
            </a:r>
            <a:r>
              <a:rPr lang="en-US" sz="1800" dirty="0" smtClean="0"/>
              <a:t>Monday. REP </a:t>
            </a:r>
            <a:r>
              <a:rPr lang="en-US" sz="1800" dirty="0"/>
              <a:t>of Record has until 8:30 AM Monday to respond, for a total of one and a half business hours as Responsible MP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0F671-F39A-4419-AFCF-5220002A8B53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 Documentation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267200"/>
          </a:xfrm>
        </p:spPr>
        <p:txBody>
          <a:bodyPr/>
          <a:lstStyle/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Standard Documentation </a:t>
            </a:r>
            <a:r>
              <a:rPr lang="en-US" sz="2000" b="1" dirty="0" smtClean="0"/>
              <a:t>Requirements</a:t>
            </a:r>
            <a:endParaRPr lang="en-US" sz="2000" b="1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Per RMG 7.16 &amp; 7.17, the Requesting CR must include the New Occupant Statement (RMG Appendix J2) </a:t>
            </a:r>
            <a:r>
              <a:rPr lang="en-US" sz="1800" b="1" u="sng" dirty="0"/>
              <a:t>AND</a:t>
            </a:r>
            <a:r>
              <a:rPr lang="en-US" sz="1800" dirty="0"/>
              <a:t> one of the following</a:t>
            </a:r>
            <a:r>
              <a:rPr lang="en-US" sz="1800" dirty="0" smtClean="0"/>
              <a:t>:</a:t>
            </a:r>
            <a:endParaRPr lang="en-US" sz="1800" dirty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Copy of a current signed lease;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Notarized Affidavit of Landlord (RMG Appendix J9);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Utility bill, in new occupant’s name, dated within last two months from a different Premise address;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Closing documents indicating transfer of ownership occurred subsequent to Switch Hold applied to Premise; or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Certificate of </a:t>
            </a:r>
            <a:r>
              <a:rPr lang="en-US" sz="1800" dirty="0" smtClean="0"/>
              <a:t>Occupancy</a:t>
            </a:r>
            <a:endParaRPr lang="en-US" sz="1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6D9986-7F46-430C-ADB5-60046682CE07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381000" y="244475"/>
            <a:ext cx="8458200" cy="51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Switch Hold Removal Documentation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pPr marL="0" indent="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Standard Documentation “Best Practices</a:t>
            </a:r>
            <a:r>
              <a:rPr lang="en-US" sz="1800" b="1" dirty="0" smtClean="0"/>
              <a:t>”</a:t>
            </a:r>
            <a:endParaRPr lang="en-US" sz="1800" b="1" dirty="0"/>
          </a:p>
          <a:p>
            <a:pPr marL="0" indent="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/>
              <a:t>TDSPs will review all supplied documentation for completeness.  For quickest resolution, the documentation provided should include: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Current Signed </a:t>
            </a:r>
            <a:r>
              <a:rPr lang="en-US" sz="1600" b="1" dirty="0" smtClean="0"/>
              <a:t>Lease</a:t>
            </a:r>
            <a:endParaRPr lang="en-US" sz="1600" b="1" dirty="0"/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Customer name, service address, portion of lease signed by both landlord and tenant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Any expired agreements or agreement not signed by all parties will be rejected by TDSP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Utility bill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New Occupant’s name and service address should be visible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Dated within last two months from a different Premise address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Closing </a:t>
            </a:r>
            <a:r>
              <a:rPr lang="en-US" sz="1600" b="1" dirty="0"/>
              <a:t>Documents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New Occupant’s name and service address should be visible 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Indicating transfer of ownership occurring after Switch Hold was applied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Affidavit of Landlord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Notarized</a:t>
            </a:r>
          </a:p>
          <a:p>
            <a:pPr lvl="1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1400" dirty="0"/>
              <a:t>If form Appendix J9 is not used, the document must contain all data elements required within J9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D2BF7-F7B1-455E-947A-3D2DF690274E}" type="slidenum">
              <a:rPr lang="en-US" altLang="en-US">
                <a:solidFill>
                  <a:srgbClr val="5B67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5B6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">
      <a:dk1>
        <a:srgbClr val="00AEC7"/>
      </a:dk1>
      <a:lt1>
        <a:sysClr val="window" lastClr="FFFFFF"/>
      </a:lt1>
      <a:dk2>
        <a:srgbClr val="5B6770"/>
      </a:dk2>
      <a:lt2>
        <a:srgbClr val="FFFFFF"/>
      </a:lt2>
      <a:accent1>
        <a:srgbClr val="003865"/>
      </a:accent1>
      <a:accent2>
        <a:srgbClr val="685BC7"/>
      </a:accent2>
      <a:accent3>
        <a:srgbClr val="26D07C"/>
      </a:accent3>
      <a:accent4>
        <a:srgbClr val="FFD100"/>
      </a:accent4>
      <a:accent5>
        <a:srgbClr val="FF8200"/>
      </a:accent5>
      <a:accent6>
        <a:srgbClr val="890C5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2610</Words>
  <Application>Microsoft Office PowerPoint</Application>
  <PresentationFormat>On-screen Show (4:3)</PresentationFormat>
  <Paragraphs>319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Wingdings</vt:lpstr>
      <vt:lpstr>1_Custom Design</vt:lpstr>
      <vt:lpstr>1_Office Theme</vt:lpstr>
      <vt:lpstr>PowerPoint Presentation</vt:lpstr>
      <vt:lpstr>Switch Hold</vt:lpstr>
      <vt:lpstr>Types of Switch Hold</vt:lpstr>
      <vt:lpstr>Types of Switch Hold </vt:lpstr>
      <vt:lpstr>Switch Hold Removal for Purposes of a Move In </vt:lpstr>
      <vt:lpstr>Switch Hold Removal for Purposes of a Move In</vt:lpstr>
      <vt:lpstr>Switch Hold Removal</vt:lpstr>
      <vt:lpstr>Switch Hold Removal Documentation</vt:lpstr>
      <vt:lpstr>Switch Hold Removal Documentation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Overview</vt:lpstr>
      <vt:lpstr>Checkpoint Question</vt:lpstr>
      <vt:lpstr>Checkpoint Question</vt:lpstr>
      <vt:lpstr>Checkpoint Question</vt:lpstr>
      <vt:lpstr>Questions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  <vt:lpstr>Switch Hold Removal</vt:lpstr>
    </vt:vector>
  </TitlesOfParts>
  <Company>American Electric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s262089</dc:creator>
  <cp:lastModifiedBy>s262089</cp:lastModifiedBy>
  <cp:revision>18</cp:revision>
  <dcterms:created xsi:type="dcterms:W3CDTF">2019-07-08T21:44:07Z</dcterms:created>
  <dcterms:modified xsi:type="dcterms:W3CDTF">2019-07-11T16:34:59Z</dcterms:modified>
</cp:coreProperties>
</file>