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0"/>
  </p:notesMasterIdLst>
  <p:sldIdLst>
    <p:sldId id="322" r:id="rId3"/>
    <p:sldId id="604" r:id="rId4"/>
    <p:sldId id="820" r:id="rId5"/>
    <p:sldId id="792" r:id="rId6"/>
    <p:sldId id="774" r:id="rId7"/>
    <p:sldId id="793" r:id="rId8"/>
    <p:sldId id="82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>
        <p:scale>
          <a:sx n="90" d="100"/>
          <a:sy n="90" d="100"/>
        </p:scale>
        <p:origin x="-4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5FA70-2633-476B-8DA8-A8D54E0C789E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D8F26-A203-466F-85A4-DADEB3250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4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685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685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530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156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1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15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5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0" y="3005807"/>
            <a:ext cx="51054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5B6770"/>
                </a:solidFill>
                <a:latin typeface="Arial" panose="020B0604020202020204"/>
              </a:rPr>
              <a:t>MarkeTrak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/>
              </a:rPr>
              <a:t> Training</a:t>
            </a:r>
            <a:endParaRPr lang="en-US" sz="1400" dirty="0">
              <a:solidFill>
                <a:srgbClr val="5B6770"/>
              </a:solidFill>
              <a:latin typeface="Arial" panose="020B0604020202020204"/>
            </a:endParaRP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5B6770"/>
                </a:solidFill>
                <a:latin typeface="Arial" panose="020B0604020202020204"/>
              </a:rPr>
              <a:t>Siebel Change</a:t>
            </a:r>
          </a:p>
        </p:txBody>
      </p:sp>
    </p:spTree>
    <p:extLst>
      <p:ext uri="{BB962C8B-B14F-4D97-AF65-F5344CB8AC3E}">
        <p14:creationId xmlns:p14="http://schemas.microsoft.com/office/powerpoint/2010/main" val="221470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138" y="243682"/>
            <a:ext cx="8458200" cy="518318"/>
          </a:xfrm>
        </p:spPr>
        <p:txBody>
          <a:bodyPr/>
          <a:lstStyle/>
          <a:p>
            <a:r>
              <a:rPr lang="en-US" dirty="0" smtClean="0"/>
              <a:t>Siebel Change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2578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200" dirty="0" smtClean="0"/>
              <a:t>Siebel is the ERCOT Registration System of Record that maintains ESI ID activity. 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A Siebel change is used to correct order status for an ESI ID’s past activity. 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CR </a:t>
            </a:r>
            <a:r>
              <a:rPr lang="en-US" sz="2000" dirty="0"/>
              <a:t>or TDSP can submit this </a:t>
            </a:r>
            <a:r>
              <a:rPr lang="en-US" sz="2000" dirty="0" smtClean="0"/>
              <a:t>subtype.</a:t>
            </a:r>
            <a:endParaRPr lang="en-US" sz="2000" dirty="0"/>
          </a:p>
          <a:p>
            <a:pPr>
              <a:spcBef>
                <a:spcPts val="1800"/>
              </a:spcBef>
            </a:pPr>
            <a:r>
              <a:rPr lang="en-US" sz="2000" dirty="0" smtClean="0"/>
              <a:t>TXSET </a:t>
            </a:r>
            <a:r>
              <a:rPr lang="en-US" sz="2000" dirty="0"/>
              <a:t>transactions cannot be utilized for Siebel system changes.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Upon completion, a Siebel Change will align ERCOT’s Siebel system with the impacted Market Participant’s system.</a:t>
            </a:r>
            <a:endParaRPr lang="en-US" sz="1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 smtClean="0"/>
              <a:t>The following fields are required to initiated a Siebel Change issue:</a:t>
            </a:r>
            <a:br>
              <a:rPr lang="en-US" sz="2000" dirty="0" smtClean="0"/>
            </a:br>
            <a:r>
              <a:rPr lang="en-US" sz="2000" dirty="0" smtClean="0"/>
              <a:t>	- Assignee</a:t>
            </a:r>
            <a:br>
              <a:rPr lang="en-US" sz="2000" dirty="0" smtClean="0"/>
            </a:br>
            <a:r>
              <a:rPr lang="en-US" sz="2000" dirty="0" smtClean="0"/>
              <a:t>	- ESI ID</a:t>
            </a:r>
            <a:br>
              <a:rPr lang="en-US" sz="2000" dirty="0" smtClean="0"/>
            </a:br>
            <a:r>
              <a:rPr lang="en-US" sz="2000" dirty="0" smtClean="0"/>
              <a:t>	- Original </a:t>
            </a:r>
            <a:r>
              <a:rPr lang="en-US" sz="2000" dirty="0" err="1" smtClean="0"/>
              <a:t>TranID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- Comments</a:t>
            </a:r>
          </a:p>
          <a:p>
            <a:pPr marL="0" indent="0">
              <a:spcBef>
                <a:spcPts val="18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None/>
            </a:pPr>
            <a:endParaRPr lang="en-US" sz="1800" dirty="0"/>
          </a:p>
          <a:p>
            <a:pPr marL="0" indent="0">
              <a:spcBef>
                <a:spcPts val="18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45889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047" y="243682"/>
            <a:ext cx="8458200" cy="518318"/>
          </a:xfrm>
        </p:spPr>
        <p:txBody>
          <a:bodyPr/>
          <a:lstStyle/>
          <a:p>
            <a:r>
              <a:rPr lang="en-US" dirty="0" smtClean="0"/>
              <a:t>Examples of Siebel Change/Info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875" y="914400"/>
            <a:ext cx="10101533" cy="5257800"/>
          </a:xfrm>
        </p:spPr>
        <p:txBody>
          <a:bodyPr/>
          <a:lstStyle/>
          <a:p>
            <a:pPr>
              <a:spcBef>
                <a:spcPts val="1800"/>
              </a:spcBef>
              <a:buFont typeface="+mj-lt"/>
              <a:buAutoNum type="arabicParenR"/>
            </a:pPr>
            <a:r>
              <a:rPr lang="en-US" sz="2200" b="1" dirty="0" smtClean="0"/>
              <a:t>Changing Service Order Status</a:t>
            </a:r>
            <a:endParaRPr lang="en-US" sz="2200" b="1" dirty="0"/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For out-of-sync scenarios when a transaction’s </a:t>
            </a:r>
            <a:r>
              <a:rPr lang="en-US" sz="2200" dirty="0"/>
              <a:t>status </a:t>
            </a:r>
            <a:r>
              <a:rPr lang="en-US" sz="2200" dirty="0" smtClean="0"/>
              <a:t>is different </a:t>
            </a:r>
            <a:r>
              <a:rPr lang="en-US" sz="2200" dirty="0"/>
              <a:t>on ERCOT </a:t>
            </a:r>
            <a:r>
              <a:rPr lang="en-US" sz="2200" dirty="0" smtClean="0"/>
              <a:t>MIS from the Market Participant’s systems.</a:t>
            </a:r>
            <a:endParaRPr lang="en-US" sz="2200" i="1" dirty="0"/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To inquire </a:t>
            </a:r>
            <a:r>
              <a:rPr lang="en-US" sz="2200" dirty="0" smtClean="0"/>
              <a:t>why </a:t>
            </a:r>
            <a:r>
              <a:rPr lang="en-US" sz="2200" dirty="0"/>
              <a:t>a transaction was </a:t>
            </a:r>
            <a:r>
              <a:rPr lang="en-US" sz="2200" dirty="0" smtClean="0"/>
              <a:t>cancelled.</a:t>
            </a:r>
            <a:endParaRPr lang="en-US" sz="2200" dirty="0"/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To inquire why </a:t>
            </a:r>
            <a:r>
              <a:rPr lang="en-US" sz="2200" dirty="0"/>
              <a:t>Siebel </a:t>
            </a:r>
            <a:r>
              <a:rPr lang="en-US" sz="2200" dirty="0" smtClean="0"/>
              <a:t>status is different than the </a:t>
            </a:r>
            <a:r>
              <a:rPr lang="en-US" sz="2200" dirty="0"/>
              <a:t>status </a:t>
            </a:r>
            <a:r>
              <a:rPr lang="en-US" sz="2200" dirty="0" smtClean="0"/>
              <a:t>of the </a:t>
            </a:r>
            <a:r>
              <a:rPr lang="en-US" sz="2200" dirty="0"/>
              <a:t>transaction(s) </a:t>
            </a:r>
            <a:r>
              <a:rPr lang="en-US" sz="2200" dirty="0" smtClean="0"/>
              <a:t>submitted by the TDSP.</a:t>
            </a:r>
            <a:endParaRPr lang="en-US" sz="2200" dirty="0"/>
          </a:p>
          <a:p>
            <a:pPr lvl="1">
              <a:spcBef>
                <a:spcPts val="1800"/>
              </a:spcBef>
            </a:pPr>
            <a:r>
              <a:rPr lang="en-US" sz="2200" dirty="0" smtClean="0"/>
              <a:t>When changing Service Order Status from “Cancel” to “Complete” or vice versa.</a:t>
            </a:r>
          </a:p>
          <a:p>
            <a:pPr>
              <a:spcBef>
                <a:spcPts val="1800"/>
              </a:spcBef>
              <a:buFont typeface="+mj-lt"/>
              <a:buAutoNum type="arabicParenR" startAt="2"/>
            </a:pPr>
            <a:r>
              <a:rPr lang="en-US" sz="2200" b="1" dirty="0" smtClean="0"/>
              <a:t>Changing Start Time Discrepancies</a:t>
            </a:r>
            <a:endParaRPr lang="en-US" sz="2200" b="1" dirty="0"/>
          </a:p>
          <a:p>
            <a:pPr lvl="1">
              <a:spcBef>
                <a:spcPts val="1800"/>
              </a:spcBef>
            </a:pPr>
            <a:r>
              <a:rPr lang="en-US" sz="2000" dirty="0" smtClean="0"/>
              <a:t>To inquire </a:t>
            </a:r>
            <a:r>
              <a:rPr lang="en-US" sz="2000" dirty="0"/>
              <a:t>why an </a:t>
            </a:r>
            <a:r>
              <a:rPr lang="en-US" sz="2000" dirty="0" smtClean="0"/>
              <a:t>ESI ID </a:t>
            </a:r>
            <a:r>
              <a:rPr lang="en-US" sz="2000" dirty="0"/>
              <a:t>is not in ERCOT’s </a:t>
            </a:r>
            <a:r>
              <a:rPr lang="en-US" sz="2000" dirty="0" smtClean="0"/>
              <a:t>system.</a:t>
            </a:r>
            <a:endParaRPr lang="en-US" sz="2000" dirty="0"/>
          </a:p>
          <a:p>
            <a:pPr lvl="1">
              <a:spcBef>
                <a:spcPts val="1800"/>
              </a:spcBef>
            </a:pPr>
            <a:r>
              <a:rPr lang="en-US" sz="2000" dirty="0" smtClean="0"/>
              <a:t>When changing </a:t>
            </a:r>
            <a:r>
              <a:rPr lang="en-US" sz="2000" dirty="0"/>
              <a:t>a start time of a Siebel service </a:t>
            </a:r>
            <a:r>
              <a:rPr lang="en-US" sz="2000" dirty="0" smtClean="0"/>
              <a:t>order.</a:t>
            </a:r>
            <a:endParaRPr lang="en-US" sz="2000" dirty="0"/>
          </a:p>
          <a:p>
            <a:pPr lvl="1">
              <a:spcBef>
                <a:spcPts val="1800"/>
              </a:spcBef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3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99752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0" y="2805752"/>
            <a:ext cx="556437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5B6770"/>
                </a:solidFill>
                <a:latin typeface="Arial" panose="020B0604020202020204"/>
              </a:rPr>
              <a:t>MarkeTrak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/>
              </a:rPr>
              <a:t> Training</a:t>
            </a:r>
            <a:endParaRPr lang="en-US" sz="1400" dirty="0">
              <a:solidFill>
                <a:srgbClr val="5B6770"/>
              </a:solidFill>
              <a:latin typeface="Arial" panose="020B0604020202020204"/>
            </a:endParaRP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5B6770"/>
                </a:solidFill>
                <a:latin typeface="Arial" panose="020B0604020202020204"/>
              </a:rPr>
              <a:t>Data Extract </a:t>
            </a:r>
            <a:r>
              <a:rPr lang="en-US" sz="2800" b="1" dirty="0" smtClean="0">
                <a:solidFill>
                  <a:srgbClr val="5B6770"/>
                </a:solidFill>
                <a:latin typeface="Arial" panose="020B0604020202020204"/>
              </a:rPr>
              <a:t>Variances </a:t>
            </a:r>
            <a:r>
              <a:rPr lang="en-US" sz="2800" b="1" dirty="0">
                <a:solidFill>
                  <a:srgbClr val="5B6770"/>
                </a:solidFill>
                <a:latin typeface="Arial" panose="020B0604020202020204"/>
              </a:rPr>
              <a:t>(</a:t>
            </a:r>
            <a:r>
              <a:rPr lang="en-US" sz="2800" b="1" dirty="0" smtClean="0">
                <a:solidFill>
                  <a:srgbClr val="5B6770"/>
                </a:solidFill>
                <a:latin typeface="Arial" panose="020B0604020202020204"/>
              </a:rPr>
              <a:t>DEVs)</a:t>
            </a:r>
            <a:endParaRPr lang="en-US" sz="2800" b="1" dirty="0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12954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973" y="243682"/>
            <a:ext cx="8458200" cy="518318"/>
          </a:xfrm>
        </p:spPr>
        <p:txBody>
          <a:bodyPr/>
          <a:lstStyle/>
          <a:p>
            <a:r>
              <a:rPr lang="en-US" dirty="0"/>
              <a:t>Data Extract Variance (DEV)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02" y="762000"/>
            <a:ext cx="9590568" cy="53340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200" dirty="0" smtClean="0"/>
              <a:t>Data </a:t>
            </a:r>
            <a:r>
              <a:rPr lang="en-US" sz="2200" dirty="0"/>
              <a:t>Extract Variances (DEVs) are used to correct </a:t>
            </a:r>
            <a:r>
              <a:rPr lang="en-US" sz="2200" dirty="0" smtClean="0"/>
              <a:t>a </a:t>
            </a:r>
            <a:r>
              <a:rPr lang="en-US" sz="2200" dirty="0"/>
              <a:t>“Service History Row” on the SCR727 ESI ID Service History &amp; Usage Extract </a:t>
            </a:r>
            <a:r>
              <a:rPr lang="en-US" sz="2200" dirty="0" smtClean="0"/>
              <a:t>or </a:t>
            </a:r>
            <a:r>
              <a:rPr lang="en-US" sz="2200" dirty="0"/>
              <a:t>ESI ID characteristics </a:t>
            </a:r>
            <a:r>
              <a:rPr lang="en-US" sz="2200" dirty="0" smtClean="0"/>
              <a:t>when </a:t>
            </a:r>
            <a:r>
              <a:rPr lang="en-US" sz="2200" dirty="0"/>
              <a:t>corrections cannot be resolved with a TXSET transaction.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200" dirty="0" smtClean="0"/>
              <a:t>Two </a:t>
            </a:r>
            <a:r>
              <a:rPr lang="en-US" sz="2200" dirty="0"/>
              <a:t>types of DEVs </a:t>
            </a:r>
            <a:r>
              <a:rPr lang="en-US" sz="2200" dirty="0" smtClean="0"/>
              <a:t>can be used </a:t>
            </a:r>
            <a:r>
              <a:rPr lang="en-US" sz="2200" dirty="0"/>
              <a:t>when a discrepancy is </a:t>
            </a:r>
            <a:r>
              <a:rPr lang="en-US" sz="2200" dirty="0" smtClean="0"/>
              <a:t>identified:</a:t>
            </a:r>
            <a:endParaRPr lang="en-US" sz="2200" dirty="0"/>
          </a:p>
          <a:p>
            <a:pPr marL="68580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b="1" dirty="0"/>
              <a:t>DEV </a:t>
            </a:r>
            <a:r>
              <a:rPr lang="en-US" sz="2200" b="1" dirty="0" smtClean="0"/>
              <a:t>LSE:</a:t>
            </a:r>
            <a:endParaRPr lang="en-US" sz="2200" b="1" dirty="0"/>
          </a:p>
          <a:p>
            <a:pPr marL="1257300" lvl="2" indent="-347472">
              <a:spcBef>
                <a:spcPts val="1200"/>
              </a:spcBef>
            </a:pPr>
            <a:r>
              <a:rPr lang="en-US" sz="2200" dirty="0" smtClean="0"/>
              <a:t>Used </a:t>
            </a:r>
            <a:r>
              <a:rPr lang="en-US" sz="2200" dirty="0"/>
              <a:t>to correct the MP's </a:t>
            </a:r>
            <a:r>
              <a:rPr lang="en-US" sz="2200" dirty="0" err="1"/>
              <a:t>StartTime</a:t>
            </a:r>
            <a:r>
              <a:rPr lang="en-US" sz="2200" dirty="0"/>
              <a:t> and/or </a:t>
            </a:r>
            <a:r>
              <a:rPr lang="en-US" sz="2200" dirty="0" err="1"/>
              <a:t>StopTime</a:t>
            </a:r>
            <a:r>
              <a:rPr lang="en-US" sz="2200" dirty="0"/>
              <a:t> for </a:t>
            </a:r>
            <a:r>
              <a:rPr lang="en-US" sz="2200" dirty="0"/>
              <a:t>REP </a:t>
            </a:r>
            <a:r>
              <a:rPr lang="en-US" sz="2200" dirty="0"/>
              <a:t>of Record (ROR) </a:t>
            </a:r>
            <a:r>
              <a:rPr lang="en-US" sz="2200" dirty="0"/>
              <a:t>synchronization.</a:t>
            </a:r>
            <a:endParaRPr lang="en-US" sz="2200" dirty="0"/>
          </a:p>
          <a:p>
            <a:pPr marL="685800"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b="1" dirty="0"/>
              <a:t>DEV Non-LSE:</a:t>
            </a:r>
            <a:endParaRPr lang="en-US" sz="2200" dirty="0"/>
          </a:p>
          <a:p>
            <a:pPr marL="1257300" lvl="2" indent="-347472">
              <a:spcBef>
                <a:spcPts val="1200"/>
              </a:spcBef>
            </a:pPr>
            <a:r>
              <a:rPr lang="en-US" sz="2200" dirty="0"/>
              <a:t>Non-LSE DEVs are used to synchronize </a:t>
            </a:r>
            <a:r>
              <a:rPr lang="en-US" sz="2200" dirty="0" smtClean="0"/>
              <a:t>ESI ID </a:t>
            </a:r>
            <a:r>
              <a:rPr lang="en-US" sz="2200" dirty="0"/>
              <a:t>c</a:t>
            </a:r>
            <a:r>
              <a:rPr lang="en-US" sz="2200" dirty="0" smtClean="0"/>
              <a:t>haracteristics</a:t>
            </a:r>
            <a:r>
              <a:rPr lang="en-US" sz="2200" dirty="0"/>
              <a:t>, </a:t>
            </a:r>
            <a:r>
              <a:rPr lang="en-US" sz="2200" dirty="0" smtClean="0"/>
              <a:t>existence </a:t>
            </a:r>
            <a:r>
              <a:rPr lang="en-US" sz="2200" dirty="0"/>
              <a:t>and/or usage </a:t>
            </a:r>
            <a:r>
              <a:rPr lang="en-US" sz="2200" dirty="0" smtClean="0"/>
              <a:t>data.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5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51602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39032"/>
            <a:ext cx="8534400" cy="328056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b="1" i="1" dirty="0" smtClean="0"/>
              <a:t>Today is October 1</a:t>
            </a:r>
            <a:r>
              <a:rPr lang="en-US" sz="2000" b="1" i="1" baseline="30000" dirty="0" smtClean="0"/>
              <a:t>st</a:t>
            </a:r>
            <a:r>
              <a:rPr lang="en-US" sz="2000" b="1" i="1" dirty="0" smtClean="0"/>
              <a:t>, what MarkeTrak subtype is used to correct service history rows for a REP of Record serving the ESI ID from August 1</a:t>
            </a:r>
            <a:r>
              <a:rPr lang="en-US" sz="2000" b="1" i="1" baseline="30000" dirty="0" smtClean="0"/>
              <a:t>st</a:t>
            </a:r>
            <a:r>
              <a:rPr lang="en-US" sz="2000" b="1" i="1" dirty="0" smtClean="0"/>
              <a:t> – August 30</a:t>
            </a:r>
            <a:r>
              <a:rPr lang="en-US" sz="2000" b="1" i="1" baseline="30000" dirty="0" smtClean="0"/>
              <a:t>th</a:t>
            </a:r>
            <a:r>
              <a:rPr lang="en-US" sz="2000" b="1" i="1" dirty="0" smtClean="0"/>
              <a:t>?</a:t>
            </a:r>
            <a:endParaRPr lang="en-US" sz="2000" b="1" i="1" dirty="0"/>
          </a:p>
          <a:p>
            <a:pPr marL="857250" lvl="1" indent="-457200">
              <a:spcBef>
                <a:spcPts val="2400"/>
              </a:spcBef>
              <a:buFont typeface="+mj-lt"/>
              <a:buAutoNum type="alphaLcParenR"/>
            </a:pPr>
            <a:r>
              <a:rPr lang="en-US" sz="2000" dirty="0" smtClean="0"/>
              <a:t>Siebel Change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DEV Non-LSE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Inadvertent Gain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DEV LSE</a:t>
            </a:r>
            <a:endParaRPr lang="en-US" sz="2000" dirty="0"/>
          </a:p>
          <a:p>
            <a:pPr marL="0" indent="0">
              <a:spcBef>
                <a:spcPts val="1800"/>
              </a:spcBef>
              <a:buNone/>
            </a:pP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6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0" y="4800600"/>
            <a:ext cx="853440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None/>
            </a:pPr>
            <a:endParaRPr lang="en-US" sz="2000" b="1" dirty="0">
              <a:solidFill>
                <a:srgbClr val="003865"/>
              </a:solidFill>
              <a:latin typeface="Arial" panose="020B0604020202020204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000" i="1" dirty="0" smtClean="0">
                <a:solidFill>
                  <a:srgbClr val="00AEC7"/>
                </a:solidFill>
                <a:latin typeface="Arial" panose="020B0604020202020204"/>
              </a:rPr>
              <a:t>D) </a:t>
            </a:r>
            <a:r>
              <a:rPr lang="en-US" sz="2000" i="1" dirty="0" smtClean="0">
                <a:solidFill>
                  <a:srgbClr val="00AEC7"/>
                </a:solidFill>
                <a:latin typeface="Arial" panose="020B0604020202020204"/>
              </a:rPr>
              <a:t>DEV LSE</a:t>
            </a:r>
            <a:endParaRPr lang="en-US" sz="2000" i="1" dirty="0">
              <a:solidFill>
                <a:srgbClr val="00AEC7"/>
              </a:solidFill>
              <a:latin typeface="Arial" panose="020B060402020202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05963" y="4724400"/>
            <a:ext cx="6096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317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39032"/>
            <a:ext cx="8534400" cy="328056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b="1" i="1" dirty="0" smtClean="0"/>
              <a:t>Today is October 1</a:t>
            </a:r>
            <a:r>
              <a:rPr lang="en-US" sz="2000" b="1" i="1" baseline="30000" dirty="0" smtClean="0"/>
              <a:t>st</a:t>
            </a:r>
            <a:r>
              <a:rPr lang="en-US" sz="2000" b="1" i="1" dirty="0" smtClean="0"/>
              <a:t>, what MarkeTrak subtype is used to correct service history rows for a REP of Record serving the ESI ID from September 15</a:t>
            </a:r>
            <a:r>
              <a:rPr lang="en-US" sz="2000" b="1" i="1" baseline="30000" dirty="0" smtClean="0"/>
              <a:t>th</a:t>
            </a:r>
            <a:r>
              <a:rPr lang="en-US" sz="2000" b="1" i="1" dirty="0" smtClean="0"/>
              <a:t> to today</a:t>
            </a:r>
            <a:r>
              <a:rPr lang="en-US" sz="2000" b="1" i="1" dirty="0" smtClean="0"/>
              <a:t>?</a:t>
            </a:r>
            <a:endParaRPr lang="en-US" sz="2000" b="1" i="1" dirty="0"/>
          </a:p>
          <a:p>
            <a:pPr marL="857250" lvl="1" indent="-457200">
              <a:spcBef>
                <a:spcPts val="2400"/>
              </a:spcBef>
              <a:buFont typeface="+mj-lt"/>
              <a:buAutoNum type="alphaLcParenR"/>
            </a:pPr>
            <a:r>
              <a:rPr lang="en-US" sz="2000" dirty="0" smtClean="0"/>
              <a:t>Siebel Change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DEV Non-LSE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Inadvertent Gain</a:t>
            </a:r>
            <a:endParaRPr lang="en-US" sz="2000" dirty="0"/>
          </a:p>
          <a:p>
            <a:pPr marL="85725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 smtClean="0"/>
              <a:t>DEV LSE</a:t>
            </a:r>
            <a:endParaRPr lang="en-US" sz="2000" dirty="0"/>
          </a:p>
          <a:p>
            <a:pPr marL="0" indent="0">
              <a:spcBef>
                <a:spcPts val="1800"/>
              </a:spcBef>
              <a:buNone/>
            </a:pP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srgbClr val="5B6770"/>
                </a:solidFill>
                <a:latin typeface="Arial" panose="020B0604020202020204"/>
              </a:rPr>
              <a:pPr/>
              <a:t>7</a:t>
            </a:fld>
            <a:endParaRPr lang="en-US">
              <a:solidFill>
                <a:srgbClr val="5B6770"/>
              </a:solidFill>
              <a:latin typeface="Arial" panose="020B0604020202020204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0" y="4800600"/>
            <a:ext cx="853440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None/>
            </a:pPr>
            <a:endParaRPr lang="en-US" sz="2000" b="1" dirty="0">
              <a:solidFill>
                <a:srgbClr val="003865"/>
              </a:solidFill>
              <a:latin typeface="Arial" panose="020B0604020202020204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000" i="1" dirty="0">
                <a:solidFill>
                  <a:srgbClr val="00AEC7"/>
                </a:solidFill>
                <a:latin typeface="Arial" panose="020B0604020202020204"/>
              </a:rPr>
              <a:t>A</a:t>
            </a:r>
            <a:r>
              <a:rPr lang="en-US" sz="2000" i="1" dirty="0" smtClean="0">
                <a:solidFill>
                  <a:srgbClr val="00AEC7"/>
                </a:solidFill>
                <a:latin typeface="Arial" panose="020B0604020202020204"/>
              </a:rPr>
              <a:t>) </a:t>
            </a:r>
            <a:r>
              <a:rPr lang="en-US" sz="2000" i="1" dirty="0" smtClean="0">
                <a:solidFill>
                  <a:srgbClr val="00AEC7"/>
                </a:solidFill>
                <a:latin typeface="Arial" panose="020B0604020202020204"/>
              </a:rPr>
              <a:t>Siebel Change</a:t>
            </a:r>
            <a:endParaRPr lang="en-US" sz="2000" i="1" dirty="0">
              <a:solidFill>
                <a:srgbClr val="00AEC7"/>
              </a:solidFill>
              <a:latin typeface="Arial" panose="020B060402020202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9637" y="4825409"/>
            <a:ext cx="6096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05701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">
      <a:dk1>
        <a:srgbClr val="00AEC7"/>
      </a:dk1>
      <a:lt1>
        <a:sysClr val="window" lastClr="FFFFFF"/>
      </a:lt1>
      <a:dk2>
        <a:srgbClr val="5B6770"/>
      </a:dk2>
      <a:lt2>
        <a:srgbClr val="FFFFFF"/>
      </a:lt2>
      <a:accent1>
        <a:srgbClr val="003865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293</Words>
  <Application>Microsoft Office PowerPoint</Application>
  <PresentationFormat>Custom</PresentationFormat>
  <Paragraphs>56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1_Custom Design</vt:lpstr>
      <vt:lpstr>1_Office Theme</vt:lpstr>
      <vt:lpstr>PowerPoint Presentation</vt:lpstr>
      <vt:lpstr>Siebel Change</vt:lpstr>
      <vt:lpstr>Examples of Siebel Change/Info</vt:lpstr>
      <vt:lpstr>PowerPoint Presentation</vt:lpstr>
      <vt:lpstr>Data Extract Variance (DEV) Overview</vt:lpstr>
      <vt:lpstr>Checkpoint Question</vt:lpstr>
      <vt:lpstr>Checkpoint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Reed, Carolyn E.</dc:creator>
  <cp:lastModifiedBy>s262089</cp:lastModifiedBy>
  <cp:revision>18</cp:revision>
  <dcterms:created xsi:type="dcterms:W3CDTF">2019-07-08T17:27:50Z</dcterms:created>
  <dcterms:modified xsi:type="dcterms:W3CDTF">2019-07-11T18:52:35Z</dcterms:modified>
</cp:coreProperties>
</file>