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Lst>
  <p:notesMasterIdLst>
    <p:notesMasterId r:id="rId21"/>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32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2044B2-5B2D-465C-BCC3-862E8028855C}" type="datetimeFigureOut">
              <a:rPr lang="en-US" smtClean="0"/>
              <a:t>7/11/2019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795F7E-0320-400F-8325-84001921A71A}" type="slidenum">
              <a:rPr lang="en-US" smtClean="0"/>
              <a:t>‹#›</a:t>
            </a:fld>
            <a:endParaRPr lang="en-US"/>
          </a:p>
        </p:txBody>
      </p:sp>
    </p:spTree>
    <p:extLst>
      <p:ext uri="{BB962C8B-B14F-4D97-AF65-F5344CB8AC3E}">
        <p14:creationId xmlns:p14="http://schemas.microsoft.com/office/powerpoint/2010/main" val="1921901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652501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8106186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33398414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2135480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28979687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3672606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22068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4105964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1342166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647688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2973012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1028537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8893434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1489113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3597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solidFill>
                  <a:srgbClr val="00AEC7">
                    <a:tint val="75000"/>
                  </a:srgbClr>
                </a:solidFill>
              </a:rPr>
              <a:t>Footer text goes here.</a:t>
            </a:r>
            <a:endParaRPr lang="en-US">
              <a:solidFill>
                <a:srgbClr val="00AEC7">
                  <a:tint val="75000"/>
                </a:srgbClr>
              </a:solidFill>
            </a:endParaRP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srgbClr val="00AEC7">
                    <a:tint val="75000"/>
                  </a:srgbClr>
                </a:solidFill>
              </a:rPr>
              <a:pPr/>
              <a:t>‹#›</a:t>
            </a:fld>
            <a:endParaRPr lang="en-US">
              <a:solidFill>
                <a:srgbClr val="00AEC7">
                  <a:tint val="75000"/>
                </a:srgbClr>
              </a:solidFill>
            </a:endParaRPr>
          </a:p>
        </p:txBody>
      </p:sp>
    </p:spTree>
    <p:extLst>
      <p:ext uri="{BB962C8B-B14F-4D97-AF65-F5344CB8AC3E}">
        <p14:creationId xmlns:p14="http://schemas.microsoft.com/office/powerpoint/2010/main" val="17599212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B6770">
                  <a:lumMod val="40000"/>
                  <a:lumOff val="60000"/>
                </a:srgbClr>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smtClean="0">
                <a:solidFill>
                  <a:srgbClr val="00AEC7">
                    <a:tint val="75000"/>
                  </a:srgbClr>
                </a:solidFill>
              </a:rPr>
              <a:t>Footer text goes here.</a:t>
            </a:r>
            <a:endParaRPr lang="en-US">
              <a:solidFill>
                <a:srgbClr val="00AEC7">
                  <a:tint val="75000"/>
                </a:srgb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solidFill>
                  <a:srgbClr val="5B6770"/>
                </a:solidFill>
              </a:rPr>
              <a:pPr/>
              <a:t>‹#›</a:t>
            </a:fld>
            <a:endParaRPr lang="en-US" dirty="0">
              <a:solidFill>
                <a:srgbClr val="5B6770"/>
              </a:solidFill>
            </a:endParaRPr>
          </a:p>
        </p:txBody>
      </p:sp>
    </p:spTree>
    <p:extLst>
      <p:ext uri="{BB962C8B-B14F-4D97-AF65-F5344CB8AC3E}">
        <p14:creationId xmlns:p14="http://schemas.microsoft.com/office/powerpoint/2010/main" val="112888502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467345256"/>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srgbClr val="00AEC7">
                    <a:tint val="75000"/>
                  </a:srgbClr>
                </a:solidFill>
              </a:rPr>
              <a:t>Footer text goes here.</a:t>
            </a:r>
            <a:endParaRPr lang="en-US" dirty="0">
              <a:solidFill>
                <a:srgbClr val="00AEC7">
                  <a:tint val="75000"/>
                </a:srgb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r>
              <a:rPr lang="en-US" sz="1000" b="1" dirty="0">
                <a:solidFill>
                  <a:srgbClr val="5B6770"/>
                </a:solidFill>
              </a:rPr>
              <a:t>PUBLIC</a:t>
            </a:r>
            <a:endParaRPr lang="en-US" sz="1000" b="1" dirty="0">
              <a:solidFill>
                <a:srgbClr val="5B6770"/>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srgbClr val="00AEC7">
                    <a:tint val="75000"/>
                  </a:srgbClr>
                </a:solidFill>
              </a:rPr>
              <a:pPr/>
              <a:t>‹#›</a:t>
            </a:fld>
            <a:endParaRPr lang="en-US">
              <a:solidFill>
                <a:srgbClr val="00AEC7">
                  <a:tint val="75000"/>
                </a:srgbClr>
              </a:solidFill>
            </a:endParaRPr>
          </a:p>
        </p:txBody>
      </p:sp>
    </p:spTree>
    <p:extLst>
      <p:ext uri="{BB962C8B-B14F-4D97-AF65-F5344CB8AC3E}">
        <p14:creationId xmlns:p14="http://schemas.microsoft.com/office/powerpoint/2010/main" val="459353087"/>
      </p:ext>
    </p:extLst>
  </p:cSld>
  <p:clrMap bg1="lt1" tx1="dk1" bg2="lt2" tx2="dk2" accent1="accent1" accent2="accent2" accent3="accent3" accent4="accent4" accent5="accent5" accent6="accent6" hlink="hlink" folHlink="folHlink"/>
  <p:sldLayoutIdLst>
    <p:sldLayoutId id="2147483663" r:id="rId1"/>
    <p:sldLayoutId id="2147483664"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lists.ercot.com/"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05753"/>
            <a:ext cx="5105400" cy="1246495"/>
          </a:xfrm>
          <a:prstGeom prst="rect">
            <a:avLst/>
          </a:prstGeom>
          <a:noFill/>
        </p:spPr>
        <p:txBody>
          <a:bodyPr wrap="square" rtlCol="0">
            <a:spAutoFit/>
          </a:bodyPr>
          <a:lstStyle/>
          <a:p>
            <a:r>
              <a:rPr lang="en-US" sz="1400" b="1" dirty="0" err="1">
                <a:solidFill>
                  <a:srgbClr val="5B6770"/>
                </a:solidFill>
              </a:rPr>
              <a:t>MarkeTrak</a:t>
            </a:r>
            <a:r>
              <a:rPr lang="en-US" sz="1400" b="1" dirty="0">
                <a:solidFill>
                  <a:srgbClr val="5B6770"/>
                </a:solidFill>
              </a:rPr>
              <a:t> Training</a:t>
            </a:r>
            <a:endParaRPr lang="en-US" sz="1400" dirty="0">
              <a:solidFill>
                <a:srgbClr val="5B6770"/>
              </a:solidFill>
            </a:endParaRPr>
          </a:p>
          <a:p>
            <a:pPr>
              <a:spcBef>
                <a:spcPts val="600"/>
              </a:spcBef>
            </a:pPr>
            <a:r>
              <a:rPr lang="en-US" sz="2800" b="1" dirty="0">
                <a:solidFill>
                  <a:srgbClr val="5B6770"/>
                </a:solidFill>
              </a:rPr>
              <a:t>General </a:t>
            </a:r>
            <a:r>
              <a:rPr lang="en-US" sz="2800" b="1" dirty="0" err="1">
                <a:solidFill>
                  <a:srgbClr val="5B6770"/>
                </a:solidFill>
              </a:rPr>
              <a:t>MarkeTrak</a:t>
            </a:r>
            <a:r>
              <a:rPr lang="en-US" sz="2800" b="1" dirty="0">
                <a:solidFill>
                  <a:srgbClr val="5B6770"/>
                </a:solidFill>
              </a:rPr>
              <a:t> </a:t>
            </a:r>
            <a:r>
              <a:rPr lang="en-US" sz="2800" b="1" dirty="0">
                <a:solidFill>
                  <a:srgbClr val="5B6770"/>
                </a:solidFill>
              </a:rPr>
              <a:t>Navigation</a:t>
            </a:r>
            <a:endParaRPr lang="en-US" sz="2800" b="1" dirty="0">
              <a:solidFill>
                <a:srgbClr val="5B6770"/>
              </a:solidFill>
            </a:endParaRPr>
          </a:p>
        </p:txBody>
      </p:sp>
    </p:spTree>
    <p:extLst>
      <p:ext uri="{BB962C8B-B14F-4D97-AF65-F5344CB8AC3E}">
        <p14:creationId xmlns:p14="http://schemas.microsoft.com/office/powerpoint/2010/main" val="13427006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General </a:t>
            </a:r>
            <a:r>
              <a:rPr lang="en-US" dirty="0" smtClean="0"/>
              <a:t>Functionality: Navigating </a:t>
            </a:r>
            <a:r>
              <a:rPr lang="en-US" dirty="0" err="1"/>
              <a:t>MarkeTrak</a:t>
            </a:r>
            <a:endParaRPr lang="en-US" b="1" dirty="0">
              <a:solidFill>
                <a:schemeClr val="accent1"/>
              </a:solidFill>
            </a:endParaRPr>
          </a:p>
        </p:txBody>
      </p:sp>
      <p:sp>
        <p:nvSpPr>
          <p:cNvPr id="3" name="Content Placeholder 2"/>
          <p:cNvSpPr>
            <a:spLocks noGrp="1"/>
          </p:cNvSpPr>
          <p:nvPr>
            <p:ph idx="1"/>
          </p:nvPr>
        </p:nvSpPr>
        <p:spPr>
          <a:xfrm>
            <a:off x="304800" y="914400"/>
            <a:ext cx="8534400" cy="4876800"/>
          </a:xfrm>
        </p:spPr>
        <p:txBody>
          <a:bodyPr/>
          <a:lstStyle/>
          <a:p>
            <a:r>
              <a:rPr lang="en-US" sz="1650" b="1" dirty="0"/>
              <a:t>States and </a:t>
            </a:r>
            <a:r>
              <a:rPr lang="en-US" sz="1650" b="1" dirty="0" smtClean="0"/>
              <a:t>Transitions</a:t>
            </a:r>
            <a:r>
              <a:rPr lang="en-US" sz="1650" dirty="0" smtClean="0"/>
              <a:t> - All </a:t>
            </a:r>
            <a:r>
              <a:rPr lang="en-US" sz="1650" dirty="0"/>
              <a:t>issues in the </a:t>
            </a:r>
            <a:r>
              <a:rPr lang="en-US" sz="1650" dirty="0" err="1"/>
              <a:t>MarkeTrak</a:t>
            </a:r>
            <a:r>
              <a:rPr lang="en-US" sz="1650" dirty="0"/>
              <a:t> tool are routed into one of several workflows based on the Type and Sub Type selected by the submitter. These Issue Type/Sub Types are:  Day to Day Issues, Cancel with Approval, Cancel without Approval, and Inadvertent Gain related Sub Types as well as Data Extract Variance Issues- LSE Relationship. </a:t>
            </a:r>
          </a:p>
          <a:p>
            <a:pPr>
              <a:spcBef>
                <a:spcPts val="1200"/>
              </a:spcBef>
            </a:pPr>
            <a:r>
              <a:rPr lang="en-US" sz="1650" b="1" dirty="0" smtClean="0"/>
              <a:t>States</a:t>
            </a:r>
            <a:r>
              <a:rPr lang="en-US" sz="1650" dirty="0" smtClean="0"/>
              <a:t> - A </a:t>
            </a:r>
            <a:r>
              <a:rPr lang="en-US" sz="1650" dirty="0"/>
              <a:t>state is the position of an issue in the workflow process; this is often similar to the concept of an issue status combined with the issue’s current ‘owner’.  Examples of this include:  </a:t>
            </a:r>
            <a:r>
              <a:rPr lang="en-US" sz="1650" i="1" dirty="0"/>
              <a:t>New (ERCOT), In Progress(Assignee), or Cancelled (Pending Complete)</a:t>
            </a:r>
            <a:r>
              <a:rPr lang="en-US" sz="1650" dirty="0"/>
              <a:t>.  </a:t>
            </a:r>
          </a:p>
          <a:p>
            <a:pPr>
              <a:spcBef>
                <a:spcPts val="1200"/>
              </a:spcBef>
            </a:pPr>
            <a:r>
              <a:rPr lang="en-US" sz="1650" b="1" dirty="0" smtClean="0"/>
              <a:t>Transitions</a:t>
            </a:r>
            <a:r>
              <a:rPr lang="en-US" sz="1650" dirty="0" smtClean="0"/>
              <a:t> - Transitions </a:t>
            </a:r>
            <a:r>
              <a:rPr lang="en-US" sz="1650" dirty="0"/>
              <a:t>are the movement of an issue from one state to another.  Available transitions are associated on the GUI with buttons.  Selection of different buttons from the same state will typically result in the issue appearing in different states when the transition successfully completes.  One example is a Day to Day Issue - Cancel with Approval currently in state In Progress with TDSP.  If TDSP user selects transition button ERCOT Cancel, the item will move to state Auto Complete.  Alternately if the TDSP user is unable to approve the cancel and selects transition button Unable to Cancel, the issue would appear in the submitting CR’s queue in state Unable to Cancel – (PC).  Some transitions, such as Unable to Cancel, require additional steps to complete; in this case completion of a required field: Comments.</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5B6770"/>
                </a:solidFill>
              </a:rPr>
              <a:pPr/>
              <a:t>10</a:t>
            </a:fld>
            <a:endParaRPr lang="en-US">
              <a:solidFill>
                <a:srgbClr val="5B6770"/>
              </a:solidFill>
            </a:endParaRPr>
          </a:p>
        </p:txBody>
      </p:sp>
    </p:spTree>
    <p:extLst>
      <p:ext uri="{BB962C8B-B14F-4D97-AF65-F5344CB8AC3E}">
        <p14:creationId xmlns:p14="http://schemas.microsoft.com/office/powerpoint/2010/main" val="32705507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General </a:t>
            </a:r>
            <a:r>
              <a:rPr lang="en-US" dirty="0" smtClean="0"/>
              <a:t>Functionality: Navigating </a:t>
            </a:r>
            <a:r>
              <a:rPr lang="en-US" dirty="0" err="1"/>
              <a:t>MarkeTrak</a:t>
            </a:r>
            <a:endParaRPr lang="en-US" b="1" dirty="0">
              <a:solidFill>
                <a:schemeClr val="accent1"/>
              </a:solidFill>
            </a:endParaRPr>
          </a:p>
        </p:txBody>
      </p:sp>
      <p:sp>
        <p:nvSpPr>
          <p:cNvPr id="3" name="Content Placeholder 2"/>
          <p:cNvSpPr>
            <a:spLocks noGrp="1"/>
          </p:cNvSpPr>
          <p:nvPr>
            <p:ph idx="1"/>
          </p:nvPr>
        </p:nvSpPr>
        <p:spPr>
          <a:xfrm>
            <a:off x="304800" y="914400"/>
            <a:ext cx="8534400" cy="4876800"/>
          </a:xfrm>
        </p:spPr>
        <p:txBody>
          <a:bodyPr/>
          <a:lstStyle/>
          <a:p>
            <a:pPr marL="0" indent="0">
              <a:buNone/>
            </a:pPr>
            <a:r>
              <a:rPr lang="en-US" sz="1500" b="1" dirty="0"/>
              <a:t>Issue </a:t>
            </a:r>
            <a:r>
              <a:rPr lang="en-US" sz="1500" b="1" dirty="0" smtClean="0"/>
              <a:t>Ownership</a:t>
            </a:r>
            <a:r>
              <a:rPr lang="en-US" sz="1500" dirty="0" smtClean="0"/>
              <a:t>: There </a:t>
            </a:r>
            <a:r>
              <a:rPr lang="en-US" sz="1500" dirty="0"/>
              <a:t>are several varieties of ownership in the </a:t>
            </a:r>
            <a:r>
              <a:rPr lang="en-US" sz="1500" dirty="0" err="1"/>
              <a:t>MarkeTrak</a:t>
            </a:r>
            <a:r>
              <a:rPr lang="en-US" sz="1500" dirty="0"/>
              <a:t> application:  Submitter, Responsible MP, MP’s Involved, and Assigned Owner. </a:t>
            </a:r>
          </a:p>
          <a:p>
            <a:pPr lvl="1">
              <a:spcBef>
                <a:spcPts val="1200"/>
              </a:spcBef>
            </a:pPr>
            <a:r>
              <a:rPr lang="en-US" sz="1500" b="1" dirty="0" smtClean="0"/>
              <a:t>Submitter</a:t>
            </a:r>
            <a:r>
              <a:rPr lang="en-US" sz="1500" dirty="0" smtClean="0"/>
              <a:t>: The </a:t>
            </a:r>
            <a:r>
              <a:rPr lang="en-US" sz="1500" dirty="0"/>
              <a:t>Submitter of the item is indicated near the top of each primary data pane on the issue details window. Submitter Duns number is also incorporated into the title of each issue and listed in the MPs Involved field discussed below.</a:t>
            </a:r>
          </a:p>
          <a:p>
            <a:pPr lvl="1">
              <a:spcBef>
                <a:spcPts val="1200"/>
              </a:spcBef>
            </a:pPr>
            <a:r>
              <a:rPr lang="en-US" sz="1500" b="1" dirty="0"/>
              <a:t>Responsible </a:t>
            </a:r>
            <a:r>
              <a:rPr lang="en-US" sz="1500" b="1" dirty="0" smtClean="0"/>
              <a:t>MP</a:t>
            </a:r>
            <a:r>
              <a:rPr lang="en-US" sz="1500" dirty="0" smtClean="0"/>
              <a:t>: Responsible </a:t>
            </a:r>
            <a:r>
              <a:rPr lang="en-US" sz="1500" dirty="0"/>
              <a:t>MP is the single Duns number contained in the MPs Involved list that is considered to be the next participant responsible for transitioning the item towards a resolution.  Examples include: the TDSP when an issue is waiting for approval to cancel a service order, ERCOT when the approval has been granted, and the CR when the cancel is complete and the issue is waiting for acceptance of the resolution.</a:t>
            </a:r>
          </a:p>
          <a:p>
            <a:pPr lvl="1">
              <a:spcBef>
                <a:spcPts val="1200"/>
              </a:spcBef>
            </a:pPr>
            <a:r>
              <a:rPr lang="en-US" sz="1500" b="1" dirty="0"/>
              <a:t>MP’s </a:t>
            </a:r>
            <a:r>
              <a:rPr lang="en-US" sz="1500" b="1" dirty="0" smtClean="0"/>
              <a:t>Involved</a:t>
            </a:r>
            <a:r>
              <a:rPr lang="en-US" sz="1500" dirty="0" smtClean="0"/>
              <a:t>: MP’s </a:t>
            </a:r>
            <a:r>
              <a:rPr lang="en-US" sz="1500" dirty="0"/>
              <a:t>Involved is a list of all MP duns numbers which are party to an issue.  As additional assignments are made to an item the MPs Involved field will be updated with the selected DUNs numbers, reflecting an increase in market participants with the ability to view the item.  As ERCOT can always view any issue in the system, this will always be reflected in the MPs Involved list.</a:t>
            </a:r>
          </a:p>
          <a:p>
            <a:pPr lvl="1">
              <a:spcBef>
                <a:spcPts val="1200"/>
              </a:spcBef>
            </a:pPr>
            <a:r>
              <a:rPr lang="en-US" sz="1500" b="1" dirty="0"/>
              <a:t>Assigned </a:t>
            </a:r>
            <a:r>
              <a:rPr lang="en-US" sz="1500" b="1" dirty="0" smtClean="0"/>
              <a:t>Owner</a:t>
            </a:r>
            <a:r>
              <a:rPr lang="en-US" sz="1500" dirty="0" smtClean="0"/>
              <a:t>: Assigned </a:t>
            </a:r>
            <a:r>
              <a:rPr lang="en-US" sz="1500" dirty="0"/>
              <a:t>Owner is null when an issue is initially assigned to a Market Participant.  Assigned owners are individual </a:t>
            </a:r>
            <a:r>
              <a:rPr lang="en-US" sz="1500" dirty="0" smtClean="0"/>
              <a:t>users. These </a:t>
            </a:r>
            <a:r>
              <a:rPr lang="en-US" sz="1500" dirty="0"/>
              <a:t>are assigned by the Responsible MP automatically as issue is acknowledged by way of transition, Begin Working.  Taking this action will populate the associated individual’s user id as the Assigned Owner. </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5B6770"/>
                </a:solidFill>
              </a:rPr>
              <a:pPr/>
              <a:t>11</a:t>
            </a:fld>
            <a:endParaRPr lang="en-US">
              <a:solidFill>
                <a:srgbClr val="5B6770"/>
              </a:solidFill>
            </a:endParaRPr>
          </a:p>
        </p:txBody>
      </p:sp>
    </p:spTree>
    <p:extLst>
      <p:ext uri="{BB962C8B-B14F-4D97-AF65-F5344CB8AC3E}">
        <p14:creationId xmlns:p14="http://schemas.microsoft.com/office/powerpoint/2010/main" val="4119731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0" y="3005807"/>
            <a:ext cx="5105400" cy="815608"/>
          </a:xfrm>
          <a:prstGeom prst="rect">
            <a:avLst/>
          </a:prstGeom>
          <a:noFill/>
        </p:spPr>
        <p:txBody>
          <a:bodyPr wrap="square" rtlCol="0">
            <a:spAutoFit/>
          </a:bodyPr>
          <a:lstStyle/>
          <a:p>
            <a:r>
              <a:rPr lang="en-US" sz="1400" b="1" dirty="0" err="1">
                <a:solidFill>
                  <a:srgbClr val="5B6770"/>
                </a:solidFill>
              </a:rPr>
              <a:t>MarkeTrak</a:t>
            </a:r>
            <a:r>
              <a:rPr lang="en-US" sz="1400" b="1" dirty="0">
                <a:solidFill>
                  <a:srgbClr val="5B6770"/>
                </a:solidFill>
              </a:rPr>
              <a:t> </a:t>
            </a:r>
            <a:r>
              <a:rPr lang="en-US" sz="1400" b="1" dirty="0">
                <a:solidFill>
                  <a:srgbClr val="5B6770"/>
                </a:solidFill>
              </a:rPr>
              <a:t>Training</a:t>
            </a:r>
            <a:endParaRPr lang="en-US" sz="1400" dirty="0">
              <a:solidFill>
                <a:srgbClr val="5B6770"/>
              </a:solidFill>
            </a:endParaRPr>
          </a:p>
          <a:p>
            <a:pPr>
              <a:spcBef>
                <a:spcPts val="600"/>
              </a:spcBef>
            </a:pPr>
            <a:r>
              <a:rPr lang="en-US" sz="2800" b="1" dirty="0">
                <a:solidFill>
                  <a:srgbClr val="5B6770"/>
                </a:solidFill>
              </a:rPr>
              <a:t>Admin </a:t>
            </a:r>
            <a:r>
              <a:rPr lang="en-US" sz="2800" b="1" dirty="0">
                <a:solidFill>
                  <a:srgbClr val="5B6770"/>
                </a:solidFill>
              </a:rPr>
              <a:t>Functionality</a:t>
            </a:r>
          </a:p>
        </p:txBody>
      </p:sp>
    </p:spTree>
    <p:extLst>
      <p:ext uri="{BB962C8B-B14F-4D97-AF65-F5344CB8AC3E}">
        <p14:creationId xmlns:p14="http://schemas.microsoft.com/office/powerpoint/2010/main" val="1151983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Admin Functionality: Roles </a:t>
            </a:r>
            <a:r>
              <a:rPr lang="en-US" dirty="0"/>
              <a:t>&amp; Responsibilities </a:t>
            </a:r>
            <a:endParaRPr lang="en-US" b="1" dirty="0">
              <a:solidFill>
                <a:schemeClr val="accent1"/>
              </a:solidFill>
            </a:endParaRPr>
          </a:p>
        </p:txBody>
      </p:sp>
      <p:sp>
        <p:nvSpPr>
          <p:cNvPr id="3" name="Content Placeholder 2"/>
          <p:cNvSpPr>
            <a:spLocks noGrp="1"/>
          </p:cNvSpPr>
          <p:nvPr>
            <p:ph idx="1"/>
          </p:nvPr>
        </p:nvSpPr>
        <p:spPr>
          <a:xfrm>
            <a:off x="304800" y="914400"/>
            <a:ext cx="8534400" cy="4876800"/>
          </a:xfrm>
        </p:spPr>
        <p:txBody>
          <a:bodyPr/>
          <a:lstStyle/>
          <a:p>
            <a:r>
              <a:rPr lang="en-US" sz="2000" dirty="0"/>
              <a:t>The MP Administrator will be responsible for establishing and maintaining the users associated with their Market Participant organization. MP Administrators will only be able to establish or maintain users associated with their organization.</a:t>
            </a:r>
          </a:p>
          <a:p>
            <a:pPr>
              <a:spcBef>
                <a:spcPts val="1200"/>
              </a:spcBef>
            </a:pPr>
            <a:r>
              <a:rPr lang="en-US" sz="2000" dirty="0"/>
              <a:t>The MP Administrator will be responsible for maintaining the </a:t>
            </a:r>
            <a:r>
              <a:rPr lang="en-US" sz="2000" dirty="0" err="1"/>
              <a:t>MarkeTrak</a:t>
            </a:r>
            <a:r>
              <a:rPr lang="en-US" sz="2000" dirty="0"/>
              <a:t> Rolodex. This is the list owned by each MP Administrator which determines the destination of Notification Emails.</a:t>
            </a:r>
          </a:p>
          <a:p>
            <a:pPr>
              <a:spcBef>
                <a:spcPts val="1200"/>
              </a:spcBef>
            </a:pPr>
            <a:r>
              <a:rPr lang="en-US" sz="2000" dirty="0"/>
              <a:t>The MP Administrator will be responsible for maintaining the </a:t>
            </a:r>
            <a:r>
              <a:rPr lang="en-US" sz="2000" dirty="0" err="1"/>
              <a:t>MarkeTrak</a:t>
            </a:r>
            <a:r>
              <a:rPr lang="en-US" sz="2000" dirty="0"/>
              <a:t> Contacts List. This is the list owned by each MP Administrator which provides contact information for each </a:t>
            </a:r>
            <a:r>
              <a:rPr lang="en-US" sz="2000" dirty="0" err="1"/>
              <a:t>MarkeTrak</a:t>
            </a:r>
            <a:r>
              <a:rPr lang="en-US" sz="2000" dirty="0"/>
              <a:t> user for that company. </a:t>
            </a:r>
          </a:p>
          <a:p>
            <a:pPr>
              <a:spcBef>
                <a:spcPts val="1200"/>
              </a:spcBef>
            </a:pPr>
            <a:r>
              <a:rPr lang="en-US" sz="2000" dirty="0"/>
              <a:t>The MP Administrator will also be responsible for Report Management. – creating reports for use by multiple users registered under the same DUNS.</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5B6770"/>
                </a:solidFill>
              </a:rPr>
              <a:pPr/>
              <a:t>13</a:t>
            </a:fld>
            <a:endParaRPr lang="en-US">
              <a:solidFill>
                <a:srgbClr val="5B6770"/>
              </a:solidFill>
            </a:endParaRPr>
          </a:p>
        </p:txBody>
      </p:sp>
    </p:spTree>
    <p:extLst>
      <p:ext uri="{BB962C8B-B14F-4D97-AF65-F5344CB8AC3E}">
        <p14:creationId xmlns:p14="http://schemas.microsoft.com/office/powerpoint/2010/main" val="862246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0" y="3005807"/>
            <a:ext cx="5105400" cy="815608"/>
          </a:xfrm>
          <a:prstGeom prst="rect">
            <a:avLst/>
          </a:prstGeom>
          <a:noFill/>
        </p:spPr>
        <p:txBody>
          <a:bodyPr wrap="square" rtlCol="0">
            <a:spAutoFit/>
          </a:bodyPr>
          <a:lstStyle/>
          <a:p>
            <a:r>
              <a:rPr lang="en-US" sz="1400" b="1" dirty="0" err="1">
                <a:solidFill>
                  <a:srgbClr val="5B6770"/>
                </a:solidFill>
              </a:rPr>
              <a:t>MarkeTrak</a:t>
            </a:r>
            <a:r>
              <a:rPr lang="en-US" sz="1400" b="1" dirty="0">
                <a:solidFill>
                  <a:srgbClr val="5B6770"/>
                </a:solidFill>
              </a:rPr>
              <a:t> </a:t>
            </a:r>
            <a:r>
              <a:rPr lang="en-US" sz="1400" b="1" dirty="0">
                <a:solidFill>
                  <a:srgbClr val="5B6770"/>
                </a:solidFill>
              </a:rPr>
              <a:t>Training</a:t>
            </a:r>
            <a:endParaRPr lang="en-US" sz="1400" dirty="0">
              <a:solidFill>
                <a:srgbClr val="5B6770"/>
              </a:solidFill>
            </a:endParaRPr>
          </a:p>
          <a:p>
            <a:pPr>
              <a:spcBef>
                <a:spcPts val="600"/>
              </a:spcBef>
            </a:pPr>
            <a:r>
              <a:rPr lang="en-US" sz="2800" b="1" dirty="0">
                <a:solidFill>
                  <a:srgbClr val="5B6770"/>
                </a:solidFill>
              </a:rPr>
              <a:t>Email </a:t>
            </a:r>
            <a:r>
              <a:rPr lang="en-US" sz="2800" b="1" dirty="0">
                <a:solidFill>
                  <a:srgbClr val="5B6770"/>
                </a:solidFill>
              </a:rPr>
              <a:t>Notifications</a:t>
            </a:r>
          </a:p>
        </p:txBody>
      </p:sp>
    </p:spTree>
    <p:extLst>
      <p:ext uri="{BB962C8B-B14F-4D97-AF65-F5344CB8AC3E}">
        <p14:creationId xmlns:p14="http://schemas.microsoft.com/office/powerpoint/2010/main" val="29989642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Email Notifications</a:t>
            </a:r>
            <a:endParaRPr lang="en-US" b="1" dirty="0">
              <a:solidFill>
                <a:schemeClr val="accent1"/>
              </a:solidFill>
            </a:endParaRPr>
          </a:p>
        </p:txBody>
      </p:sp>
      <p:sp>
        <p:nvSpPr>
          <p:cNvPr id="3" name="Content Placeholder 2"/>
          <p:cNvSpPr>
            <a:spLocks noGrp="1"/>
          </p:cNvSpPr>
          <p:nvPr>
            <p:ph idx="1"/>
          </p:nvPr>
        </p:nvSpPr>
        <p:spPr>
          <a:xfrm>
            <a:off x="304800" y="914400"/>
            <a:ext cx="8534400" cy="5257800"/>
          </a:xfrm>
        </p:spPr>
        <p:txBody>
          <a:bodyPr/>
          <a:lstStyle/>
          <a:p>
            <a:pPr marL="0" indent="0">
              <a:spcBef>
                <a:spcPts val="1200"/>
              </a:spcBef>
              <a:buNone/>
            </a:pPr>
            <a:r>
              <a:rPr lang="en-US" sz="1500" b="1" dirty="0"/>
              <a:t>Automated Email Notifications</a:t>
            </a:r>
          </a:p>
          <a:p>
            <a:pPr lvl="1">
              <a:spcBef>
                <a:spcPts val="1200"/>
              </a:spcBef>
            </a:pPr>
            <a:r>
              <a:rPr lang="en-US" sz="1500" dirty="0" smtClean="0"/>
              <a:t>Automated </a:t>
            </a:r>
            <a:r>
              <a:rPr lang="en-US" sz="1500" dirty="0"/>
              <a:t>emails are controlled by </a:t>
            </a:r>
            <a:r>
              <a:rPr lang="en-US" sz="1500" dirty="0" err="1"/>
              <a:t>MarkeTrak’s</a:t>
            </a:r>
            <a:r>
              <a:rPr lang="en-US" sz="1500" dirty="0"/>
              <a:t> Notification system and sent to MP Administrator assigned contacts.  Receipt of these emails is an indication that an issue has exceeded the time allotted to complete a transition based </a:t>
            </a:r>
            <a:r>
              <a:rPr lang="en-US" sz="1500" dirty="0" smtClean="0"/>
              <a:t>upon </a:t>
            </a:r>
            <a:r>
              <a:rPr lang="en-US" sz="1500" dirty="0"/>
              <a:t>the issue subtype. </a:t>
            </a:r>
            <a:endParaRPr lang="en-US" sz="1500" dirty="0" smtClean="0"/>
          </a:p>
          <a:p>
            <a:pPr lvl="1">
              <a:spcBef>
                <a:spcPts val="1200"/>
              </a:spcBef>
            </a:pPr>
            <a:r>
              <a:rPr lang="en-US" sz="1600" dirty="0"/>
              <a:t>For issues that remain in states of </a:t>
            </a:r>
            <a:r>
              <a:rPr lang="en-US" sz="1600" b="1" dirty="0"/>
              <a:t>New </a:t>
            </a:r>
            <a:r>
              <a:rPr lang="en-US" sz="1600" dirty="0"/>
              <a:t>for more than three calendar days an escalation email will be generated to the primary and secondary responsible contact</a:t>
            </a:r>
            <a:r>
              <a:rPr lang="en-US" sz="1600" dirty="0" smtClean="0"/>
              <a:t>.</a:t>
            </a:r>
          </a:p>
          <a:p>
            <a:pPr lvl="1">
              <a:spcBef>
                <a:spcPts val="1200"/>
              </a:spcBef>
            </a:pPr>
            <a:r>
              <a:rPr lang="en-US" sz="1500" dirty="0" smtClean="0"/>
              <a:t>Examples </a:t>
            </a:r>
            <a:r>
              <a:rPr lang="en-US" sz="1500" dirty="0"/>
              <a:t>of scenarios which trigger automated email notifications are:</a:t>
            </a:r>
          </a:p>
          <a:p>
            <a:pPr lvl="3">
              <a:spcBef>
                <a:spcPts val="1200"/>
              </a:spcBef>
            </a:pPr>
            <a:r>
              <a:rPr lang="en-US" sz="1500" dirty="0"/>
              <a:t>Inadvertent</a:t>
            </a:r>
            <a:r>
              <a:rPr lang="en-US" sz="1500" dirty="0" smtClean="0"/>
              <a:t> </a:t>
            </a:r>
            <a:r>
              <a:rPr lang="en-US" sz="1500" dirty="0"/>
              <a:t>Issues: </a:t>
            </a:r>
          </a:p>
          <a:p>
            <a:pPr lvl="4">
              <a:spcBef>
                <a:spcPts val="1200"/>
              </a:spcBef>
            </a:pPr>
            <a:r>
              <a:rPr lang="en-US" sz="1500" dirty="0"/>
              <a:t>Responsible MP Escalation: after 7 calendar days without transition  </a:t>
            </a:r>
          </a:p>
          <a:p>
            <a:pPr lvl="4">
              <a:spcBef>
                <a:spcPts val="1200"/>
              </a:spcBef>
            </a:pPr>
            <a:r>
              <a:rPr lang="en-US" sz="1500" dirty="0"/>
              <a:t>ERCOT Escalation:  48 hours to update/transition the issue from the “New (ERCOT)” or “In Progress (ERCOT)” states</a:t>
            </a:r>
          </a:p>
          <a:p>
            <a:pPr lvl="4">
              <a:spcBef>
                <a:spcPts val="1200"/>
              </a:spcBef>
            </a:pPr>
            <a:r>
              <a:rPr lang="en-US" sz="1500" dirty="0"/>
              <a:t>Losing MP Escalation: The Regaining Transaction Status should be “Scheduled” or “Complete” within 72 hours of the “Regaining Transaction Submitted</a:t>
            </a:r>
            <a:r>
              <a:rPr lang="en-US" sz="1500" dirty="0" smtClean="0"/>
              <a:t>”</a:t>
            </a:r>
          </a:p>
          <a:p>
            <a:pPr lvl="3">
              <a:spcBef>
                <a:spcPts val="1200"/>
              </a:spcBef>
            </a:pPr>
            <a:r>
              <a:rPr lang="en-US" sz="1500" dirty="0"/>
              <a:t>For all other D2D Sub Types without transition after 28 days, an escalation email will be generated to the primary and secondary responsible contacts</a:t>
            </a:r>
            <a:r>
              <a:rPr lang="en-US" sz="1400" dirty="0"/>
              <a:t>.</a:t>
            </a:r>
            <a:endParaRPr lang="en-US" sz="15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5B6770"/>
                </a:solidFill>
              </a:rPr>
              <a:pPr/>
              <a:t>15</a:t>
            </a:fld>
            <a:endParaRPr lang="en-US">
              <a:solidFill>
                <a:srgbClr val="5B6770"/>
              </a:solidFill>
            </a:endParaRPr>
          </a:p>
        </p:txBody>
      </p:sp>
    </p:spTree>
    <p:extLst>
      <p:ext uri="{BB962C8B-B14F-4D97-AF65-F5344CB8AC3E}">
        <p14:creationId xmlns:p14="http://schemas.microsoft.com/office/powerpoint/2010/main" val="24547851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Email Notifications</a:t>
            </a:r>
            <a:endParaRPr lang="en-US" b="1" dirty="0">
              <a:solidFill>
                <a:schemeClr val="accent1"/>
              </a:solidFill>
            </a:endParaRPr>
          </a:p>
        </p:txBody>
      </p:sp>
      <p:sp>
        <p:nvSpPr>
          <p:cNvPr id="3" name="Content Placeholder 2"/>
          <p:cNvSpPr>
            <a:spLocks noGrp="1"/>
          </p:cNvSpPr>
          <p:nvPr>
            <p:ph idx="1"/>
          </p:nvPr>
        </p:nvSpPr>
        <p:spPr>
          <a:xfrm>
            <a:off x="304800" y="914400"/>
            <a:ext cx="8534400" cy="1447800"/>
          </a:xfrm>
        </p:spPr>
        <p:txBody>
          <a:bodyPr/>
          <a:lstStyle/>
          <a:p>
            <a:pPr marL="0" indent="0">
              <a:spcBef>
                <a:spcPts val="1200"/>
              </a:spcBef>
              <a:buNone/>
            </a:pPr>
            <a:r>
              <a:rPr lang="en-US" sz="1600" dirty="0"/>
              <a:t>Individual Email </a:t>
            </a:r>
            <a:r>
              <a:rPr lang="en-US" sz="1600" dirty="0" smtClean="0"/>
              <a:t>Notifications</a:t>
            </a:r>
            <a:endParaRPr lang="en-US" sz="1600" dirty="0"/>
          </a:p>
          <a:p>
            <a:pPr lvl="1">
              <a:spcBef>
                <a:spcPts val="1200"/>
              </a:spcBef>
            </a:pPr>
            <a:r>
              <a:rPr lang="en-US" sz="1600" dirty="0"/>
              <a:t>Each user with access to an item has the ability to manually select a notification related specifically to that individual issue.  The email address entered in </a:t>
            </a:r>
            <a:r>
              <a:rPr lang="en-US" sz="1600" dirty="0" err="1"/>
              <a:t>MarkeTrak</a:t>
            </a:r>
            <a:r>
              <a:rPr lang="en-US" sz="1600" dirty="0"/>
              <a:t> for the user who selects this option from the Actions: drop down list will be the destination for this email notification. </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5B6770"/>
                </a:solidFill>
              </a:rPr>
              <a:pPr/>
              <a:t>16</a:t>
            </a:fld>
            <a:endParaRPr lang="en-US">
              <a:solidFill>
                <a:srgbClr val="5B6770"/>
              </a:solidFill>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4038" y="2895600"/>
            <a:ext cx="5495925" cy="224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23900" y="5486400"/>
            <a:ext cx="7696200" cy="400110"/>
          </a:xfrm>
          <a:prstGeom prst="rect">
            <a:avLst/>
          </a:prstGeom>
          <a:solidFill>
            <a:schemeClr val="tx2">
              <a:lumMod val="50000"/>
            </a:schemeClr>
          </a:solidFill>
        </p:spPr>
        <p:txBody>
          <a:bodyPr wrap="square" rtlCol="0">
            <a:spAutoFit/>
          </a:bodyPr>
          <a:lstStyle/>
          <a:p>
            <a:r>
              <a:rPr lang="en-US" sz="2000" dirty="0" smtClean="0">
                <a:solidFill>
                  <a:schemeClr val="bg2"/>
                </a:solidFill>
              </a:rPr>
              <a:t>Recommend users utilize escalation emails via MarkeTrak tool.</a:t>
            </a:r>
            <a:endParaRPr lang="en-US" sz="2000" dirty="0">
              <a:solidFill>
                <a:schemeClr val="bg2"/>
              </a:solidFill>
            </a:endParaRPr>
          </a:p>
        </p:txBody>
      </p:sp>
    </p:spTree>
    <p:extLst>
      <p:ext uri="{BB962C8B-B14F-4D97-AF65-F5344CB8AC3E}">
        <p14:creationId xmlns:p14="http://schemas.microsoft.com/office/powerpoint/2010/main" val="4490797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0" y="3005807"/>
            <a:ext cx="5105400" cy="815608"/>
          </a:xfrm>
          <a:prstGeom prst="rect">
            <a:avLst/>
          </a:prstGeom>
          <a:noFill/>
        </p:spPr>
        <p:txBody>
          <a:bodyPr wrap="square" rtlCol="0">
            <a:spAutoFit/>
          </a:bodyPr>
          <a:lstStyle/>
          <a:p>
            <a:r>
              <a:rPr lang="en-US" sz="1400" b="1" dirty="0" err="1">
                <a:solidFill>
                  <a:srgbClr val="5B6770"/>
                </a:solidFill>
              </a:rPr>
              <a:t>MarkeTrak</a:t>
            </a:r>
            <a:r>
              <a:rPr lang="en-US" sz="1400" b="1" dirty="0">
                <a:solidFill>
                  <a:srgbClr val="5B6770"/>
                </a:solidFill>
              </a:rPr>
              <a:t> </a:t>
            </a:r>
            <a:r>
              <a:rPr lang="en-US" sz="1400" b="1" dirty="0">
                <a:solidFill>
                  <a:srgbClr val="5B6770"/>
                </a:solidFill>
              </a:rPr>
              <a:t>Training</a:t>
            </a:r>
            <a:endParaRPr lang="en-US" sz="1400" dirty="0">
              <a:solidFill>
                <a:srgbClr val="5B6770"/>
              </a:solidFill>
            </a:endParaRPr>
          </a:p>
          <a:p>
            <a:pPr>
              <a:spcBef>
                <a:spcPts val="600"/>
              </a:spcBef>
            </a:pPr>
            <a:r>
              <a:rPr lang="en-US" sz="2800" b="1" dirty="0">
                <a:solidFill>
                  <a:srgbClr val="5B6770"/>
                </a:solidFill>
              </a:rPr>
              <a:t>ERCOT </a:t>
            </a:r>
            <a:r>
              <a:rPr lang="en-US" sz="2800" b="1" dirty="0" err="1">
                <a:solidFill>
                  <a:srgbClr val="5B6770"/>
                </a:solidFill>
              </a:rPr>
              <a:t>ListServ</a:t>
            </a:r>
            <a:endParaRPr lang="en-US" sz="2800" b="1" dirty="0">
              <a:solidFill>
                <a:srgbClr val="5B6770"/>
              </a:solidFill>
            </a:endParaRPr>
          </a:p>
        </p:txBody>
      </p:sp>
    </p:spTree>
    <p:extLst>
      <p:ext uri="{BB962C8B-B14F-4D97-AF65-F5344CB8AC3E}">
        <p14:creationId xmlns:p14="http://schemas.microsoft.com/office/powerpoint/2010/main" val="5084590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ERCOT </a:t>
            </a:r>
            <a:r>
              <a:rPr lang="en-US" dirty="0" err="1" smtClean="0"/>
              <a:t>ListServ</a:t>
            </a:r>
            <a:endParaRPr lang="en-US" b="1" dirty="0">
              <a:solidFill>
                <a:schemeClr val="accent1"/>
              </a:solidFill>
            </a:endParaRPr>
          </a:p>
        </p:txBody>
      </p:sp>
      <p:sp>
        <p:nvSpPr>
          <p:cNvPr id="3" name="Content Placeholder 2"/>
          <p:cNvSpPr>
            <a:spLocks noGrp="1"/>
          </p:cNvSpPr>
          <p:nvPr>
            <p:ph idx="1"/>
          </p:nvPr>
        </p:nvSpPr>
        <p:spPr>
          <a:xfrm>
            <a:off x="381000" y="1312752"/>
            <a:ext cx="8534400" cy="4783248"/>
          </a:xfrm>
        </p:spPr>
        <p:txBody>
          <a:bodyPr/>
          <a:lstStyle/>
          <a:p>
            <a:pPr marL="0" indent="0">
              <a:spcBef>
                <a:spcPts val="1200"/>
              </a:spcBef>
              <a:buNone/>
            </a:pPr>
            <a:r>
              <a:rPr lang="en-US" sz="2000" dirty="0"/>
              <a:t>To subscribe to an email distribution list on ERCOT </a:t>
            </a:r>
            <a:r>
              <a:rPr lang="en-US" sz="2000" dirty="0" err="1"/>
              <a:t>ListServ</a:t>
            </a:r>
            <a:r>
              <a:rPr lang="en-US" sz="2000" dirty="0"/>
              <a:t>, navigate to </a:t>
            </a:r>
            <a:r>
              <a:rPr lang="en-US" sz="2000" dirty="0">
                <a:hlinkClick r:id="rId3"/>
              </a:rPr>
              <a:t>http://lists.ercot.com</a:t>
            </a:r>
            <a:r>
              <a:rPr lang="en-US" sz="2000" dirty="0"/>
              <a:t> and create an account.</a:t>
            </a:r>
          </a:p>
          <a:p>
            <a:pPr lvl="1">
              <a:spcBef>
                <a:spcPts val="1200"/>
              </a:spcBef>
            </a:pPr>
            <a:r>
              <a:rPr lang="en-US" sz="2000" dirty="0" smtClean="0"/>
              <a:t>Users will </a:t>
            </a:r>
            <a:r>
              <a:rPr lang="en-US" sz="2000" dirty="0"/>
              <a:t>receive a confirmation </a:t>
            </a:r>
            <a:r>
              <a:rPr lang="en-US" sz="2000" dirty="0" smtClean="0"/>
              <a:t>email sent to the </a:t>
            </a:r>
            <a:r>
              <a:rPr lang="en-US" sz="2000" dirty="0"/>
              <a:t>email address </a:t>
            </a:r>
            <a:r>
              <a:rPr lang="en-US" sz="2000" dirty="0" smtClean="0"/>
              <a:t>provided which will be used to </a:t>
            </a:r>
            <a:r>
              <a:rPr lang="en-US" sz="2000" dirty="0"/>
              <a:t>log into the listserv application.</a:t>
            </a:r>
          </a:p>
          <a:p>
            <a:pPr lvl="1">
              <a:spcBef>
                <a:spcPts val="1200"/>
              </a:spcBef>
            </a:pPr>
            <a:r>
              <a:rPr lang="en-US" sz="2000" dirty="0" smtClean="0"/>
              <a:t>Users will select </a:t>
            </a:r>
            <a:r>
              <a:rPr lang="en-US" sz="2000" dirty="0"/>
              <a:t>the desired lists from the menu and click “</a:t>
            </a:r>
            <a:r>
              <a:rPr lang="en-US" sz="2000" b="1" dirty="0"/>
              <a:t>submit</a:t>
            </a:r>
            <a:r>
              <a:rPr lang="en-US" sz="2000" dirty="0"/>
              <a:t>”. </a:t>
            </a:r>
          </a:p>
          <a:p>
            <a:pPr lvl="1">
              <a:spcBef>
                <a:spcPts val="1200"/>
              </a:spcBef>
            </a:pPr>
            <a:r>
              <a:rPr lang="en-US" sz="2000" dirty="0" smtClean="0"/>
              <a:t>Users will </a:t>
            </a:r>
            <a:r>
              <a:rPr lang="en-US" sz="2000" dirty="0"/>
              <a:t>receive an email with a </a:t>
            </a:r>
            <a:r>
              <a:rPr lang="en-US" sz="2000" dirty="0" smtClean="0"/>
              <a:t>verification link </a:t>
            </a:r>
            <a:r>
              <a:rPr lang="en-US" sz="2000" dirty="0"/>
              <a:t>requesting </a:t>
            </a:r>
            <a:r>
              <a:rPr lang="en-US" sz="2000" dirty="0" smtClean="0"/>
              <a:t>confirmation </a:t>
            </a:r>
            <a:r>
              <a:rPr lang="en-US" sz="2000" dirty="0"/>
              <a:t>of subscription to each list selected.  </a:t>
            </a:r>
            <a:endParaRPr lang="en-US" sz="2000" dirty="0" smtClean="0"/>
          </a:p>
          <a:p>
            <a:pPr lvl="1">
              <a:spcBef>
                <a:spcPts val="1200"/>
              </a:spcBef>
            </a:pPr>
            <a:r>
              <a:rPr lang="en-US" sz="2000" dirty="0" smtClean="0"/>
              <a:t>After clicking the link, the user </a:t>
            </a:r>
            <a:r>
              <a:rPr lang="en-US" sz="2000" dirty="0"/>
              <a:t>will receive all subsequent emails </a:t>
            </a:r>
            <a:r>
              <a:rPr lang="en-US" sz="2000" dirty="0" smtClean="0"/>
              <a:t>sent </a:t>
            </a:r>
            <a:r>
              <a:rPr lang="en-US" sz="2000" dirty="0"/>
              <a:t>to the selected list(s</a:t>
            </a:r>
            <a:r>
              <a:rPr lang="en-US" sz="2000" dirty="0" smtClean="0"/>
              <a:t>).</a:t>
            </a:r>
          </a:p>
          <a:p>
            <a:pPr>
              <a:spcBef>
                <a:spcPts val="1200"/>
              </a:spcBef>
            </a:pPr>
            <a:endParaRPr lang="en-US" sz="1050" dirty="0"/>
          </a:p>
          <a:p>
            <a:pPr marL="0" indent="0">
              <a:spcBef>
                <a:spcPts val="1200"/>
              </a:spcBef>
              <a:buNone/>
            </a:pPr>
            <a:r>
              <a:rPr lang="en-US" sz="2000" dirty="0" smtClean="0"/>
              <a:t>To unsubscribe to an email distribution list, users navigate to desired list and click “unsubscribe”.</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5B6770"/>
                </a:solidFill>
              </a:rPr>
              <a:pPr/>
              <a:t>18</a:t>
            </a:fld>
            <a:endParaRPr lang="en-US">
              <a:solidFill>
                <a:srgbClr val="5B6770"/>
              </a:solidFill>
            </a:endParaRPr>
          </a:p>
        </p:txBody>
      </p:sp>
    </p:spTree>
    <p:extLst>
      <p:ext uri="{BB962C8B-B14F-4D97-AF65-F5344CB8AC3E}">
        <p14:creationId xmlns:p14="http://schemas.microsoft.com/office/powerpoint/2010/main" val="24905412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General </a:t>
            </a:r>
            <a:r>
              <a:rPr lang="en-US" dirty="0" smtClean="0"/>
              <a:t>Functionality: Navigating </a:t>
            </a:r>
            <a:r>
              <a:rPr lang="en-US" dirty="0" err="1"/>
              <a:t>MarkeTrak</a:t>
            </a:r>
            <a:endParaRPr lang="en-US" b="1" dirty="0">
              <a:solidFill>
                <a:schemeClr val="accent1"/>
              </a:solidFill>
            </a:endParaRPr>
          </a:p>
        </p:txBody>
      </p:sp>
      <p:sp>
        <p:nvSpPr>
          <p:cNvPr id="3" name="Content Placeholder 2"/>
          <p:cNvSpPr>
            <a:spLocks noGrp="1"/>
          </p:cNvSpPr>
          <p:nvPr>
            <p:ph idx="1"/>
          </p:nvPr>
        </p:nvSpPr>
        <p:spPr>
          <a:xfrm>
            <a:off x="304800" y="914400"/>
            <a:ext cx="8534400" cy="1752600"/>
          </a:xfrm>
        </p:spPr>
        <p:txBody>
          <a:bodyPr/>
          <a:lstStyle/>
          <a:p>
            <a:pPr marL="0" indent="0">
              <a:lnSpc>
                <a:spcPct val="150000"/>
              </a:lnSpc>
              <a:buNone/>
            </a:pPr>
            <a:r>
              <a:rPr lang="en-US" sz="2000" b="1" dirty="0"/>
              <a:t>Launch Page</a:t>
            </a:r>
          </a:p>
          <a:p>
            <a:pPr marL="457200" lvl="1" indent="0">
              <a:lnSpc>
                <a:spcPct val="150000"/>
              </a:lnSpc>
              <a:buNone/>
            </a:pPr>
            <a:r>
              <a:rPr lang="en-US" sz="1600" dirty="0"/>
              <a:t>Upon successful login, the user is initially taken to the </a:t>
            </a:r>
            <a:r>
              <a:rPr lang="en-US" sz="1600" dirty="0" err="1"/>
              <a:t>MarkeTrak</a:t>
            </a:r>
            <a:r>
              <a:rPr lang="en-US" sz="1600" dirty="0"/>
              <a:t> Task </a:t>
            </a:r>
            <a:r>
              <a:rPr lang="en-US" sz="1600" dirty="0" smtClean="0"/>
              <a:t>Page. The </a:t>
            </a:r>
            <a:r>
              <a:rPr lang="en-US" sz="1600" dirty="0"/>
              <a:t>Task Page can be used as the starting point for each login or a specific Home Page Report can be selected as the default login page.</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5B6770"/>
                </a:solidFill>
              </a:rPr>
              <a:pPr/>
              <a:t>2</a:t>
            </a:fld>
            <a:endParaRPr lang="en-US">
              <a:solidFill>
                <a:srgbClr val="5B6770"/>
              </a:solidFill>
            </a:endParaRPr>
          </a:p>
        </p:txBody>
      </p:sp>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l="9962"/>
          <a:stretch>
            <a:fillRect/>
          </a:stretch>
        </p:blipFill>
        <p:spPr bwMode="auto">
          <a:xfrm>
            <a:off x="1828800" y="2628900"/>
            <a:ext cx="5486400" cy="34305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75849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General </a:t>
            </a:r>
            <a:r>
              <a:rPr lang="en-US" dirty="0" smtClean="0"/>
              <a:t>Functionality: Navigating </a:t>
            </a:r>
            <a:r>
              <a:rPr lang="en-US" dirty="0" err="1"/>
              <a:t>MarkeTrak</a:t>
            </a:r>
            <a:endParaRPr lang="en-US" b="1" dirty="0">
              <a:solidFill>
                <a:schemeClr val="accent1"/>
              </a:solidFill>
            </a:endParaRPr>
          </a:p>
        </p:txBody>
      </p:sp>
      <p:sp>
        <p:nvSpPr>
          <p:cNvPr id="3" name="Content Placeholder 2"/>
          <p:cNvSpPr>
            <a:spLocks noGrp="1"/>
          </p:cNvSpPr>
          <p:nvPr>
            <p:ph idx="1"/>
          </p:nvPr>
        </p:nvSpPr>
        <p:spPr>
          <a:xfrm>
            <a:off x="304800" y="914400"/>
            <a:ext cx="8534400" cy="838200"/>
          </a:xfrm>
        </p:spPr>
        <p:txBody>
          <a:bodyPr/>
          <a:lstStyle/>
          <a:p>
            <a:pPr marL="0" indent="0">
              <a:lnSpc>
                <a:spcPct val="150000"/>
              </a:lnSpc>
              <a:buNone/>
            </a:pPr>
            <a:r>
              <a:rPr lang="en-US" sz="2000" b="1" dirty="0"/>
              <a:t>Setting a specific Home Page Report</a:t>
            </a:r>
          </a:p>
          <a:p>
            <a:pPr marL="457200" lvl="1" indent="0">
              <a:lnSpc>
                <a:spcPct val="150000"/>
              </a:lnSpc>
              <a:buNone/>
            </a:pPr>
            <a:r>
              <a:rPr lang="en-US" sz="1600" dirty="0"/>
              <a:t>Select the link at the bottom of the Task Page to set a specific Home Page Report.</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5B6770"/>
                </a:solidFill>
              </a:rPr>
              <a:pPr/>
              <a:t>3</a:t>
            </a:fld>
            <a:endParaRPr lang="en-US">
              <a:solidFill>
                <a:srgbClr val="5B6770"/>
              </a:solidFill>
            </a:endParaRPr>
          </a:p>
        </p:txBody>
      </p:sp>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l="9962"/>
          <a:stretch>
            <a:fillRect/>
          </a:stretch>
        </p:blipFill>
        <p:spPr bwMode="auto">
          <a:xfrm>
            <a:off x="1295400" y="1828800"/>
            <a:ext cx="6553200" cy="40973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1524000" y="5468938"/>
            <a:ext cx="1752600" cy="457200"/>
          </a:xfrm>
          <a:prstGeom prst="rect">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8200">
                  <a:lumMod val="75000"/>
                </a:srgbClr>
              </a:solidFill>
            </a:endParaRPr>
          </a:p>
        </p:txBody>
      </p:sp>
    </p:spTree>
    <p:extLst>
      <p:ext uri="{BB962C8B-B14F-4D97-AF65-F5344CB8AC3E}">
        <p14:creationId xmlns:p14="http://schemas.microsoft.com/office/powerpoint/2010/main" val="472055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General </a:t>
            </a:r>
            <a:r>
              <a:rPr lang="en-US" dirty="0" smtClean="0"/>
              <a:t>Functionality: Navigating </a:t>
            </a:r>
            <a:r>
              <a:rPr lang="en-US" dirty="0" err="1"/>
              <a:t>MarkeTrak</a:t>
            </a:r>
            <a:endParaRPr lang="en-US" b="1" dirty="0">
              <a:solidFill>
                <a:schemeClr val="accent1"/>
              </a:solidFill>
            </a:endParaRPr>
          </a:p>
        </p:txBody>
      </p:sp>
      <p:sp>
        <p:nvSpPr>
          <p:cNvPr id="3" name="Content Placeholder 2"/>
          <p:cNvSpPr>
            <a:spLocks noGrp="1"/>
          </p:cNvSpPr>
          <p:nvPr>
            <p:ph idx="1"/>
          </p:nvPr>
        </p:nvSpPr>
        <p:spPr>
          <a:xfrm>
            <a:off x="606425" y="876300"/>
            <a:ext cx="8534400" cy="838200"/>
          </a:xfrm>
        </p:spPr>
        <p:txBody>
          <a:bodyPr/>
          <a:lstStyle/>
          <a:p>
            <a:pPr marL="0" indent="0">
              <a:spcBef>
                <a:spcPts val="1200"/>
              </a:spcBef>
              <a:buNone/>
            </a:pPr>
            <a:r>
              <a:rPr lang="en-US" sz="2000" dirty="0"/>
              <a:t>Select a report from the list displayed for your Home Page Report and click Save.</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5B6770"/>
                </a:solidFill>
              </a:rPr>
              <a:pPr/>
              <a:t>4</a:t>
            </a:fld>
            <a:endParaRPr lang="en-US">
              <a:solidFill>
                <a:srgbClr val="5B6770"/>
              </a:solidFill>
            </a:endParaRPr>
          </a:p>
        </p:txBody>
      </p:sp>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425" y="1828800"/>
            <a:ext cx="7931150" cy="403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18006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General </a:t>
            </a:r>
            <a:r>
              <a:rPr lang="en-US" dirty="0" smtClean="0"/>
              <a:t>Functionality: Navigating </a:t>
            </a:r>
            <a:r>
              <a:rPr lang="en-US" dirty="0" err="1"/>
              <a:t>MarkeTrak</a:t>
            </a:r>
            <a:endParaRPr lang="en-US" b="1" dirty="0">
              <a:solidFill>
                <a:schemeClr val="accent1"/>
              </a:solidFill>
            </a:endParaRPr>
          </a:p>
        </p:txBody>
      </p:sp>
      <p:sp>
        <p:nvSpPr>
          <p:cNvPr id="3" name="Content Placeholder 2"/>
          <p:cNvSpPr>
            <a:spLocks noGrp="1"/>
          </p:cNvSpPr>
          <p:nvPr>
            <p:ph idx="1"/>
          </p:nvPr>
        </p:nvSpPr>
        <p:spPr>
          <a:xfrm>
            <a:off x="694099" y="914400"/>
            <a:ext cx="8534400" cy="533400"/>
          </a:xfrm>
        </p:spPr>
        <p:txBody>
          <a:bodyPr/>
          <a:lstStyle/>
          <a:p>
            <a:pPr marL="0" indent="0">
              <a:spcBef>
                <a:spcPts val="1800"/>
              </a:spcBef>
              <a:buNone/>
            </a:pPr>
            <a:r>
              <a:rPr lang="en-US" sz="2000" dirty="0"/>
              <a:t>Home page now defaults to the selected report with each login.</a:t>
            </a:r>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5B6770"/>
                </a:solidFill>
              </a:rPr>
              <a:pPr/>
              <a:t>5</a:t>
            </a:fld>
            <a:endParaRPr lang="en-US">
              <a:solidFill>
                <a:srgbClr val="5B6770"/>
              </a:solidFill>
            </a:endParaRPr>
          </a:p>
        </p:txBody>
      </p:sp>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050" y="1447800"/>
            <a:ext cx="5041900" cy="4664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6" name="Straight Arrow Connector 5"/>
          <p:cNvCxnSpPr/>
          <p:nvPr/>
        </p:nvCxnSpPr>
        <p:spPr>
          <a:xfrm flipH="1">
            <a:off x="4343400" y="2628900"/>
            <a:ext cx="18288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3224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General </a:t>
            </a:r>
            <a:r>
              <a:rPr lang="en-US" dirty="0" smtClean="0"/>
              <a:t>Functionality: Navigating </a:t>
            </a:r>
            <a:r>
              <a:rPr lang="en-US" dirty="0" err="1"/>
              <a:t>MarkeTrak</a:t>
            </a:r>
            <a:endParaRPr lang="en-US" b="1" dirty="0">
              <a:solidFill>
                <a:schemeClr val="accent1"/>
              </a:solidFill>
            </a:endParaRPr>
          </a:p>
        </p:txBody>
      </p:sp>
      <p:sp>
        <p:nvSpPr>
          <p:cNvPr id="3" name="Content Placeholder 2"/>
          <p:cNvSpPr>
            <a:spLocks noGrp="1"/>
          </p:cNvSpPr>
          <p:nvPr>
            <p:ph idx="1"/>
          </p:nvPr>
        </p:nvSpPr>
        <p:spPr>
          <a:xfrm>
            <a:off x="350837" y="1600200"/>
            <a:ext cx="8534400" cy="4343400"/>
          </a:xfrm>
        </p:spPr>
        <p:txBody>
          <a:bodyPr/>
          <a:lstStyle/>
          <a:p>
            <a:pPr marL="0" indent="0">
              <a:spcBef>
                <a:spcPts val="600"/>
              </a:spcBef>
              <a:buNone/>
            </a:pPr>
            <a:r>
              <a:rPr lang="en-US" sz="1800" b="1" dirty="0" err="1"/>
              <a:t>MarkeTrak</a:t>
            </a:r>
            <a:r>
              <a:rPr lang="en-US" sz="1800" b="1" dirty="0"/>
              <a:t> Tool </a:t>
            </a:r>
            <a:r>
              <a:rPr lang="en-US" sz="1800" b="1" dirty="0" smtClean="0"/>
              <a:t>Bar</a:t>
            </a:r>
            <a:r>
              <a:rPr lang="en-US" sz="1800" dirty="0" smtClean="0"/>
              <a:t>: The </a:t>
            </a:r>
            <a:r>
              <a:rPr lang="en-US" sz="1800" dirty="0"/>
              <a:t>Home, Application Settings, MIS, </a:t>
            </a:r>
            <a:r>
              <a:rPr lang="en-US" sz="1800" dirty="0" err="1"/>
              <a:t>MarkeTrak</a:t>
            </a:r>
            <a:r>
              <a:rPr lang="en-US" sz="1800" dirty="0"/>
              <a:t> Documentation, Legal Disclaimer, Administrator, Help, and Exit links are available across the top of each window view in the </a:t>
            </a:r>
            <a:r>
              <a:rPr lang="en-US" sz="1800" dirty="0" err="1"/>
              <a:t>MarkeTrak</a:t>
            </a:r>
            <a:r>
              <a:rPr lang="en-US" sz="1800" dirty="0"/>
              <a:t> application.</a:t>
            </a:r>
          </a:p>
          <a:p>
            <a:pPr lvl="1">
              <a:spcBef>
                <a:spcPts val="1200"/>
              </a:spcBef>
            </a:pPr>
            <a:r>
              <a:rPr lang="en-US" sz="1400" b="1" dirty="0" smtClean="0"/>
              <a:t>Home</a:t>
            </a:r>
            <a:r>
              <a:rPr lang="en-US" sz="1400" dirty="0" smtClean="0"/>
              <a:t>: This </a:t>
            </a:r>
            <a:r>
              <a:rPr lang="en-US" sz="1400" dirty="0"/>
              <a:t>button returns the user to the Home Page Report.</a:t>
            </a:r>
          </a:p>
          <a:p>
            <a:pPr lvl="1">
              <a:spcBef>
                <a:spcPts val="600"/>
              </a:spcBef>
            </a:pPr>
            <a:r>
              <a:rPr lang="en-US" sz="1400" b="1" dirty="0"/>
              <a:t>Application </a:t>
            </a:r>
            <a:r>
              <a:rPr lang="en-US" sz="1400" b="1" dirty="0" smtClean="0"/>
              <a:t>Settings</a:t>
            </a:r>
            <a:r>
              <a:rPr lang="en-US" sz="1400" dirty="0" smtClean="0"/>
              <a:t>: This </a:t>
            </a:r>
            <a:r>
              <a:rPr lang="en-US" sz="1400" dirty="0"/>
              <a:t>link enables the user to select a Home Page Report and preferred projects for the application.</a:t>
            </a:r>
          </a:p>
          <a:p>
            <a:pPr lvl="1">
              <a:spcBef>
                <a:spcPts val="600"/>
              </a:spcBef>
            </a:pPr>
            <a:r>
              <a:rPr lang="en-US" sz="1400" b="1" dirty="0" smtClean="0"/>
              <a:t>MIS</a:t>
            </a:r>
            <a:r>
              <a:rPr lang="en-US" sz="1400" dirty="0" smtClean="0"/>
              <a:t>: This </a:t>
            </a:r>
            <a:r>
              <a:rPr lang="en-US" sz="1400" dirty="0"/>
              <a:t>link will take you directly to the main page of the Market Information System website.  From there, you can select the Reports and Extracts Index link which will take you to your reports and </a:t>
            </a:r>
            <a:r>
              <a:rPr lang="en-US" sz="1400" dirty="0" smtClean="0"/>
              <a:t>extracts.</a:t>
            </a:r>
          </a:p>
          <a:p>
            <a:pPr lvl="1">
              <a:spcBef>
                <a:spcPts val="600"/>
              </a:spcBef>
            </a:pPr>
            <a:r>
              <a:rPr lang="en-US" sz="1400" b="1" dirty="0" err="1"/>
              <a:t>MarkeTrak</a:t>
            </a:r>
            <a:r>
              <a:rPr lang="en-US" sz="1400" b="1" dirty="0"/>
              <a:t> Documentation</a:t>
            </a:r>
            <a:r>
              <a:rPr lang="en-US" sz="1400" dirty="0"/>
              <a:t>: This link will take you to the </a:t>
            </a:r>
            <a:r>
              <a:rPr lang="en-US" sz="1400" dirty="0" err="1"/>
              <a:t>MarkeTrak</a:t>
            </a:r>
            <a:r>
              <a:rPr lang="en-US" sz="1400" dirty="0"/>
              <a:t> Information Page which contains several key documents such as the User Guide, Tips &amp; Tricks document, bulk insert templates, etc.</a:t>
            </a:r>
          </a:p>
          <a:p>
            <a:pPr lvl="1">
              <a:spcBef>
                <a:spcPts val="600"/>
              </a:spcBef>
            </a:pPr>
            <a:r>
              <a:rPr lang="en-US" sz="1400" b="1" dirty="0"/>
              <a:t>Legal Disclaimer</a:t>
            </a:r>
            <a:r>
              <a:rPr lang="en-US" sz="1400" dirty="0"/>
              <a:t>: A quick link to the legal disclaimer relevant to the </a:t>
            </a:r>
            <a:r>
              <a:rPr lang="en-US" sz="1400" dirty="0" err="1"/>
              <a:t>MarkeTrak</a:t>
            </a:r>
            <a:r>
              <a:rPr lang="en-US" sz="1400" dirty="0"/>
              <a:t> application.</a:t>
            </a:r>
          </a:p>
          <a:p>
            <a:pPr lvl="1">
              <a:spcBef>
                <a:spcPts val="600"/>
              </a:spcBef>
            </a:pPr>
            <a:r>
              <a:rPr lang="en-US" sz="1400" b="1" dirty="0"/>
              <a:t>Help</a:t>
            </a:r>
            <a:r>
              <a:rPr lang="en-US" sz="1400" dirty="0"/>
              <a:t>: The help feature is an indexed and searchable resource with a thorough explanation of ‘out-of-the-box’ tool functionality.  The purpose of this guide and appendix is to bridge the gap between the application and the ERCOT help documents</a:t>
            </a:r>
          </a:p>
          <a:p>
            <a:pPr lvl="1">
              <a:spcBef>
                <a:spcPts val="600"/>
              </a:spcBef>
            </a:pPr>
            <a:r>
              <a:rPr lang="en-US" sz="1400" b="1" dirty="0"/>
              <a:t>Exit</a:t>
            </a:r>
            <a:r>
              <a:rPr lang="en-US" sz="1400" dirty="0"/>
              <a:t>: This is the method to log out of the </a:t>
            </a:r>
            <a:r>
              <a:rPr lang="en-US" sz="1400" dirty="0" err="1"/>
              <a:t>MarkeTrak</a:t>
            </a:r>
            <a:r>
              <a:rPr lang="en-US" sz="1400" dirty="0"/>
              <a:t> tool. </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5B6770"/>
                </a:solidFill>
              </a:rPr>
              <a:pPr/>
              <a:t>6</a:t>
            </a:fld>
            <a:endParaRPr lang="en-US">
              <a:solidFill>
                <a:srgbClr val="5B6770"/>
              </a:solidFill>
            </a:endParaRPr>
          </a:p>
        </p:txBody>
      </p:sp>
      <p:grpSp>
        <p:nvGrpSpPr>
          <p:cNvPr id="5" name="Group 9"/>
          <p:cNvGrpSpPr>
            <a:grpSpLocks/>
          </p:cNvGrpSpPr>
          <p:nvPr/>
        </p:nvGrpSpPr>
        <p:grpSpPr bwMode="auto">
          <a:xfrm>
            <a:off x="228600" y="914400"/>
            <a:ext cx="8778875" cy="549275"/>
            <a:chOff x="-76200" y="1338262"/>
            <a:chExt cx="8923338" cy="523875"/>
          </a:xfrm>
        </p:grpSpPr>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r="73396"/>
            <a:stretch>
              <a:fillRect/>
            </a:stretch>
          </p:blipFill>
          <p:spPr bwMode="auto">
            <a:xfrm>
              <a:off x="-76200" y="1338262"/>
              <a:ext cx="3220720"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l="51469"/>
            <a:stretch>
              <a:fillRect/>
            </a:stretch>
          </p:blipFill>
          <p:spPr bwMode="auto">
            <a:xfrm>
              <a:off x="2971800" y="1338262"/>
              <a:ext cx="5875338"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11605909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General </a:t>
            </a:r>
            <a:r>
              <a:rPr lang="en-US" dirty="0" smtClean="0"/>
              <a:t>Functionality: Navigating </a:t>
            </a:r>
            <a:r>
              <a:rPr lang="en-US" dirty="0" err="1"/>
              <a:t>MarkeTrak</a:t>
            </a:r>
            <a:endParaRPr lang="en-US" b="1" dirty="0">
              <a:solidFill>
                <a:schemeClr val="accent1"/>
              </a:solidFill>
            </a:endParaRPr>
          </a:p>
        </p:txBody>
      </p:sp>
      <p:sp>
        <p:nvSpPr>
          <p:cNvPr id="3" name="Content Placeholder 2"/>
          <p:cNvSpPr>
            <a:spLocks noGrp="1"/>
          </p:cNvSpPr>
          <p:nvPr>
            <p:ph idx="1"/>
          </p:nvPr>
        </p:nvSpPr>
        <p:spPr>
          <a:xfrm>
            <a:off x="304800" y="914400"/>
            <a:ext cx="8534400" cy="838200"/>
          </a:xfrm>
        </p:spPr>
        <p:txBody>
          <a:bodyPr/>
          <a:lstStyle/>
          <a:p>
            <a:r>
              <a:rPr lang="en-US" sz="1600" b="1" dirty="0"/>
              <a:t>Quick </a:t>
            </a:r>
            <a:r>
              <a:rPr lang="en-US" sz="1600" b="1" dirty="0" smtClean="0"/>
              <a:t>Links</a:t>
            </a:r>
            <a:r>
              <a:rPr lang="en-US" sz="1600" dirty="0" smtClean="0"/>
              <a:t>: These </a:t>
            </a:r>
            <a:r>
              <a:rPr lang="en-US" sz="1600" dirty="0"/>
              <a:t>are links updated to an individual user toolbar.  This can include useful URLs such as ERCOT.com or common reports a user may wish to access in one click as demonstrated </a:t>
            </a:r>
            <a:r>
              <a:rPr lang="en-US" sz="1600" dirty="0" smtClean="0"/>
              <a:t>below:</a:t>
            </a: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5B6770"/>
                </a:solidFill>
              </a:rPr>
              <a:pPr/>
              <a:t>7</a:t>
            </a:fld>
            <a:endParaRPr lang="en-US">
              <a:solidFill>
                <a:srgbClr val="5B6770"/>
              </a:solidFill>
            </a:endParaRPr>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3475" y="1952625"/>
            <a:ext cx="6877050" cy="2162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7"/>
          <p:cNvPicPr>
            <a:picLocks noChangeAspect="1" noChangeArrowheads="1"/>
          </p:cNvPicPr>
          <p:nvPr/>
        </p:nvPicPr>
        <p:blipFill>
          <a:blip r:embed="rId4">
            <a:extLst>
              <a:ext uri="{28A0092B-C50C-407E-A947-70E740481C1C}">
                <a14:useLocalDpi xmlns:a14="http://schemas.microsoft.com/office/drawing/2010/main" val="0"/>
              </a:ext>
            </a:extLst>
          </a:blip>
          <a:srcRect l="94453" t="22153" r="3516" b="74596"/>
          <a:stretch>
            <a:fillRect/>
          </a:stretch>
        </p:blipFill>
        <p:spPr bwMode="auto">
          <a:xfrm>
            <a:off x="4315968" y="5157216"/>
            <a:ext cx="24765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7" name="Straight Arrow Connector 6"/>
          <p:cNvCxnSpPr/>
          <p:nvPr/>
        </p:nvCxnSpPr>
        <p:spPr>
          <a:xfrm flipV="1">
            <a:off x="3124200" y="3062288"/>
            <a:ext cx="1828800" cy="82391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Content Placeholder 2"/>
          <p:cNvSpPr txBox="1">
            <a:spLocks/>
          </p:cNvSpPr>
          <p:nvPr/>
        </p:nvSpPr>
        <p:spPr>
          <a:xfrm>
            <a:off x="301752" y="4466432"/>
            <a:ext cx="8534400" cy="15160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600" b="1" dirty="0" smtClean="0">
                <a:solidFill>
                  <a:srgbClr val="5B6770"/>
                </a:solidFill>
              </a:rPr>
              <a:t>To add a quick link:</a:t>
            </a:r>
          </a:p>
          <a:p>
            <a:pPr lvl="1">
              <a:spcBef>
                <a:spcPts val="1200"/>
              </a:spcBef>
            </a:pPr>
            <a:r>
              <a:rPr lang="en-US" sz="1400" dirty="0" smtClean="0">
                <a:solidFill>
                  <a:srgbClr val="5B6770"/>
                </a:solidFill>
              </a:rPr>
              <a:t>Navigate to the report, form, view, or page to which you want to create a link. </a:t>
            </a:r>
          </a:p>
          <a:p>
            <a:pPr lvl="1"/>
            <a:r>
              <a:rPr lang="en-US" sz="1400" dirty="0" smtClean="0">
                <a:solidFill>
                  <a:srgbClr val="5B6770"/>
                </a:solidFill>
              </a:rPr>
              <a:t>Click the icon on the application toolbar.        The Add to Quick Links dialog box opens. </a:t>
            </a:r>
          </a:p>
          <a:p>
            <a:pPr lvl="1"/>
            <a:r>
              <a:rPr lang="en-US" sz="1400" dirty="0" smtClean="0">
                <a:solidFill>
                  <a:srgbClr val="5B6770"/>
                </a:solidFill>
              </a:rPr>
              <a:t>Type a name for the quick link. This name is used to label the quick link on the application toolbar and in the Favorites view. Click Save. </a:t>
            </a:r>
            <a:endParaRPr lang="en-US" sz="1400" dirty="0">
              <a:solidFill>
                <a:srgbClr val="5B6770"/>
              </a:solidFill>
            </a:endParaRPr>
          </a:p>
        </p:txBody>
      </p:sp>
    </p:spTree>
    <p:extLst>
      <p:ext uri="{BB962C8B-B14F-4D97-AF65-F5344CB8AC3E}">
        <p14:creationId xmlns:p14="http://schemas.microsoft.com/office/powerpoint/2010/main" val="31537697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General </a:t>
            </a:r>
            <a:r>
              <a:rPr lang="en-US" dirty="0" smtClean="0"/>
              <a:t>Functionality: Navigating </a:t>
            </a:r>
            <a:r>
              <a:rPr lang="en-US" dirty="0" err="1"/>
              <a:t>MarkeTrak</a:t>
            </a:r>
            <a:endParaRPr lang="en-US" b="1" dirty="0">
              <a:solidFill>
                <a:schemeClr val="accent1"/>
              </a:solidFill>
            </a:endParaRPr>
          </a:p>
        </p:txBody>
      </p:sp>
      <p:sp>
        <p:nvSpPr>
          <p:cNvPr id="3" name="Content Placeholder 2"/>
          <p:cNvSpPr>
            <a:spLocks noGrp="1"/>
          </p:cNvSpPr>
          <p:nvPr>
            <p:ph idx="1"/>
          </p:nvPr>
        </p:nvSpPr>
        <p:spPr>
          <a:xfrm>
            <a:off x="304800" y="914400"/>
            <a:ext cx="8534400" cy="2667000"/>
          </a:xfrm>
        </p:spPr>
        <p:txBody>
          <a:bodyPr/>
          <a:lstStyle/>
          <a:p>
            <a:pPr marL="0" indent="0">
              <a:spcBef>
                <a:spcPts val="600"/>
              </a:spcBef>
              <a:buNone/>
            </a:pPr>
            <a:r>
              <a:rPr lang="en-US" sz="1400" b="1" dirty="0"/>
              <a:t>Actions </a:t>
            </a:r>
            <a:r>
              <a:rPr lang="en-US" sz="1400" b="1" dirty="0" smtClean="0"/>
              <a:t>dropdown</a:t>
            </a:r>
            <a:r>
              <a:rPr lang="en-US" sz="1400" dirty="0" smtClean="0"/>
              <a:t>: Available </a:t>
            </a:r>
            <a:r>
              <a:rPr lang="en-US" sz="1400" dirty="0"/>
              <a:t>in the header of the issue details pane:</a:t>
            </a:r>
          </a:p>
          <a:p>
            <a:pPr lvl="1">
              <a:spcBef>
                <a:spcPts val="600"/>
              </a:spcBef>
            </a:pPr>
            <a:r>
              <a:rPr lang="en-US" sz="1400" b="1" dirty="0"/>
              <a:t>Add </a:t>
            </a:r>
            <a:r>
              <a:rPr lang="en-US" sz="1400" b="1" dirty="0" smtClean="0"/>
              <a:t>Note</a:t>
            </a:r>
            <a:r>
              <a:rPr lang="en-US" sz="1400" dirty="0" smtClean="0"/>
              <a:t>: This </a:t>
            </a:r>
            <a:r>
              <a:rPr lang="en-US" sz="1400" dirty="0"/>
              <a:t>allows the user to include a text message on the individual issue.</a:t>
            </a:r>
          </a:p>
          <a:p>
            <a:pPr lvl="1">
              <a:spcBef>
                <a:spcPts val="600"/>
              </a:spcBef>
            </a:pPr>
            <a:r>
              <a:rPr lang="en-US" sz="1400" b="1" dirty="0"/>
              <a:t>Add </a:t>
            </a:r>
            <a:r>
              <a:rPr lang="en-US" sz="1400" b="1" dirty="0" smtClean="0"/>
              <a:t>URL</a:t>
            </a:r>
            <a:r>
              <a:rPr lang="en-US" sz="1400" dirty="0" smtClean="0"/>
              <a:t>: Creates </a:t>
            </a:r>
            <a:r>
              <a:rPr lang="en-US" sz="1400" dirty="0"/>
              <a:t>a hyperlink on an individual issue to an external website.</a:t>
            </a:r>
          </a:p>
          <a:p>
            <a:pPr lvl="1">
              <a:spcBef>
                <a:spcPts val="600"/>
              </a:spcBef>
            </a:pPr>
            <a:r>
              <a:rPr lang="en-US" sz="1400" b="1" dirty="0"/>
              <a:t>Add </a:t>
            </a:r>
            <a:r>
              <a:rPr lang="en-US" sz="1400" b="1" dirty="0" smtClean="0"/>
              <a:t>File</a:t>
            </a:r>
            <a:r>
              <a:rPr lang="en-US" sz="1400" dirty="0" smtClean="0"/>
              <a:t>: Allows </a:t>
            </a:r>
            <a:r>
              <a:rPr lang="en-US" sz="1400" dirty="0"/>
              <a:t>the user to locate and attach an external file to an item which will be visible by all MPs </a:t>
            </a:r>
            <a:r>
              <a:rPr lang="en-US" sz="1400" dirty="0" smtClean="0"/>
              <a:t>Involved. This </a:t>
            </a:r>
            <a:r>
              <a:rPr lang="en-US" sz="1400" dirty="0"/>
              <a:t>is not to be used to submit a file of ESI IDs to be researched on the issue.</a:t>
            </a:r>
          </a:p>
          <a:p>
            <a:pPr lvl="1">
              <a:spcBef>
                <a:spcPts val="600"/>
              </a:spcBef>
            </a:pPr>
            <a:r>
              <a:rPr lang="en-US" sz="1400" b="1" dirty="0"/>
              <a:t>Add Item </a:t>
            </a:r>
            <a:r>
              <a:rPr lang="en-US" sz="1400" b="1" dirty="0" smtClean="0"/>
              <a:t>Link</a:t>
            </a:r>
            <a:r>
              <a:rPr lang="en-US" sz="1400" dirty="0" smtClean="0"/>
              <a:t>: This </a:t>
            </a:r>
            <a:r>
              <a:rPr lang="en-US" sz="1400" dirty="0"/>
              <a:t>action gives the user the ability to create several different kinds of links to other issues within the </a:t>
            </a:r>
            <a:r>
              <a:rPr lang="en-US" sz="1400" dirty="0" err="1"/>
              <a:t>MarkeTrak</a:t>
            </a:r>
            <a:r>
              <a:rPr lang="en-US" sz="1400" dirty="0"/>
              <a:t> </a:t>
            </a:r>
            <a:r>
              <a:rPr lang="en-US" sz="1400" dirty="0" smtClean="0"/>
              <a:t>application. In </a:t>
            </a:r>
            <a:r>
              <a:rPr lang="en-US" sz="1400" dirty="0"/>
              <a:t>order to successfully create these links, the current user must have visibility rights to both linked items.</a:t>
            </a:r>
          </a:p>
          <a:p>
            <a:pPr lvl="1">
              <a:spcBef>
                <a:spcPts val="600"/>
              </a:spcBef>
            </a:pPr>
            <a:r>
              <a:rPr lang="en-US" sz="1400" b="1" dirty="0"/>
              <a:t>Add Item </a:t>
            </a:r>
            <a:r>
              <a:rPr lang="en-US" sz="1400" b="1" dirty="0" smtClean="0"/>
              <a:t>Notification</a:t>
            </a:r>
            <a:r>
              <a:rPr lang="en-US" sz="1400" dirty="0" smtClean="0"/>
              <a:t>: Selecting </a:t>
            </a:r>
            <a:r>
              <a:rPr lang="en-US" sz="1400" dirty="0"/>
              <a:t>this action allows the user to choose one of five distinct item notifications. These differ from the system generated notifications in that they are selected individually on items by any user with visibility. </a:t>
            </a:r>
            <a:endParaRPr lang="en-US" sz="14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5B6770"/>
                </a:solidFill>
              </a:rPr>
              <a:pPr/>
              <a:t>8</a:t>
            </a:fld>
            <a:endParaRPr lang="en-US">
              <a:solidFill>
                <a:srgbClr val="5B6770"/>
              </a:solidFill>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3763962"/>
            <a:ext cx="6553200" cy="2408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38147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General </a:t>
            </a:r>
            <a:r>
              <a:rPr lang="en-US" dirty="0" smtClean="0"/>
              <a:t>Functionality: Navigating </a:t>
            </a:r>
            <a:r>
              <a:rPr lang="en-US" dirty="0" err="1"/>
              <a:t>MarkeTrak</a:t>
            </a:r>
            <a:endParaRPr lang="en-US" b="1" dirty="0">
              <a:solidFill>
                <a:schemeClr val="accent1"/>
              </a:solidFill>
            </a:endParaRPr>
          </a:p>
        </p:txBody>
      </p:sp>
      <p:sp>
        <p:nvSpPr>
          <p:cNvPr id="3" name="Content Placeholder 2"/>
          <p:cNvSpPr>
            <a:spLocks noGrp="1"/>
          </p:cNvSpPr>
          <p:nvPr>
            <p:ph idx="1"/>
          </p:nvPr>
        </p:nvSpPr>
        <p:spPr>
          <a:xfrm>
            <a:off x="304800" y="914400"/>
            <a:ext cx="4876800" cy="5257800"/>
          </a:xfrm>
        </p:spPr>
        <p:txBody>
          <a:bodyPr/>
          <a:lstStyle/>
          <a:p>
            <a:pPr marL="0" indent="0">
              <a:buNone/>
            </a:pPr>
            <a:r>
              <a:rPr lang="en-US" sz="1600" b="1" dirty="0"/>
              <a:t>Navigation </a:t>
            </a:r>
            <a:r>
              <a:rPr lang="en-US" sz="1600" b="1" dirty="0" smtClean="0"/>
              <a:t>Pane</a:t>
            </a:r>
            <a:r>
              <a:rPr lang="en-US" sz="1600" dirty="0" smtClean="0"/>
              <a:t>: The </a:t>
            </a:r>
            <a:r>
              <a:rPr lang="en-US" sz="1600" dirty="0"/>
              <a:t>navigation pane is available on the left side of the User </a:t>
            </a:r>
            <a:r>
              <a:rPr lang="en-US" sz="1600" dirty="0" smtClean="0"/>
              <a:t>Workspace. You </a:t>
            </a:r>
            <a:r>
              <a:rPr lang="en-US" sz="1600" dirty="0"/>
              <a:t>can do the following in the navigation pane: </a:t>
            </a:r>
          </a:p>
          <a:p>
            <a:pPr lvl="1">
              <a:spcBef>
                <a:spcPts val="1200"/>
              </a:spcBef>
            </a:pPr>
            <a:r>
              <a:rPr lang="en-US" sz="1500" b="1" dirty="0" smtClean="0"/>
              <a:t>Submit</a:t>
            </a:r>
            <a:r>
              <a:rPr lang="en-US" sz="1500" dirty="0" smtClean="0"/>
              <a:t>: The </a:t>
            </a:r>
            <a:r>
              <a:rPr lang="en-US" sz="1500" dirty="0"/>
              <a:t>Submit view provides links to submit issue subtypes.</a:t>
            </a:r>
          </a:p>
          <a:p>
            <a:pPr lvl="1"/>
            <a:r>
              <a:rPr lang="en-US" sz="1500" b="1" dirty="0" smtClean="0"/>
              <a:t>Search</a:t>
            </a:r>
            <a:r>
              <a:rPr lang="en-US" sz="1500" dirty="0" smtClean="0"/>
              <a:t>: Provides </a:t>
            </a:r>
            <a:r>
              <a:rPr lang="en-US" sz="1500" dirty="0"/>
              <a:t>links to the following search features in the </a:t>
            </a:r>
            <a:r>
              <a:rPr lang="en-US" sz="1500" dirty="0" err="1"/>
              <a:t>MarkeTrak</a:t>
            </a:r>
            <a:r>
              <a:rPr lang="en-US" sz="1500" dirty="0"/>
              <a:t> application.</a:t>
            </a:r>
          </a:p>
          <a:p>
            <a:pPr lvl="1"/>
            <a:r>
              <a:rPr lang="en-US" sz="1500" b="1" dirty="0" smtClean="0"/>
              <a:t>Reports</a:t>
            </a:r>
            <a:r>
              <a:rPr lang="en-US" sz="1500" dirty="0" smtClean="0"/>
              <a:t>: Provides </a:t>
            </a:r>
            <a:r>
              <a:rPr lang="en-US" sz="1500" dirty="0"/>
              <a:t>links to reports the user has permissions to run, modify, or delete.</a:t>
            </a:r>
          </a:p>
          <a:p>
            <a:pPr lvl="1"/>
            <a:r>
              <a:rPr lang="en-US" sz="1500" b="1" dirty="0" smtClean="0"/>
              <a:t>Favorites</a:t>
            </a:r>
            <a:r>
              <a:rPr lang="en-US" sz="1500" dirty="0" smtClean="0"/>
              <a:t>: Favorites </a:t>
            </a:r>
            <a:r>
              <a:rPr lang="en-US" sz="1500" dirty="0"/>
              <a:t>enable users to add links to frequently used features, items, and reports to folders that you create or that are provided by the system. Favorites can provide a personal view of items in the system; other users cannot view your favorites, nor can you view other users’ favorites. </a:t>
            </a:r>
          </a:p>
          <a:p>
            <a:pPr lvl="1"/>
            <a:r>
              <a:rPr lang="en-US" sz="1500" b="1" dirty="0"/>
              <a:t>Public </a:t>
            </a:r>
            <a:r>
              <a:rPr lang="en-US" sz="1500" b="1" dirty="0" smtClean="0"/>
              <a:t>Folders</a:t>
            </a:r>
            <a:r>
              <a:rPr lang="en-US" sz="1500" dirty="0" smtClean="0"/>
              <a:t>: Displays </a:t>
            </a:r>
            <a:r>
              <a:rPr lang="en-US" sz="1500" dirty="0"/>
              <a:t>links, reports, URLs, </a:t>
            </a:r>
            <a:r>
              <a:rPr lang="en-US" sz="1500" dirty="0" err="1"/>
              <a:t>etc</a:t>
            </a:r>
            <a:r>
              <a:rPr lang="en-US" sz="1500" dirty="0"/>
              <a:t> that can be viewed by all other </a:t>
            </a:r>
            <a:r>
              <a:rPr lang="en-US" sz="1500" dirty="0" err="1"/>
              <a:t>MarkeTrak</a:t>
            </a:r>
            <a:r>
              <a:rPr lang="en-US" sz="1500" dirty="0"/>
              <a:t> users unless specifically restricted by </a:t>
            </a:r>
            <a:r>
              <a:rPr lang="en-US" sz="1500" dirty="0" err="1"/>
              <a:t>MarkeTrak</a:t>
            </a:r>
            <a:r>
              <a:rPr lang="en-US" sz="1500" dirty="0"/>
              <a:t> Administrators. </a:t>
            </a:r>
            <a:endParaRPr lang="en-US" sz="15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5B6770"/>
                </a:solidFill>
              </a:rPr>
              <a:pPr/>
              <a:t>9</a:t>
            </a:fld>
            <a:endParaRPr lang="en-US">
              <a:solidFill>
                <a:srgbClr val="5B6770"/>
              </a:solidFill>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t="14388"/>
          <a:stretch>
            <a:fillRect/>
          </a:stretch>
        </p:blipFill>
        <p:spPr bwMode="auto">
          <a:xfrm>
            <a:off x="5410200" y="956469"/>
            <a:ext cx="3505200" cy="536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Double Brace 5"/>
          <p:cNvSpPr/>
          <p:nvPr/>
        </p:nvSpPr>
        <p:spPr>
          <a:xfrm>
            <a:off x="5295900" y="4461669"/>
            <a:ext cx="1143000" cy="1905000"/>
          </a:xfrm>
          <a:prstGeom prst="bracePair">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00AEC7"/>
              </a:solidFill>
            </a:endParaRPr>
          </a:p>
        </p:txBody>
      </p:sp>
    </p:spTree>
    <p:extLst>
      <p:ext uri="{BB962C8B-B14F-4D97-AF65-F5344CB8AC3E}">
        <p14:creationId xmlns:p14="http://schemas.microsoft.com/office/powerpoint/2010/main" val="200452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a:dk1>
        <a:srgbClr val="00AEC7"/>
      </a:dk1>
      <a:lt1>
        <a:sysClr val="window" lastClr="FFFFFF"/>
      </a:lt1>
      <a:dk2>
        <a:srgbClr val="5B6770"/>
      </a:dk2>
      <a:lt2>
        <a:srgbClr val="FFFFFF"/>
      </a:lt2>
      <a:accent1>
        <a:srgbClr val="003865"/>
      </a:accent1>
      <a:accent2>
        <a:srgbClr val="685BC7"/>
      </a:accent2>
      <a:accent3>
        <a:srgbClr val="26D07C"/>
      </a:accent3>
      <a:accent4>
        <a:srgbClr val="FFD100"/>
      </a:accent4>
      <a:accent5>
        <a:srgbClr val="FF8200"/>
      </a:accent5>
      <a:accent6>
        <a:srgbClr val="890C58"/>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1888</Words>
  <Application>Microsoft Office PowerPoint</Application>
  <PresentationFormat>On-screen Show (4:3)</PresentationFormat>
  <Paragraphs>112</Paragraphs>
  <Slides>18</Slides>
  <Notes>14</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1_Custom Design</vt:lpstr>
      <vt:lpstr>1_Office Theme</vt:lpstr>
      <vt:lpstr>PowerPoint Presentation</vt:lpstr>
      <vt:lpstr>General Functionality: Navigating MarkeTrak</vt:lpstr>
      <vt:lpstr>General Functionality: Navigating MarkeTrak</vt:lpstr>
      <vt:lpstr>General Functionality: Navigating MarkeTrak</vt:lpstr>
      <vt:lpstr>General Functionality: Navigating MarkeTrak</vt:lpstr>
      <vt:lpstr>General Functionality: Navigating MarkeTrak</vt:lpstr>
      <vt:lpstr>General Functionality: Navigating MarkeTrak</vt:lpstr>
      <vt:lpstr>General Functionality: Navigating MarkeTrak</vt:lpstr>
      <vt:lpstr>General Functionality: Navigating MarkeTrak</vt:lpstr>
      <vt:lpstr>General Functionality: Navigating MarkeTrak</vt:lpstr>
      <vt:lpstr>General Functionality: Navigating MarkeTrak</vt:lpstr>
      <vt:lpstr>PowerPoint Presentation</vt:lpstr>
      <vt:lpstr>Admin Functionality: Roles &amp; Responsibilities </vt:lpstr>
      <vt:lpstr>PowerPoint Presentation</vt:lpstr>
      <vt:lpstr>Email Notifications</vt:lpstr>
      <vt:lpstr>Email Notifications</vt:lpstr>
      <vt:lpstr>PowerPoint Presentation</vt:lpstr>
      <vt:lpstr>ERCOT ListServ</vt:lpstr>
    </vt:vector>
  </TitlesOfParts>
  <Company>American Electric Power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s262089</dc:creator>
  <cp:lastModifiedBy>s262089</cp:lastModifiedBy>
  <cp:revision>7</cp:revision>
  <dcterms:created xsi:type="dcterms:W3CDTF">2019-07-11T15:23:42Z</dcterms:created>
  <dcterms:modified xsi:type="dcterms:W3CDTF">2019-07-11T16:03:57Z</dcterms:modified>
</cp:coreProperties>
</file>