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22"/>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B030A-CE34-435C-B121-6DB5091A6BA8}"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2A72A9-CBDB-4419-8C9F-59CEF25A3B01}" type="slidenum">
              <a:rPr lang="en-US" smtClean="0"/>
              <a:t>‹#›</a:t>
            </a:fld>
            <a:endParaRPr lang="en-US"/>
          </a:p>
        </p:txBody>
      </p:sp>
    </p:spTree>
    <p:extLst>
      <p:ext uri="{BB962C8B-B14F-4D97-AF65-F5344CB8AC3E}">
        <p14:creationId xmlns:p14="http://schemas.microsoft.com/office/powerpoint/2010/main" val="136465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50476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12065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28440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2189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511069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4126964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15186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3894347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90233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4013574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272926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189291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49459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3664384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414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3053092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2796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167786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987114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231961844"/>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89513246"/>
      </p:ext>
    </p:extLst>
  </p:cSld>
  <p:clrMap bg1="lt1" tx1="dk1" bg2="lt2" tx2="dk2" accent1="accent1" accent2="accent2" accent3="accent3" accent4="accent4" accent5="accent5" accent6="accent6" hlink="hlink" folHlink="folHlink"/>
  <p:sldLayoutIdLst>
    <p:sldLayoutId id="2147483663" r:id="rId1"/>
    <p:sldLayoutId id="214748366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148130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0"/>
            <a:ext cx="6400800" cy="304800"/>
          </a:xfrm>
        </p:spPr>
        <p:txBody>
          <a:bodyPr/>
          <a:lstStyle/>
          <a:p>
            <a:r>
              <a:rPr lang="en-US" sz="1500" dirty="0"/>
              <a:t>Press Attach and Validate.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a:t>
            </a:fld>
            <a:endParaRPr lang="en-US">
              <a:solidFill>
                <a:srgbClr val="5B6770"/>
              </a:solidFill>
            </a:endParaRPr>
          </a:p>
        </p:txBody>
      </p:sp>
      <p:sp>
        <p:nvSpPr>
          <p:cNvPr id="5" name="Content Placeholder 2"/>
          <p:cNvSpPr txBox="1">
            <a:spLocks/>
          </p:cNvSpPr>
          <p:nvPr/>
        </p:nvSpPr>
        <p:spPr>
          <a:xfrm>
            <a:off x="1371600" y="3638550"/>
            <a:ext cx="64008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5B6770"/>
                </a:solidFill>
              </a:rPr>
              <a:t>Once the file has been attached select OK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2511030" y="3962406"/>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220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0"/>
            <a:ext cx="2114550" cy="5257800"/>
          </a:xfrm>
        </p:spPr>
        <p:txBody>
          <a:bodyPr/>
          <a:lstStyle/>
          <a:p>
            <a:r>
              <a:rPr lang="en-US" sz="1450" dirty="0"/>
              <a:t>Validation will be done on the uploaded file.  </a:t>
            </a:r>
          </a:p>
          <a:p>
            <a:pPr lvl="1"/>
            <a:r>
              <a:rPr lang="en-US" sz="1450" dirty="0"/>
              <a:t>If the upload fails for incorrect number of columns or the file is formatted incorrectly it will not pass validation and, the comments section will display a failure message. The user will then have the option of correcting the CSV file. Once the file is corrected the file must be deleted before it can be re-attached. To delete the file, select the trash can icon(delete)  next to the attached file and select “Delete File” from the resulting “pop up” window.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3667602" y="9906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9027" y="3962400"/>
            <a:ext cx="4121944"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51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0"/>
            <a:ext cx="6400800" cy="381000"/>
          </a:xfrm>
        </p:spPr>
        <p:txBody>
          <a:bodyPr/>
          <a:lstStyle/>
          <a:p>
            <a:r>
              <a:rPr lang="en-US" sz="1500" dirty="0"/>
              <a:t>If the upload is successful, a message indicating “All rows passed validation”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a:t>
            </a:fld>
            <a:endParaRPr lang="en-US">
              <a:solidFill>
                <a:srgbClr val="5B6770"/>
              </a:solidFill>
            </a:endParaRPr>
          </a:p>
        </p:txBody>
      </p:sp>
      <p:sp>
        <p:nvSpPr>
          <p:cNvPr id="5" name="Content Placeholder 2"/>
          <p:cNvSpPr txBox="1">
            <a:spLocks/>
          </p:cNvSpPr>
          <p:nvPr/>
        </p:nvSpPr>
        <p:spPr>
          <a:xfrm>
            <a:off x="1428750"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5B6770"/>
                </a:solidFill>
              </a:rPr>
              <a:t>Select Submit Bulk File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419225"/>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787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0"/>
            <a:ext cx="64008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13</a:t>
            </a:fld>
            <a:endParaRPr lang="en-US">
              <a:solidFill>
                <a:srgbClr val="5B6770"/>
              </a:solidFill>
            </a:endParaRPr>
          </a:p>
        </p:txBody>
      </p:sp>
      <p:sp>
        <p:nvSpPr>
          <p:cNvPr id="5" name="Content Placeholder 2"/>
          <p:cNvSpPr txBox="1">
            <a:spLocks/>
          </p:cNvSpPr>
          <p:nvPr/>
        </p:nvSpPr>
        <p:spPr>
          <a:xfrm>
            <a:off x="1371600" y="4495800"/>
            <a:ext cx="64008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When a Bulk Insert is submitted, the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8288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858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1371600" y="914400"/>
            <a:ext cx="6400800" cy="5334000"/>
          </a:xfrm>
        </p:spPr>
        <p:txBody>
          <a:bodyPr/>
          <a:lstStyle/>
          <a:p>
            <a:pPr>
              <a:spcBef>
                <a:spcPts val="600"/>
              </a:spcBef>
            </a:pPr>
            <a:r>
              <a:rPr lang="en-US" sz="1300" dirty="0"/>
              <a:t>File format level validation is performed on the CSV file during the Attach and Validation transition to determine if the correct number of columns is present and will immediately return confirmation results back to </a:t>
            </a:r>
            <a:r>
              <a:rPr lang="en-US" sz="1300" dirty="0" err="1"/>
              <a:t>MarkeTrak</a:t>
            </a:r>
            <a:r>
              <a:rPr lang="en-US" sz="1300" dirty="0"/>
              <a:t>.  This will show the number of rows that successfully uploaded and the number that did not upload due to an invalid number of columns.</a:t>
            </a:r>
          </a:p>
          <a:p>
            <a:pPr>
              <a:spcBef>
                <a:spcPts val="600"/>
              </a:spcBef>
            </a:pPr>
            <a:r>
              <a:rPr lang="en-US" sz="1300" dirty="0"/>
              <a:t>Business data validations are also performed on the file and the results from this will be posted to the report destination selected during Submit.  This validation is performed on the required field’s portion of the CSV file.  The results will either post to the </a:t>
            </a:r>
            <a:r>
              <a:rPr lang="en-US" sz="1300" dirty="0" err="1"/>
              <a:t>MarkeTrak</a:t>
            </a:r>
            <a:r>
              <a:rPr lang="en-US" sz="1300" dirty="0"/>
              <a:t> issue or  the Reports  and Extracts Index on MIS, depending upon which report destination was selected upon Submit. This report will contain five additional fields, which will be added at the end of each row on the report.  The additional fields will represent the following data:</a:t>
            </a:r>
          </a:p>
          <a:p>
            <a:pPr lvl="1">
              <a:spcBef>
                <a:spcPts val="600"/>
              </a:spcBef>
            </a:pPr>
            <a:r>
              <a:rPr lang="en-US" sz="1300" b="1" dirty="0"/>
              <a:t>Success or Fail</a:t>
            </a:r>
            <a:r>
              <a:rPr lang="en-US" sz="1300" dirty="0"/>
              <a:t>: This field contains the word “success” or “fail”.  Success will indicate the </a:t>
            </a:r>
            <a:r>
              <a:rPr lang="en-US" sz="1300" dirty="0" err="1"/>
              <a:t>MarkeTrak</a:t>
            </a:r>
            <a:r>
              <a:rPr lang="en-US" sz="1300" dirty="0"/>
              <a:t> issue was successfully submitted in </a:t>
            </a:r>
            <a:r>
              <a:rPr lang="en-US" sz="1300" dirty="0" err="1"/>
              <a:t>MarkeTrak</a:t>
            </a:r>
            <a:r>
              <a:rPr lang="en-US" sz="1300" dirty="0"/>
              <a:t> via bulk insert.  Fail will indicate the </a:t>
            </a:r>
            <a:r>
              <a:rPr lang="en-US" sz="1300" dirty="0" err="1"/>
              <a:t>MarkeTrak</a:t>
            </a:r>
            <a:r>
              <a:rPr lang="en-US" sz="1300" dirty="0"/>
              <a:t> issue failed to be submitted in </a:t>
            </a:r>
            <a:r>
              <a:rPr lang="en-US" sz="1300" dirty="0" err="1"/>
              <a:t>MarkeTrak</a:t>
            </a:r>
            <a:r>
              <a:rPr lang="en-US" sz="1300" dirty="0"/>
              <a:t> via bulk insert.</a:t>
            </a:r>
          </a:p>
          <a:p>
            <a:pPr lvl="1">
              <a:spcBef>
                <a:spcPts val="600"/>
              </a:spcBef>
            </a:pPr>
            <a:r>
              <a:rPr lang="en-US" sz="1300" b="1" dirty="0"/>
              <a:t>Error Code</a:t>
            </a:r>
            <a:r>
              <a:rPr lang="en-US" sz="1300" dirty="0"/>
              <a:t>: This code contains the error code of a failed attempt to submit a </a:t>
            </a:r>
            <a:r>
              <a:rPr lang="en-US" sz="1300" dirty="0" err="1"/>
              <a:t>MarkeTrak</a:t>
            </a:r>
            <a:r>
              <a:rPr lang="en-US" sz="1300" dirty="0"/>
              <a:t> issue via bulk insert.  This field will only be populated when an issue has failed.</a:t>
            </a:r>
          </a:p>
          <a:p>
            <a:pPr lvl="1">
              <a:spcBef>
                <a:spcPts val="600"/>
              </a:spcBef>
            </a:pPr>
            <a:r>
              <a:rPr lang="en-US" sz="1300" b="1" dirty="0"/>
              <a:t>Error Message</a:t>
            </a:r>
            <a:r>
              <a:rPr lang="en-US" sz="1300" dirty="0"/>
              <a:t>: This field contains the error message explaining why the </a:t>
            </a:r>
            <a:r>
              <a:rPr lang="en-US" sz="1300" dirty="0" err="1"/>
              <a:t>MarkeTrak</a:t>
            </a:r>
            <a:r>
              <a:rPr lang="en-US" sz="1300" dirty="0"/>
              <a:t> issued failed to be submitted via bulk insert.  This field will only be populated when an issue has failed.</a:t>
            </a:r>
          </a:p>
          <a:p>
            <a:pPr lvl="1">
              <a:spcBef>
                <a:spcPts val="600"/>
              </a:spcBef>
            </a:pPr>
            <a:r>
              <a:rPr lang="en-US" sz="1300" b="1" dirty="0"/>
              <a:t>Date/Time Stamp</a:t>
            </a:r>
            <a:r>
              <a:rPr lang="en-US" sz="1300" dirty="0"/>
              <a:t>: This field contains the date and time of when the issue was attempted to be submitted via bulk insert in </a:t>
            </a:r>
            <a:r>
              <a:rPr lang="en-US" sz="1300" dirty="0" err="1"/>
              <a:t>MarkeTrak</a:t>
            </a:r>
            <a:r>
              <a:rPr lang="en-US" sz="1300" dirty="0"/>
              <a:t>.</a:t>
            </a:r>
          </a:p>
          <a:p>
            <a:pPr lvl="1">
              <a:spcBef>
                <a:spcPts val="600"/>
              </a:spcBef>
            </a:pPr>
            <a:r>
              <a:rPr lang="en-US" sz="1300" b="1" dirty="0"/>
              <a:t>Issue ID</a:t>
            </a:r>
            <a:r>
              <a:rPr lang="en-US" sz="1300" dirty="0"/>
              <a:t>: The field contains the </a:t>
            </a:r>
            <a:r>
              <a:rPr lang="en-US" sz="1300" dirty="0" err="1"/>
              <a:t>MarkeTrak</a:t>
            </a:r>
            <a:r>
              <a:rPr lang="en-US" sz="1300" dirty="0"/>
              <a:t> issue ID for successfully submitted issues.</a:t>
            </a:r>
          </a:p>
          <a:p>
            <a:pPr>
              <a:spcBef>
                <a:spcPts val="600"/>
              </a:spcBef>
            </a:pPr>
            <a:r>
              <a:rPr lang="en-US" sz="1300" dirty="0"/>
              <a:t>Allow adequate time after submitting a bulk insert issue for the system to create each individual issue.  This will take an average of just a few seconds for each issue or row submitted, but can add up if several are submitted at once.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14</a:t>
            </a:fld>
            <a:endParaRPr lang="en-US">
              <a:solidFill>
                <a:srgbClr val="5B6770"/>
              </a:solidFill>
            </a:endParaRPr>
          </a:p>
        </p:txBody>
      </p:sp>
    </p:spTree>
    <p:extLst>
      <p:ext uri="{BB962C8B-B14F-4D97-AF65-F5344CB8AC3E}">
        <p14:creationId xmlns:p14="http://schemas.microsoft.com/office/powerpoint/2010/main" val="1336913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1371600" y="914400"/>
            <a:ext cx="6400800" cy="1524000"/>
          </a:xfrm>
          <a:ln>
            <a:noFill/>
          </a:ln>
        </p:spPr>
        <p:txBody>
          <a:bodyPr/>
          <a:lstStyle/>
          <a:p>
            <a:r>
              <a:rPr lang="en-US" sz="1800" dirty="0"/>
              <a:t>Users have a choice during the submit process to post the results file as an attachment to the </a:t>
            </a:r>
            <a:r>
              <a:rPr lang="en-US" sz="1800" dirty="0" err="1"/>
              <a:t>MarkeTrak</a:t>
            </a:r>
            <a:r>
              <a:rPr lang="en-US" sz="1800" dirty="0"/>
              <a:t> issue or to the reports section on MIS. If MIS is the report destination selected, the results file will post to MIS and the user will need to download the file. To access MIS, select the MIS link at the top of the </a:t>
            </a:r>
            <a:r>
              <a:rPr lang="en-US" sz="1800" dirty="0" err="1"/>
              <a:t>MarkeTrak</a:t>
            </a:r>
            <a:r>
              <a:rPr lang="en-US" sz="18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15</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4462" y="2636843"/>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543550" y="2484437"/>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885818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1371600" y="914400"/>
            <a:ext cx="6400800" cy="304800"/>
          </a:xfrm>
        </p:spPr>
        <p:txBody>
          <a:bodyPr/>
          <a:lstStyle/>
          <a:p>
            <a:r>
              <a:rPr lang="en-US" sz="1600" dirty="0"/>
              <a:t>From within MIS, select the Retail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16</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382712"/>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72085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1371600" y="914400"/>
            <a:ext cx="6400800" cy="304800"/>
          </a:xfrm>
        </p:spPr>
        <p:txBody>
          <a:bodyPr/>
          <a:lstStyle/>
          <a:p>
            <a:r>
              <a:rPr lang="en-US" sz="1800" dirty="0"/>
              <a:t>Select the </a:t>
            </a:r>
            <a:r>
              <a:rPr lang="en-US" sz="1800" dirty="0" err="1"/>
              <a:t>MarkeTrak</a:t>
            </a:r>
            <a:r>
              <a:rPr lang="en-US" sz="1800" dirty="0"/>
              <a:t> Bulk Submissions Report link to access the .csv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17</a:t>
            </a:fld>
            <a:endParaRPr lang="en-US">
              <a:solidFill>
                <a:srgbClr val="5B6770"/>
              </a:solidFill>
            </a:endParaRPr>
          </a:p>
        </p:txBody>
      </p:sp>
      <p:grpSp>
        <p:nvGrpSpPr>
          <p:cNvPr id="8" name="Group 7"/>
          <p:cNvGrpSpPr/>
          <p:nvPr/>
        </p:nvGrpSpPr>
        <p:grpSpPr>
          <a:xfrm>
            <a:off x="2446141" y="1524004"/>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3749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000" b="1" i="1" dirty="0"/>
              <a:t>In what format should your Bulk Insert file be saved, prior to uploading into </a:t>
            </a:r>
            <a:r>
              <a:rPr lang="en-US" sz="2000" b="1" i="1" dirty="0" err="1"/>
              <a:t>MarkeTrak</a:t>
            </a:r>
            <a:r>
              <a:rPr lang="en-US" sz="2000" b="1" i="1" dirty="0"/>
              <a:t>?</a:t>
            </a:r>
          </a:p>
          <a:p>
            <a:pPr marL="857250" lvl="1" indent="-457200">
              <a:spcBef>
                <a:spcPts val="2400"/>
              </a:spcBef>
              <a:buFont typeface="+mj-lt"/>
              <a:buAutoNum type="alphaLcParenR"/>
            </a:pPr>
            <a:r>
              <a:rPr lang="en-US" sz="2000" dirty="0"/>
              <a:t>*.pdf</a:t>
            </a:r>
          </a:p>
          <a:p>
            <a:pPr marL="857250" lvl="1" indent="-457200">
              <a:spcBef>
                <a:spcPts val="1200"/>
              </a:spcBef>
              <a:buFont typeface="+mj-lt"/>
              <a:buAutoNum type="alphaLcParenR"/>
            </a:pPr>
            <a:r>
              <a:rPr lang="en-US" sz="2000" dirty="0"/>
              <a:t>*.txt</a:t>
            </a:r>
          </a:p>
          <a:p>
            <a:pPr marL="857250" lvl="1" indent="-457200">
              <a:spcBef>
                <a:spcPts val="1200"/>
              </a:spcBef>
              <a:buFont typeface="+mj-lt"/>
              <a:buAutoNum type="alphaLcParenR"/>
            </a:pPr>
            <a:r>
              <a:rPr lang="en-US" sz="2000" dirty="0"/>
              <a:t>*.csv</a:t>
            </a:r>
          </a:p>
          <a:p>
            <a:pPr marL="857250" lvl="1" indent="-457200">
              <a:spcBef>
                <a:spcPts val="1200"/>
              </a:spcBef>
              <a:buFont typeface="+mj-lt"/>
              <a:buAutoNum type="alphaLcParenR"/>
            </a:pPr>
            <a:r>
              <a:rPr lang="en-US" sz="2000" dirty="0"/>
              <a:t>*.</a:t>
            </a:r>
            <a:r>
              <a:rPr lang="en-US" sz="2000" dirty="0" err="1"/>
              <a:t>xlsx</a:t>
            </a:r>
            <a:endParaRPr lang="en-US" sz="20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18</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i="1" dirty="0">
                <a:solidFill>
                  <a:srgbClr val="00AEC7"/>
                </a:solidFill>
              </a:rPr>
              <a:t>*.csv</a:t>
            </a:r>
          </a:p>
        </p:txBody>
      </p:sp>
      <p:sp>
        <p:nvSpPr>
          <p:cNvPr id="6" name="Rectangle 5"/>
          <p:cNvSpPr/>
          <p:nvPr/>
        </p:nvSpPr>
        <p:spPr>
          <a:xfrm>
            <a:off x="2286000" y="4428744"/>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21194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000" b="1" i="1" dirty="0"/>
              <a:t>True or False:</a:t>
            </a:r>
          </a:p>
          <a:p>
            <a:pPr marL="0" indent="0">
              <a:spcBef>
                <a:spcPts val="1800"/>
              </a:spcBef>
              <a:buNone/>
            </a:pPr>
            <a:r>
              <a:rPr lang="en-US" sz="2000" dirty="0"/>
              <a:t>Bulk Insert templates for every applicable subtype are available on the </a:t>
            </a:r>
            <a:r>
              <a:rPr lang="en-US" sz="2000" dirty="0" err="1"/>
              <a:t>MarkeTrak</a:t>
            </a:r>
            <a:r>
              <a:rPr lang="en-US" sz="20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19</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True</a:t>
            </a:r>
          </a:p>
        </p:txBody>
      </p:sp>
      <p:sp>
        <p:nvSpPr>
          <p:cNvPr id="6" name="Rectangle 5"/>
          <p:cNvSpPr/>
          <p:nvPr/>
        </p:nvSpPr>
        <p:spPr>
          <a:xfrm>
            <a:off x="2360691" y="4605164"/>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852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1400175" y="1223169"/>
            <a:ext cx="6400800" cy="4876800"/>
          </a:xfrm>
        </p:spPr>
        <p:txBody>
          <a:bodyPr/>
          <a:lstStyle/>
          <a:p>
            <a:pPr marL="0" indent="0">
              <a:buNone/>
            </a:pPr>
            <a:r>
              <a:rPr lang="en-US" sz="2400" dirty="0" err="1"/>
              <a:t>MarkeTrak</a:t>
            </a:r>
            <a:r>
              <a:rPr lang="en-US" sz="2400" dirty="0"/>
              <a:t> Bulk Insert functionality is a browser-driven, automated method of submitting multiple </a:t>
            </a:r>
            <a:r>
              <a:rPr lang="en-US" sz="2400" dirty="0" err="1"/>
              <a:t>MarkeTrak</a:t>
            </a:r>
            <a:r>
              <a:rPr lang="en-US" sz="2400" dirty="0"/>
              <a:t> Issues using the GUI. Through a web browser interface, a CSV file containing the data for a batch of issues is uploaded via the Bulk Insert workflow. The data contained in the CSV file will use the defined </a:t>
            </a:r>
            <a:r>
              <a:rPr lang="en-US" sz="2400" b="1" dirty="0">
                <a:solidFill>
                  <a:schemeClr val="accent5"/>
                </a:solidFill>
              </a:rPr>
              <a:t>required</a:t>
            </a:r>
            <a:r>
              <a:rPr lang="en-US" sz="2400" dirty="0"/>
              <a:t> field ordering that must be used for the issue type being submitted by the user.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2323442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CSV File</a:t>
            </a:r>
            <a:endParaRPr lang="en-US" b="1" dirty="0">
              <a:solidFill>
                <a:schemeClr val="accent1"/>
              </a:solidFill>
            </a:endParaRPr>
          </a:p>
        </p:txBody>
      </p:sp>
      <p:sp>
        <p:nvSpPr>
          <p:cNvPr id="3" name="Content Placeholder 2"/>
          <p:cNvSpPr>
            <a:spLocks noGrp="1"/>
          </p:cNvSpPr>
          <p:nvPr>
            <p:ph idx="1"/>
          </p:nvPr>
        </p:nvSpPr>
        <p:spPr>
          <a:xfrm>
            <a:off x="1371600" y="914400"/>
            <a:ext cx="6400800" cy="5334000"/>
          </a:xfrm>
        </p:spPr>
        <p:txBody>
          <a:bodyPr/>
          <a:lstStyle/>
          <a:p>
            <a:pPr>
              <a:spcBef>
                <a:spcPts val="1200"/>
              </a:spcBef>
            </a:pPr>
            <a:r>
              <a:rPr lang="en-US" sz="1500" dirty="0"/>
              <a:t>The data format required for Bulk Insert is a file which will contain a text-row list of data for Issues of common type and subtype. A text-row will be a set of Comma Separated Value (CSV) data fields, with these fields in an expected order based on their Issue type .  Any text-row that does not conform to the expected order will not be processed by Bulk Insert.</a:t>
            </a:r>
          </a:p>
          <a:p>
            <a:pPr>
              <a:spcBef>
                <a:spcPts val="1200"/>
              </a:spcBef>
            </a:pPr>
            <a:r>
              <a:rPr lang="en-US" sz="1500" dirty="0"/>
              <a:t>If enabled, validations are performed on certain fields contained within the CSV file.  All validations will default to “off”.  If any processing validation flag is “blank”, the processing will assume the validation is turned “off”.  If populated with “1” the validation is turned “on”.  If enabled, validations are performed on the following fields:</a:t>
            </a:r>
          </a:p>
          <a:p>
            <a:pPr marL="0" indent="0">
              <a:spcBef>
                <a:spcPts val="1200"/>
              </a:spcBef>
              <a:buNone/>
            </a:pPr>
            <a:r>
              <a:rPr lang="en-US" sz="1500" b="1" u="sng" dirty="0">
                <a:solidFill>
                  <a:schemeClr val="accent5"/>
                </a:solidFill>
              </a:rPr>
              <a:t>Validation Types</a:t>
            </a:r>
            <a:r>
              <a:rPr lang="en-US" sz="1500" dirty="0">
                <a:solidFill>
                  <a:schemeClr val="accent5"/>
                </a:solidFill>
              </a:rPr>
              <a:t>:</a:t>
            </a:r>
          </a:p>
          <a:p>
            <a:pPr>
              <a:spcBef>
                <a:spcPts val="1200"/>
              </a:spcBef>
            </a:pPr>
            <a:r>
              <a:rPr lang="en-US" sz="1500" b="1" dirty="0"/>
              <a:t>ESIID Duplicate Check</a:t>
            </a:r>
          </a:p>
          <a:p>
            <a:pPr lvl="1">
              <a:spcBef>
                <a:spcPts val="1200"/>
              </a:spcBef>
            </a:pPr>
            <a:r>
              <a:rPr lang="en-US" sz="1500" dirty="0"/>
              <a:t>‘1’ indicates that Duplicate ESIID Check be performed.  Will NOT submit issue with this check enabled if a duplicate issue is located in </a:t>
            </a:r>
            <a:r>
              <a:rPr lang="en-US" sz="1500" dirty="0" err="1"/>
              <a:t>MarkeTrak</a:t>
            </a:r>
            <a:r>
              <a:rPr lang="en-US" sz="1500" dirty="0"/>
              <a:t> containing this ESIID to which the submitter has access.  Potentially duplicated issues will be returned in result set.</a:t>
            </a:r>
          </a:p>
          <a:p>
            <a:pPr lvl="1">
              <a:spcBef>
                <a:spcPts val="1200"/>
              </a:spcBef>
            </a:pPr>
            <a:r>
              <a:rPr lang="en-US" sz="1500" dirty="0"/>
              <a:t>‘0’ indicates that Duplicate ESIID Check should be overridden.  This option will submit the issue (given all criteria and validations met) regardless of potentially duplicated items in the </a:t>
            </a:r>
            <a:r>
              <a:rPr lang="en-US" sz="1500" dirty="0" err="1"/>
              <a:t>MarkeTrak</a:t>
            </a:r>
            <a:r>
              <a:rPr lang="en-US" sz="1500" dirty="0"/>
              <a:t> system.</a:t>
            </a:r>
          </a:p>
          <a:p>
            <a:pPr lvl="1">
              <a:spcBef>
                <a:spcPts val="1200"/>
              </a:spcBef>
            </a:pPr>
            <a:r>
              <a:rPr lang="en-US" sz="1500" dirty="0"/>
              <a:t>If this field is left blank, a ‘0’ will automatically default in and the Duplicate ESIID Check will NOT be performed.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Tree>
    <p:extLst>
      <p:ext uri="{BB962C8B-B14F-4D97-AF65-F5344CB8AC3E}">
        <p14:creationId xmlns:p14="http://schemas.microsoft.com/office/powerpoint/2010/main" val="393625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CSV File </a:t>
            </a:r>
            <a:r>
              <a:rPr lang="en-US" sz="2000" dirty="0"/>
              <a:t>(cont.)</a:t>
            </a:r>
            <a:endParaRPr lang="en-US" sz="2000" dirty="0">
              <a:solidFill>
                <a:schemeClr val="accent1"/>
              </a:solidFill>
            </a:endParaRPr>
          </a:p>
        </p:txBody>
      </p:sp>
      <p:sp>
        <p:nvSpPr>
          <p:cNvPr id="3" name="Content Placeholder 2"/>
          <p:cNvSpPr>
            <a:spLocks noGrp="1"/>
          </p:cNvSpPr>
          <p:nvPr>
            <p:ph idx="1"/>
          </p:nvPr>
        </p:nvSpPr>
        <p:spPr>
          <a:xfrm>
            <a:off x="1371600" y="914400"/>
            <a:ext cx="6400800" cy="4876800"/>
          </a:xfrm>
        </p:spPr>
        <p:txBody>
          <a:bodyPr/>
          <a:lstStyle/>
          <a:p>
            <a:pPr>
              <a:spcBef>
                <a:spcPts val="1200"/>
              </a:spcBef>
            </a:pPr>
            <a:r>
              <a:rPr lang="en-US" sz="1450" b="1" dirty="0"/>
              <a:t>Global ID Duplicate Check</a:t>
            </a:r>
          </a:p>
          <a:p>
            <a:pPr lvl="1">
              <a:spcBef>
                <a:spcPts val="1200"/>
              </a:spcBef>
            </a:pPr>
            <a:r>
              <a:rPr lang="en-US" sz="1450" dirty="0"/>
              <a:t>‘1’ indicates that Duplicate Global ID Check be performed.  Will NOT submit issue with this check enabled if a duplicate issue is located in </a:t>
            </a:r>
            <a:r>
              <a:rPr lang="en-US" sz="1450" dirty="0" err="1"/>
              <a:t>MarkeTrak</a:t>
            </a:r>
            <a:r>
              <a:rPr lang="en-US" sz="1450" dirty="0"/>
              <a:t> containing this ESIID to which the submitter has access.  Potentially duplicated issues will be returned in result set.</a:t>
            </a:r>
          </a:p>
          <a:p>
            <a:pPr lvl="1">
              <a:spcBef>
                <a:spcPts val="1200"/>
              </a:spcBef>
            </a:pPr>
            <a:r>
              <a:rPr lang="en-US" sz="1450" dirty="0"/>
              <a:t>‘0’ indicates that Duplicate Global ID Check should be overridden.  This option will submit the issue (given all criteria and validations met) regardless of potentially duplicated items in the </a:t>
            </a:r>
            <a:r>
              <a:rPr lang="en-US" sz="1450" dirty="0" err="1"/>
              <a:t>MarkeTrak</a:t>
            </a:r>
            <a:r>
              <a:rPr lang="en-US" sz="1450" dirty="0"/>
              <a:t> system.</a:t>
            </a:r>
          </a:p>
          <a:p>
            <a:pPr lvl="1">
              <a:spcBef>
                <a:spcPts val="1200"/>
              </a:spcBef>
            </a:pPr>
            <a:r>
              <a:rPr lang="en-US" sz="1450" dirty="0"/>
              <a:t>If this field is left blank, a ‘0’ will automatically default in and the Duplicate Global ID Check will NOT be performed.</a:t>
            </a:r>
          </a:p>
          <a:p>
            <a:pPr>
              <a:spcBef>
                <a:spcPts val="1200"/>
              </a:spcBef>
            </a:pPr>
            <a:r>
              <a:rPr lang="en-US" sz="1450" b="1" dirty="0"/>
              <a:t>ESIID Validation</a:t>
            </a:r>
          </a:p>
          <a:p>
            <a:pPr lvl="1">
              <a:spcBef>
                <a:spcPts val="1200"/>
              </a:spcBef>
            </a:pPr>
            <a:r>
              <a:rPr lang="en-US" sz="1450" dirty="0"/>
              <a:t>‘1’ indicates the submitter wishes to submit the ESIID for validation against the ERCOT Registration System.  If the ESIID is not returned as valid, the issue will not be created</a:t>
            </a:r>
          </a:p>
          <a:p>
            <a:pPr lvl="1">
              <a:spcBef>
                <a:spcPts val="1200"/>
              </a:spcBef>
            </a:pPr>
            <a:r>
              <a:rPr lang="en-US" sz="1450" dirty="0"/>
              <a:t>‘0’ indicates the submitter wishes to submit the item to the </a:t>
            </a:r>
            <a:r>
              <a:rPr lang="en-US" sz="1450" dirty="0" err="1"/>
              <a:t>MarkeTrak</a:t>
            </a:r>
            <a:r>
              <a:rPr lang="en-US" sz="1450" dirty="0"/>
              <a:t> system regardless of ESIID existence in the ERCOT Registration System.</a:t>
            </a:r>
          </a:p>
          <a:p>
            <a:pPr lvl="1">
              <a:spcBef>
                <a:spcPts val="1200"/>
              </a:spcBef>
            </a:pPr>
            <a:r>
              <a:rPr lang="en-US" sz="1450" dirty="0"/>
              <a:t>If this field is left blank, a ‘0’ will automatically default in and the ESIID Validation check will NOT be performed.</a:t>
            </a:r>
          </a:p>
          <a:p>
            <a:pPr lvl="1">
              <a:spcBef>
                <a:spcPts val="1200"/>
              </a:spcBef>
            </a:pPr>
            <a:r>
              <a:rPr lang="en-US" sz="1450" dirty="0"/>
              <a:t>ESIID Validation must be enabled for Premise Type to be returned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Tree>
    <p:extLst>
      <p:ext uri="{BB962C8B-B14F-4D97-AF65-F5344CB8AC3E}">
        <p14:creationId xmlns:p14="http://schemas.microsoft.com/office/powerpoint/2010/main" val="407530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CSV File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0"/>
            <a:ext cx="6400800" cy="4876800"/>
          </a:xfrm>
        </p:spPr>
        <p:txBody>
          <a:bodyPr/>
          <a:lstStyle/>
          <a:p>
            <a:pPr>
              <a:spcBef>
                <a:spcPts val="1200"/>
              </a:spcBef>
            </a:pPr>
            <a:r>
              <a:rPr lang="en-US" sz="1450" b="1" dirty="0"/>
              <a:t>Evaluation Window Validation</a:t>
            </a:r>
          </a:p>
          <a:p>
            <a:pPr lvl="1">
              <a:spcBef>
                <a:spcPts val="1200"/>
              </a:spcBef>
            </a:pPr>
            <a:r>
              <a:rPr lang="en-US" sz="1450" dirty="0"/>
              <a:t>‘1’ indicates the submitter wishes to enable the Tran Type/SMRD evaluation rules for Cancel With Approval new Issues.  If the evaluation rule is violated, the issue will not be created.</a:t>
            </a:r>
          </a:p>
          <a:p>
            <a:pPr lvl="1">
              <a:spcBef>
                <a:spcPts val="1200"/>
              </a:spcBef>
            </a:pPr>
            <a:r>
              <a:rPr lang="en-US" sz="1450" dirty="0"/>
              <a:t>‘0’ indicates the submitter does NOT wish to enable the Tran Type/SMRD evaluation rules for Cancel With Approval new Issues.  If the evaluation rule is violated, the violation will be ignored and the issue will be created.</a:t>
            </a:r>
          </a:p>
          <a:p>
            <a:pPr lvl="1">
              <a:spcBef>
                <a:spcPts val="1200"/>
              </a:spcBef>
            </a:pPr>
            <a:r>
              <a:rPr lang="en-US" sz="1450" dirty="0"/>
              <a:t>If this field is left blank, a ‘0’ will automatically default and the Tran Type/SMRD evaluation rules for Cancel With Approval will NOT be performed.</a:t>
            </a:r>
          </a:p>
          <a:p>
            <a:pPr lvl="1">
              <a:spcBef>
                <a:spcPts val="1200"/>
              </a:spcBef>
            </a:pPr>
            <a:r>
              <a:rPr lang="en-US" sz="1450" dirty="0"/>
              <a:t>Global ID Validation must be enabled for Evaluation Window Validation flag to be evaluated.</a:t>
            </a:r>
          </a:p>
          <a:p>
            <a:pPr>
              <a:spcBef>
                <a:spcPts val="1200"/>
              </a:spcBef>
            </a:pPr>
            <a:r>
              <a:rPr lang="en-US" sz="1450" b="1" dirty="0"/>
              <a:t>Global ID Validation</a:t>
            </a:r>
          </a:p>
          <a:p>
            <a:pPr lvl="1">
              <a:spcBef>
                <a:spcPts val="1200"/>
              </a:spcBef>
            </a:pPr>
            <a:r>
              <a:rPr lang="en-US" sz="1450" dirty="0"/>
              <a:t>‘1’ indicates the submitter wishes to validate the Global ID involved with the submitted issue against the ERCOT Registration System.  If the Global ID involved with issue is not in the ERCOT Registration System, the issue will not be created</a:t>
            </a:r>
          </a:p>
          <a:p>
            <a:pPr lvl="1">
              <a:spcBef>
                <a:spcPts val="1200"/>
              </a:spcBef>
            </a:pPr>
            <a:r>
              <a:rPr lang="en-US" sz="1450" dirty="0"/>
              <a:t>‘0’ indicates the submitter does NOT wish to validate the Global ID involved with the submitted issue against the ERCOT Registration System.</a:t>
            </a:r>
          </a:p>
          <a:p>
            <a:pPr lvl="1">
              <a:spcBef>
                <a:spcPts val="1200"/>
              </a:spcBef>
            </a:pPr>
            <a:r>
              <a:rPr lang="en-US" sz="1450" dirty="0"/>
              <a:t>If this field is left blank, a ‘0’ will automatically default and the Global ID Validation will NOT be performed.</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5</a:t>
            </a:fld>
            <a:endParaRPr lang="en-US">
              <a:solidFill>
                <a:srgbClr val="5B6770"/>
              </a:solidFill>
            </a:endParaRPr>
          </a:p>
        </p:txBody>
      </p:sp>
    </p:spTree>
    <p:extLst>
      <p:ext uri="{BB962C8B-B14F-4D97-AF65-F5344CB8AC3E}">
        <p14:creationId xmlns:p14="http://schemas.microsoft.com/office/powerpoint/2010/main" val="3510926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CSV File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0"/>
            <a:ext cx="6400800" cy="838200"/>
          </a:xfrm>
        </p:spPr>
        <p:txBody>
          <a:bodyPr/>
          <a:lstStyle/>
          <a:p>
            <a:r>
              <a:rPr lang="en-US" sz="1450" dirty="0"/>
              <a:t>Bulk Insert Templates: </a:t>
            </a:r>
          </a:p>
          <a:p>
            <a:pPr lvl="1"/>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356721" y="17526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56718" y="3749040"/>
            <a:ext cx="6400800"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ccyy-mm-ddThh:mm:ss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4024796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CSV File Template</a:t>
            </a:r>
            <a:endParaRPr lang="en-US" b="1" dirty="0">
              <a:solidFill>
                <a:schemeClr val="accent1"/>
              </a:solidFill>
            </a:endParaRPr>
          </a:p>
        </p:txBody>
      </p:sp>
      <p:sp>
        <p:nvSpPr>
          <p:cNvPr id="3" name="Content Placeholder 2"/>
          <p:cNvSpPr>
            <a:spLocks noGrp="1"/>
          </p:cNvSpPr>
          <p:nvPr>
            <p:ph idx="1"/>
          </p:nvPr>
        </p:nvSpPr>
        <p:spPr>
          <a:xfrm>
            <a:off x="1371600" y="914400"/>
            <a:ext cx="6400800" cy="1083852"/>
          </a:xfrm>
        </p:spPr>
        <p:txBody>
          <a:bodyPr/>
          <a:lstStyle/>
          <a:p>
            <a:r>
              <a:rPr lang="en-US" sz="2000" dirty="0"/>
              <a:t>Once all data has been entered into the required fields the bulk insert template header row should be deleted before saving the file in the CSV format.</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333" y="22923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1371600" y="3329442"/>
            <a:ext cx="6400800" cy="12425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Before submission of the bulk insert CSV file the user should ensure all rows are accounted for in the file template to successfully pass validation for submission of the file.</a:t>
            </a:r>
          </a:p>
        </p:txBody>
      </p:sp>
    </p:spTree>
    <p:extLst>
      <p:ext uri="{BB962C8B-B14F-4D97-AF65-F5344CB8AC3E}">
        <p14:creationId xmlns:p14="http://schemas.microsoft.com/office/powerpoint/2010/main" val="2699499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1371600" y="914400"/>
            <a:ext cx="6400800" cy="2528094"/>
          </a:xfrm>
        </p:spPr>
        <p:txBody>
          <a:bodyPr/>
          <a:lstStyle/>
          <a:p>
            <a:pPr>
              <a:spcBef>
                <a:spcPts val="1200"/>
              </a:spcBef>
            </a:pPr>
            <a:r>
              <a:rPr lang="en-US" sz="1500" dirty="0"/>
              <a:t>Submitting a Bulk Insert Issue:</a:t>
            </a:r>
          </a:p>
          <a:p>
            <a:pPr lvl="1">
              <a:spcBef>
                <a:spcPts val="1200"/>
              </a:spcBef>
            </a:pPr>
            <a:r>
              <a:rPr lang="en-US" sz="1500" dirty="0"/>
              <a:t>The following fields must be populated for successful submission of Bulk Insert:  Note: This is not for the CSV file. </a:t>
            </a:r>
          </a:p>
          <a:p>
            <a:pPr lvl="2">
              <a:spcBef>
                <a:spcPts val="1200"/>
              </a:spcBef>
            </a:pPr>
            <a:r>
              <a:rPr lang="en-US" sz="1500" dirty="0"/>
              <a:t>Issue Type	</a:t>
            </a:r>
          </a:p>
          <a:p>
            <a:pPr lvl="2">
              <a:spcBef>
                <a:spcPts val="1200"/>
              </a:spcBef>
            </a:pPr>
            <a:r>
              <a:rPr lang="en-US" sz="1500" dirty="0"/>
              <a:t>Sub-Type</a:t>
            </a:r>
          </a:p>
          <a:p>
            <a:pPr lvl="2">
              <a:spcBef>
                <a:spcPts val="1200"/>
              </a:spcBef>
            </a:pPr>
            <a:r>
              <a:rPr lang="en-US" sz="1500" dirty="0"/>
              <a:t>Report Destination</a:t>
            </a:r>
          </a:p>
          <a:p>
            <a:pPr lvl="1">
              <a:spcBef>
                <a:spcPts val="1200"/>
              </a:spcBef>
            </a:pPr>
            <a:r>
              <a:rPr lang="en-US" sz="1500" dirty="0"/>
              <a:t>The Submitter selects 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8</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35052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624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1371600" y="914405"/>
            <a:ext cx="6400800" cy="361949"/>
          </a:xfrm>
        </p:spPr>
        <p:txBody>
          <a:bodyPr/>
          <a:lstStyle/>
          <a:p>
            <a:r>
              <a:rPr lang="en-US" sz="1500" dirty="0"/>
              <a:t>From the Actions dropdown, select 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9</a:t>
            </a:fld>
            <a:endParaRPr lang="en-US">
              <a:solidFill>
                <a:srgbClr val="5B6770"/>
              </a:solidFill>
            </a:endParaRPr>
          </a:p>
        </p:txBody>
      </p:sp>
      <p:sp>
        <p:nvSpPr>
          <p:cNvPr id="5" name="Content Placeholder 2"/>
          <p:cNvSpPr txBox="1">
            <a:spLocks/>
          </p:cNvSpPr>
          <p:nvPr/>
        </p:nvSpPr>
        <p:spPr>
          <a:xfrm>
            <a:off x="1371600" y="3429005"/>
            <a:ext cx="6400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solidFill>
                  <a:srgbClr val="5B6770"/>
                </a:solidFill>
              </a:rPr>
              <a:t>Select Browse, locate the CSV file for your Bulk Insert, and then press 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511030" y="3838576"/>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823260"/>
      </p:ext>
    </p:extLst>
  </p:cSld>
  <p:clrMapOvr>
    <a:masterClrMapping/>
  </p:clrMapOvr>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1798</Words>
  <Application>Microsoft Office PowerPoint</Application>
  <PresentationFormat>On-screen Show (4:3)</PresentationFormat>
  <Paragraphs>130</Paragraphs>
  <Slides>19</Slides>
  <Notes>16</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1_Custom Design</vt:lpstr>
      <vt:lpstr>1_Office Theme</vt:lpstr>
      <vt:lpstr>PowerPoint Presentation</vt:lpstr>
      <vt:lpstr>Bulk Insert: Overview</vt:lpstr>
      <vt:lpstr>Bulk Insert: CSV File</vt:lpstr>
      <vt:lpstr>Bulk Insert: CSV File (cont.)</vt:lpstr>
      <vt:lpstr>Bulk Insert: CSV File (cont.)</vt:lpstr>
      <vt:lpstr>Bulk Insert: CSV File (cont.)</vt:lpstr>
      <vt:lpstr>Bulk Insert: CSV File Template</vt:lpstr>
      <vt:lpstr>Bulk Insert: Submit</vt:lpstr>
      <vt:lpstr>Bulk Insert: Submit (cont.)</vt:lpstr>
      <vt:lpstr>Bulk Insert: Submit (cont.)</vt:lpstr>
      <vt:lpstr>Bulk Insert: Submit (cont.)</vt:lpstr>
      <vt:lpstr>Bulk Insert: Submit (cont.)</vt:lpstr>
      <vt:lpstr>Bulk Insert: Submit (cont.)</vt:lpstr>
      <vt:lpstr>Bulk Insert: Validations</vt:lpstr>
      <vt:lpstr>Bulk Insert: Report Destination</vt:lpstr>
      <vt:lpstr>Bulk Insert: Report Destination</vt:lpstr>
      <vt:lpstr>Bulk Insert: Report Destination</vt:lpstr>
      <vt:lpstr>Checkpoint Question</vt:lpstr>
      <vt:lpstr>Checkpoint Question</vt:lpstr>
    </vt:vector>
  </TitlesOfParts>
  <Company>American Electric Power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s262089</cp:lastModifiedBy>
  <cp:revision>1</cp:revision>
  <dcterms:created xsi:type="dcterms:W3CDTF">2019-07-11T18:51:35Z</dcterms:created>
  <dcterms:modified xsi:type="dcterms:W3CDTF">2019-07-11T18:52:44Z</dcterms:modified>
</cp:coreProperties>
</file>