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FD21-090F-45E7-AC97-626C865C88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C7CA58-458C-44EA-8253-D11125EFB1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August 6</a:t>
            </a:r>
            <a:r>
              <a:rPr lang="en-US" baseline="30000" dirty="0"/>
              <a:t>th</a:t>
            </a:r>
            <a:r>
              <a:rPr lang="en-US" dirty="0"/>
              <a:t>, 2019 </a:t>
            </a:r>
          </a:p>
        </p:txBody>
      </p:sp>
    </p:spTree>
    <p:extLst>
      <p:ext uri="{BB962C8B-B14F-4D97-AF65-F5344CB8AC3E}">
        <p14:creationId xmlns:p14="http://schemas.microsoft.com/office/powerpoint/2010/main" val="1550264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EB002-F15B-4E4E-999B-B1BCFF099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TDTMS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FDEB5-59E6-48FC-8DF7-DCD8D0306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1872586"/>
            <a:ext cx="11290041" cy="4770810"/>
          </a:xfrm>
        </p:spPr>
        <p:txBody>
          <a:bodyPr anchor="t" anchorCtr="0">
            <a:normAutofit fontScale="92500" lnSpcReduction="20000"/>
          </a:bodyPr>
          <a:lstStyle/>
          <a:p>
            <a:r>
              <a:rPr lang="en-US" dirty="0"/>
              <a:t>ERCOT Update</a:t>
            </a:r>
          </a:p>
          <a:p>
            <a:r>
              <a:rPr lang="en-US" dirty="0"/>
              <a:t>Recreating Reports</a:t>
            </a:r>
          </a:p>
          <a:p>
            <a:pPr lvl="1"/>
            <a:r>
              <a:rPr lang="en-US" dirty="0"/>
              <a:t>June</a:t>
            </a:r>
          </a:p>
          <a:p>
            <a:pPr lvl="2"/>
            <a:r>
              <a:rPr lang="en-US" dirty="0"/>
              <a:t>Switch Hold</a:t>
            </a:r>
          </a:p>
          <a:p>
            <a:pPr lvl="3"/>
            <a:r>
              <a:rPr lang="en-US" dirty="0"/>
              <a:t>Report 1: </a:t>
            </a:r>
            <a:r>
              <a:rPr lang="en-US" dirty="0" err="1"/>
              <a:t>Unexecutable</a:t>
            </a:r>
            <a:r>
              <a:rPr lang="en-US" dirty="0"/>
              <a:t> Reasons</a:t>
            </a:r>
          </a:p>
          <a:p>
            <a:pPr lvl="3"/>
            <a:r>
              <a:rPr lang="en-US" dirty="0"/>
              <a:t>Report 2: TDSP Volumes</a:t>
            </a:r>
          </a:p>
          <a:p>
            <a:pPr lvl="3"/>
            <a:r>
              <a:rPr lang="en-US" dirty="0"/>
              <a:t>Report 3: CR Volumes</a:t>
            </a:r>
          </a:p>
          <a:p>
            <a:pPr lvl="2"/>
            <a:r>
              <a:rPr lang="en-US" dirty="0"/>
              <a:t>Approximately 10% of switch hold removals go untouched and the switch hold is automatically removed vs the CR agreeing to the removal</a:t>
            </a:r>
          </a:p>
          <a:p>
            <a:pPr lvl="1"/>
            <a:r>
              <a:rPr lang="en-US" dirty="0"/>
              <a:t>July</a:t>
            </a:r>
          </a:p>
          <a:p>
            <a:pPr lvl="2"/>
            <a:r>
              <a:rPr lang="en-US" dirty="0"/>
              <a:t>Inadvertent Gain</a:t>
            </a:r>
          </a:p>
          <a:p>
            <a:pPr lvl="3"/>
            <a:r>
              <a:rPr lang="en-US" dirty="0"/>
              <a:t>Report 1: CR Transition Times (How long does it take to close an issue?)</a:t>
            </a:r>
          </a:p>
          <a:p>
            <a:pPr lvl="3"/>
            <a:r>
              <a:rPr lang="en-US" dirty="0"/>
              <a:t>Report 2: CR Volumes</a:t>
            </a:r>
          </a:p>
          <a:p>
            <a:pPr lvl="2"/>
            <a:r>
              <a:rPr lang="en-US" dirty="0"/>
              <a:t>Approximately 77% of IAS regain MTs are submitted within 12 days</a:t>
            </a:r>
          </a:p>
          <a:p>
            <a:r>
              <a:rPr lang="en-US" dirty="0"/>
              <a:t>ERCOT NAESB Upgrade</a:t>
            </a:r>
          </a:p>
          <a:p>
            <a:r>
              <a:rPr lang="en-US" dirty="0"/>
              <a:t>MT Sub Type Volumes</a:t>
            </a:r>
          </a:p>
          <a:p>
            <a:pPr lvl="1"/>
            <a:r>
              <a:rPr lang="en-US" dirty="0"/>
              <a:t>Chart A &amp; B</a:t>
            </a:r>
          </a:p>
          <a:p>
            <a:pPr lvl="2"/>
            <a:endParaRPr lang="en-US" dirty="0"/>
          </a:p>
          <a:p>
            <a:pPr lvl="3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381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92E8B-9134-4FEA-BC42-C4692E181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Chart 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03B797D-FC11-4CB6-A49B-B220821828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1555" y="1928951"/>
            <a:ext cx="11288889" cy="448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71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FFB3D-9F5D-49E5-B1EC-774836E85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Chart B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D8BB5E7-4BD7-485C-8799-8720BFA918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9208" y="1970111"/>
            <a:ext cx="11327363" cy="444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170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EB002-F15B-4E4E-999B-B1BCFF099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TDTMS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FDEB5-59E6-48FC-8DF7-DCD8D0306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1872586"/>
            <a:ext cx="11290041" cy="4770810"/>
          </a:xfrm>
        </p:spPr>
        <p:txBody>
          <a:bodyPr anchor="t" anchorCtr="0">
            <a:normAutofit/>
          </a:bodyPr>
          <a:lstStyle/>
          <a:p>
            <a:pPr lvl="0"/>
            <a:r>
              <a:rPr lang="en-US" sz="2400" dirty="0"/>
              <a:t>August 22</a:t>
            </a:r>
            <a:r>
              <a:rPr lang="en-US" sz="2400" baseline="30000" dirty="0"/>
              <a:t>th</a:t>
            </a:r>
            <a:endParaRPr lang="en-US" sz="2400" dirty="0"/>
          </a:p>
          <a:p>
            <a:pPr lvl="0"/>
            <a:r>
              <a:rPr lang="en-US" sz="2400" dirty="0"/>
              <a:t>ERCOT </a:t>
            </a:r>
            <a:r>
              <a:rPr lang="en-US" sz="2400" dirty="0" err="1"/>
              <a:t>MetCenter</a:t>
            </a:r>
            <a:endParaRPr lang="en-US" sz="2400" dirty="0"/>
          </a:p>
          <a:p>
            <a:pPr lvl="0"/>
            <a:r>
              <a:rPr lang="en-US" sz="2400" dirty="0"/>
              <a:t>On the Agenda: IAS</a:t>
            </a:r>
          </a:p>
          <a:p>
            <a:pPr marL="630000" lvl="2" indent="0">
              <a:buNone/>
            </a:pPr>
            <a:endParaRPr lang="en-US" dirty="0"/>
          </a:p>
          <a:p>
            <a:pPr lvl="3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92065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250</TotalTime>
  <Words>114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Gill Sans MT</vt:lpstr>
      <vt:lpstr>Wingdings 2</vt:lpstr>
      <vt:lpstr>Dividend</vt:lpstr>
      <vt:lpstr>TDTMS Update</vt:lpstr>
      <vt:lpstr>TDTMS </vt:lpstr>
      <vt:lpstr>Chart A</vt:lpstr>
      <vt:lpstr>Chart B</vt:lpstr>
      <vt:lpstr>TDTMS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Update</dc:title>
  <dc:creator>Patrick, Kyle</dc:creator>
  <cp:lastModifiedBy>Patrick, Kyle</cp:lastModifiedBy>
  <cp:revision>9</cp:revision>
  <dcterms:created xsi:type="dcterms:W3CDTF">2019-08-01T16:17:16Z</dcterms:created>
  <dcterms:modified xsi:type="dcterms:W3CDTF">2019-08-01T20:27:31Z</dcterms:modified>
</cp:coreProperties>
</file>