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304" r:id="rId4"/>
    <p:sldId id="305" r:id="rId5"/>
    <p:sldId id="306" r:id="rId6"/>
    <p:sldId id="298" r:id="rId7"/>
    <p:sldId id="299" r:id="rId8"/>
    <p:sldId id="300" r:id="rId9"/>
    <p:sldId id="302" r:id="rId10"/>
    <p:sldId id="301" r:id="rId11"/>
    <p:sldId id="307" r:id="rId12"/>
    <p:sldId id="308" r:id="rId13"/>
    <p:sldId id="268" r:id="rId14"/>
    <p:sldId id="269" r:id="rId15"/>
    <p:sldId id="266"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9" autoAdjust="0"/>
    <p:restoredTop sz="99290" autoAdjust="0"/>
  </p:normalViewPr>
  <p:slideViewPr>
    <p:cSldViewPr>
      <p:cViewPr varScale="1">
        <p:scale>
          <a:sx n="90" d="100"/>
          <a:sy n="90" d="100"/>
        </p:scale>
        <p:origin x="1428" y="90"/>
      </p:cViewPr>
      <p:guideLst>
        <p:guide orient="horz" pos="2160"/>
        <p:guide pos="2880"/>
      </p:guideLst>
    </p:cSldViewPr>
  </p:slideViewPr>
  <p:notesTextViewPr>
    <p:cViewPr>
      <p:scale>
        <a:sx n="1" d="1"/>
        <a:sy n="1" d="1"/>
      </p:scale>
      <p:origin x="0" y="0"/>
    </p:cViewPr>
  </p:notesTextViewPr>
  <p:sorterViewPr>
    <p:cViewPr>
      <p:scale>
        <a:sx n="125" d="100"/>
        <a:sy n="1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93CAB71-3809-46C3-B6C7-65BF66442C5C}"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3194736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3CAB71-3809-46C3-B6C7-65BF66442C5C}"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3065098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3CAB71-3809-46C3-B6C7-65BF66442C5C}"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3326654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3CAB71-3809-46C3-B6C7-65BF66442C5C}"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2260532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3CAB71-3809-46C3-B6C7-65BF66442C5C}"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2347143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3CAB71-3809-46C3-B6C7-65BF66442C5C}"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827621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3CAB71-3809-46C3-B6C7-65BF66442C5C}" type="datetimeFigureOut">
              <a:rPr lang="en-US" smtClean="0"/>
              <a:t>7/28/2019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428200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93CAB71-3809-46C3-B6C7-65BF66442C5C}" type="datetimeFigureOut">
              <a:rPr lang="en-US" smtClean="0"/>
              <a:t>7/28/2019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3400823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3CAB71-3809-46C3-B6C7-65BF66442C5C}" type="datetimeFigureOut">
              <a:rPr lang="en-US" smtClean="0"/>
              <a:t>7/28/2019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2962771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3CAB71-3809-46C3-B6C7-65BF66442C5C}"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3736792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3CAB71-3809-46C3-B6C7-65BF66442C5C}"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6BB9C-FB38-4E5D-B462-183E39EF7662}" type="slidenum">
              <a:rPr lang="en-US" smtClean="0"/>
              <a:t>‹#›</a:t>
            </a:fld>
            <a:endParaRPr lang="en-US"/>
          </a:p>
        </p:txBody>
      </p:sp>
    </p:spTree>
    <p:extLst>
      <p:ext uri="{BB962C8B-B14F-4D97-AF65-F5344CB8AC3E}">
        <p14:creationId xmlns:p14="http://schemas.microsoft.com/office/powerpoint/2010/main" val="622992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3CAB71-3809-46C3-B6C7-65BF66442C5C}" type="datetimeFigureOut">
              <a:rPr lang="en-US" smtClean="0"/>
              <a:t>7/28/2019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66BB9C-FB38-4E5D-B462-183E39EF7662}" type="slidenum">
              <a:rPr lang="en-US" smtClean="0"/>
              <a:t>‹#›</a:t>
            </a:fld>
            <a:endParaRPr lang="en-US"/>
          </a:p>
        </p:txBody>
      </p:sp>
    </p:spTree>
    <p:extLst>
      <p:ext uri="{BB962C8B-B14F-4D97-AF65-F5344CB8AC3E}">
        <p14:creationId xmlns:p14="http://schemas.microsoft.com/office/powerpoint/2010/main" val="2896907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447800"/>
            <a:ext cx="7772400" cy="1470025"/>
          </a:xfrm>
        </p:spPr>
        <p:txBody>
          <a:bodyPr>
            <a:normAutofit fontScale="90000"/>
          </a:bodyPr>
          <a:lstStyle/>
          <a:p>
            <a:r>
              <a:rPr lang="en-US" dirty="0"/>
              <a:t>System Protection Working Group (SPWG) </a:t>
            </a:r>
            <a:br>
              <a:rPr lang="en-US" dirty="0"/>
            </a:br>
            <a:r>
              <a:rPr lang="en-US" dirty="0"/>
              <a:t>Update to ROS</a:t>
            </a:r>
          </a:p>
        </p:txBody>
      </p:sp>
      <p:sp>
        <p:nvSpPr>
          <p:cNvPr id="5" name="Subtitle 4"/>
          <p:cNvSpPr>
            <a:spLocks noGrp="1"/>
          </p:cNvSpPr>
          <p:nvPr>
            <p:ph type="subTitle" idx="1"/>
          </p:nvPr>
        </p:nvSpPr>
        <p:spPr>
          <a:xfrm>
            <a:off x="1371600" y="3886200"/>
            <a:ext cx="6400800" cy="1371600"/>
          </a:xfrm>
        </p:spPr>
        <p:txBody>
          <a:bodyPr>
            <a:normAutofit/>
          </a:bodyPr>
          <a:lstStyle/>
          <a:p>
            <a:r>
              <a:rPr lang="en-US" sz="2800" dirty="0">
                <a:solidFill>
                  <a:schemeClr val="tx1"/>
                </a:solidFill>
              </a:rPr>
              <a:t>August 1, 2019</a:t>
            </a:r>
          </a:p>
          <a:p>
            <a:r>
              <a:rPr lang="en-US" sz="2800" dirty="0">
                <a:solidFill>
                  <a:schemeClr val="tx1"/>
                </a:solidFill>
              </a:rPr>
              <a:t>Micheal Davis, Jr, P.E.</a:t>
            </a:r>
          </a:p>
        </p:txBody>
      </p:sp>
    </p:spTree>
    <p:extLst>
      <p:ext uri="{BB962C8B-B14F-4D97-AF65-F5344CB8AC3E}">
        <p14:creationId xmlns:p14="http://schemas.microsoft.com/office/powerpoint/2010/main" val="1799777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AD483BD2-E2D1-4ACC-8D35-BB2B1B8B46A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16345" y="1417638"/>
            <a:ext cx="6511308" cy="4925947"/>
          </a:xfrm>
          <a:prstGeom prst="rect">
            <a:avLst/>
          </a:prstGeom>
        </p:spPr>
      </p:pic>
      <p:sp>
        <p:nvSpPr>
          <p:cNvPr id="5" name="Title 1">
            <a:extLst>
              <a:ext uri="{FF2B5EF4-FFF2-40B4-BE49-F238E27FC236}">
                <a16:creationId xmlns:a16="http://schemas.microsoft.com/office/drawing/2014/main" id="{B5B01800-CA58-4668-BA0D-2B940A477774}"/>
              </a:ext>
            </a:extLst>
          </p:cNvPr>
          <p:cNvSpPr>
            <a:spLocks noGrp="1"/>
          </p:cNvSpPr>
          <p:nvPr>
            <p:ph type="title"/>
          </p:nvPr>
        </p:nvSpPr>
        <p:spPr/>
        <p:txBody>
          <a:bodyPr>
            <a:noAutofit/>
          </a:bodyPr>
          <a:lstStyle/>
          <a:p>
            <a:r>
              <a:rPr lang="en-US" sz="2800" dirty="0"/>
              <a:t>Protection System </a:t>
            </a:r>
            <a:r>
              <a:rPr lang="en-US" sz="2800" dirty="0" err="1"/>
              <a:t>Misoperations</a:t>
            </a:r>
            <a:r>
              <a:rPr lang="en-US" sz="2800" dirty="0"/>
              <a:t> 2019 Q1</a:t>
            </a:r>
          </a:p>
        </p:txBody>
      </p:sp>
    </p:spTree>
    <p:extLst>
      <p:ext uri="{BB962C8B-B14F-4D97-AF65-F5344CB8AC3E}">
        <p14:creationId xmlns:p14="http://schemas.microsoft.com/office/powerpoint/2010/main" val="247956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5943" y="762000"/>
            <a:ext cx="8686800" cy="5943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600" dirty="0"/>
              <a:t>Summary of Human Performance Issues noted for 2019 Q1:</a:t>
            </a:r>
          </a:p>
          <a:p>
            <a:pPr marL="285750" indent="-285750" algn="l">
              <a:buFontTx/>
              <a:buChar char="-"/>
            </a:pPr>
            <a:r>
              <a:rPr lang="en-US" sz="1600" dirty="0"/>
              <a:t>A 138kV line breaker </a:t>
            </a:r>
            <a:r>
              <a:rPr lang="en-US" sz="1600" dirty="0" err="1"/>
              <a:t>overtripped</a:t>
            </a:r>
            <a:r>
              <a:rPr lang="en-US" sz="1600" dirty="0"/>
              <a:t> for a fault on the bus capacitor bank due to incorrect logic settings in the trip output contacts. The field settings were inadvertently revised during relay maintenance and not checked prior to placing back in service.</a:t>
            </a:r>
          </a:p>
          <a:p>
            <a:pPr marL="285750" indent="-285750" algn="l">
              <a:buFontTx/>
              <a:buChar char="-"/>
            </a:pPr>
            <a:r>
              <a:rPr lang="en-US" sz="1600" dirty="0"/>
              <a:t>A 138kV line breaker </a:t>
            </a:r>
            <a:r>
              <a:rPr lang="en-US" sz="1600" dirty="0" err="1"/>
              <a:t>overtripped</a:t>
            </a:r>
            <a:r>
              <a:rPr lang="en-US" sz="1600" dirty="0"/>
              <a:t> for an external fault. The DCB pilot scheme was inadvertently enabled in error during a construction project.</a:t>
            </a:r>
          </a:p>
          <a:p>
            <a:pPr marL="285750" indent="-285750" algn="l">
              <a:buFontTx/>
              <a:buChar char="-"/>
            </a:pPr>
            <a:r>
              <a:rPr lang="en-US" sz="1600" dirty="0"/>
              <a:t>A 138kV line breaker </a:t>
            </a:r>
            <a:r>
              <a:rPr lang="en-US" sz="1600" dirty="0" err="1"/>
              <a:t>overtripped</a:t>
            </a:r>
            <a:r>
              <a:rPr lang="en-US" sz="1600" dirty="0"/>
              <a:t> for an external fault due to incorrect polarization settings. Negative sequence polarization should have been used due to mutual coupling.</a:t>
            </a:r>
          </a:p>
          <a:p>
            <a:pPr marL="285750" indent="-285750" algn="l">
              <a:buFontTx/>
              <a:buChar char="-"/>
            </a:pPr>
            <a:r>
              <a:rPr lang="en-US" sz="1600" dirty="0"/>
              <a:t>A 138kV capacitor bank inadvertently tripped on overvoltage. Overvoltage time delay was inadvertently set to 0 by mistake.</a:t>
            </a:r>
          </a:p>
          <a:p>
            <a:pPr marL="285750" indent="-285750" algn="l">
              <a:buFontTx/>
              <a:buChar char="-"/>
            </a:pPr>
            <a:r>
              <a:rPr lang="en-US" sz="1600" dirty="0"/>
              <a:t>A 138kV bus differential tripped during an external line fault. An incorrect CT ratio was left in place  during a construction project.</a:t>
            </a:r>
          </a:p>
          <a:p>
            <a:pPr marL="285750" indent="-285750" algn="l">
              <a:buFontTx/>
              <a:buChar char="-"/>
            </a:pPr>
            <a:r>
              <a:rPr lang="en-US" sz="1600" dirty="0"/>
              <a:t>A 138kV line breaker </a:t>
            </a:r>
            <a:r>
              <a:rPr lang="en-US" sz="1600" dirty="0" err="1"/>
              <a:t>overtripped</a:t>
            </a:r>
            <a:r>
              <a:rPr lang="en-US" sz="1600" dirty="0"/>
              <a:t> for an external fault due to incorrect logic settings.</a:t>
            </a:r>
          </a:p>
          <a:p>
            <a:pPr algn="l"/>
            <a:endParaRPr lang="en-US" sz="1600" dirty="0"/>
          </a:p>
          <a:p>
            <a:pPr algn="l"/>
            <a:endParaRPr lang="en-US" sz="1600" dirty="0"/>
          </a:p>
          <a:p>
            <a:pPr algn="l"/>
            <a:endParaRPr lang="en-US" sz="1600" dirty="0"/>
          </a:p>
          <a:p>
            <a:pPr algn="l"/>
            <a:r>
              <a:rPr lang="en-US" sz="1600" dirty="0"/>
              <a:t>Failure to Trip/Slow Trip </a:t>
            </a:r>
            <a:r>
              <a:rPr lang="en-US" sz="1600" dirty="0" err="1"/>
              <a:t>Misoperations</a:t>
            </a:r>
            <a:r>
              <a:rPr lang="en-US" sz="1600" dirty="0"/>
              <a:t> in 2019 Q1:</a:t>
            </a:r>
          </a:p>
          <a:p>
            <a:pPr marL="285750" indent="-285750" algn="l">
              <a:buFontTx/>
              <a:buChar char="-"/>
            </a:pPr>
            <a:r>
              <a:rPr lang="en-US" sz="1600" dirty="0"/>
              <a:t>None</a:t>
            </a:r>
          </a:p>
          <a:p>
            <a:pPr marL="285750" indent="-285750" algn="l">
              <a:buFontTx/>
              <a:buChar char="-"/>
            </a:pPr>
            <a:endParaRPr lang="en-US" sz="1600" dirty="0"/>
          </a:p>
        </p:txBody>
      </p:sp>
      <p:sp>
        <p:nvSpPr>
          <p:cNvPr id="8" name="Title 1"/>
          <p:cNvSpPr txBox="1">
            <a:spLocks/>
          </p:cNvSpPr>
          <p:nvPr/>
        </p:nvSpPr>
        <p:spPr>
          <a:xfrm>
            <a:off x="381000" y="18197"/>
            <a:ext cx="8316686" cy="914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t>Protection System </a:t>
            </a:r>
            <a:r>
              <a:rPr lang="en-US" sz="2800" dirty="0" err="1"/>
              <a:t>Misoperations</a:t>
            </a:r>
            <a:r>
              <a:rPr lang="en-US" sz="2800" dirty="0"/>
              <a:t> 2019 Q1</a:t>
            </a:r>
          </a:p>
        </p:txBody>
      </p:sp>
    </p:spTree>
    <p:extLst>
      <p:ext uri="{BB962C8B-B14F-4D97-AF65-F5344CB8AC3E}">
        <p14:creationId xmlns:p14="http://schemas.microsoft.com/office/powerpoint/2010/main" val="3974180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381000" y="76199"/>
            <a:ext cx="8316686" cy="85639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t>NERC State of Reliability Report</a:t>
            </a:r>
          </a:p>
          <a:p>
            <a:r>
              <a:rPr lang="en-US" sz="2800" dirty="0"/>
              <a:t>Key Takeaways</a:t>
            </a:r>
          </a:p>
        </p:txBody>
      </p:sp>
      <p:sp>
        <p:nvSpPr>
          <p:cNvPr id="4" name="Title 1"/>
          <p:cNvSpPr txBox="1">
            <a:spLocks/>
          </p:cNvSpPr>
          <p:nvPr/>
        </p:nvSpPr>
        <p:spPr>
          <a:xfrm>
            <a:off x="195943" y="932596"/>
            <a:ext cx="8686800" cy="158200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600" dirty="0"/>
              <a:t>The overall NERC 2018 protection system </a:t>
            </a:r>
            <a:r>
              <a:rPr lang="en-US" sz="1600" dirty="0" err="1"/>
              <a:t>misoperation</a:t>
            </a:r>
            <a:r>
              <a:rPr lang="en-US" sz="1600" dirty="0"/>
              <a:t> rate is slightly higher than 2017, though a statistically significant downward and improving trend continues to be observed. The regional </a:t>
            </a:r>
            <a:r>
              <a:rPr lang="en-US" sz="1600" dirty="0" err="1"/>
              <a:t>misoperations</a:t>
            </a:r>
            <a:r>
              <a:rPr lang="en-US" sz="1600" dirty="0"/>
              <a:t> rate ranges from 5.7% to 13.3%. </a:t>
            </a:r>
          </a:p>
        </p:txBody>
      </p:sp>
      <p:pic>
        <p:nvPicPr>
          <p:cNvPr id="2" name="Picture 1"/>
          <p:cNvPicPr>
            <a:picLocks noChangeAspect="1"/>
          </p:cNvPicPr>
          <p:nvPr/>
        </p:nvPicPr>
        <p:blipFill>
          <a:blip r:embed="rId2"/>
          <a:stretch>
            <a:fillRect/>
          </a:stretch>
        </p:blipFill>
        <p:spPr>
          <a:xfrm>
            <a:off x="195943" y="2800422"/>
            <a:ext cx="4198920" cy="2886004"/>
          </a:xfrm>
          <a:prstGeom prst="rect">
            <a:avLst/>
          </a:prstGeom>
        </p:spPr>
      </p:pic>
      <p:pic>
        <p:nvPicPr>
          <p:cNvPr id="5" name="Picture 4"/>
          <p:cNvPicPr>
            <a:picLocks noChangeAspect="1"/>
          </p:cNvPicPr>
          <p:nvPr/>
        </p:nvPicPr>
        <p:blipFill>
          <a:blip r:embed="rId3"/>
          <a:stretch>
            <a:fillRect/>
          </a:stretch>
        </p:blipFill>
        <p:spPr>
          <a:xfrm>
            <a:off x="4419600" y="2800421"/>
            <a:ext cx="4191000" cy="2892844"/>
          </a:xfrm>
          <a:prstGeom prst="rect">
            <a:avLst/>
          </a:prstGeom>
        </p:spPr>
      </p:pic>
    </p:spTree>
    <p:extLst>
      <p:ext uri="{BB962C8B-B14F-4D97-AF65-F5344CB8AC3E}">
        <p14:creationId xmlns:p14="http://schemas.microsoft.com/office/powerpoint/2010/main" val="3018669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381000" y="76199"/>
            <a:ext cx="8316686" cy="85639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t>NERC State of Reliability Report</a:t>
            </a:r>
          </a:p>
          <a:p>
            <a:r>
              <a:rPr lang="en-US" sz="2800" dirty="0"/>
              <a:t>Key Takeaways</a:t>
            </a:r>
          </a:p>
        </p:txBody>
      </p:sp>
      <p:sp>
        <p:nvSpPr>
          <p:cNvPr id="4" name="Title 1"/>
          <p:cNvSpPr txBox="1">
            <a:spLocks/>
          </p:cNvSpPr>
          <p:nvPr/>
        </p:nvSpPr>
        <p:spPr>
          <a:xfrm>
            <a:off x="195943" y="932596"/>
            <a:ext cx="8686800" cy="10417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600" dirty="0"/>
              <a:t>The top three causes of </a:t>
            </a:r>
            <a:r>
              <a:rPr lang="en-US" sz="1600" dirty="0" err="1"/>
              <a:t>misoperations</a:t>
            </a:r>
            <a:r>
              <a:rPr lang="en-US" sz="1600" dirty="0"/>
              <a:t> are Incorrect Settings/Logic/Design Errors, Relay Failures/Malfunctions, and Communication Failures over the past five years. These cause codes have consistently accounted for more than 60% of all </a:t>
            </a:r>
            <a:r>
              <a:rPr lang="en-US" sz="1600" dirty="0" err="1"/>
              <a:t>misoperations</a:t>
            </a:r>
            <a:r>
              <a:rPr lang="en-US" sz="1600" dirty="0"/>
              <a:t> since data collection started in 2011. </a:t>
            </a:r>
          </a:p>
        </p:txBody>
      </p:sp>
      <p:pic>
        <p:nvPicPr>
          <p:cNvPr id="2" name="Picture 1"/>
          <p:cNvPicPr>
            <a:picLocks noChangeAspect="1"/>
          </p:cNvPicPr>
          <p:nvPr/>
        </p:nvPicPr>
        <p:blipFill>
          <a:blip r:embed="rId2"/>
          <a:stretch>
            <a:fillRect/>
          </a:stretch>
        </p:blipFill>
        <p:spPr>
          <a:xfrm>
            <a:off x="1371600" y="2057400"/>
            <a:ext cx="5885714" cy="4485714"/>
          </a:xfrm>
          <a:prstGeom prst="rect">
            <a:avLst/>
          </a:prstGeom>
        </p:spPr>
      </p:pic>
    </p:spTree>
    <p:extLst>
      <p:ext uri="{BB962C8B-B14F-4D97-AF65-F5344CB8AC3E}">
        <p14:creationId xmlns:p14="http://schemas.microsoft.com/office/powerpoint/2010/main" val="3224916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381000" y="76199"/>
            <a:ext cx="8316686" cy="85639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t>NERC State of Reliability Report</a:t>
            </a:r>
          </a:p>
          <a:p>
            <a:r>
              <a:rPr lang="en-US" sz="2800" dirty="0"/>
              <a:t>Key Takeaways</a:t>
            </a:r>
          </a:p>
        </p:txBody>
      </p:sp>
      <p:sp>
        <p:nvSpPr>
          <p:cNvPr id="4" name="Title 1"/>
          <p:cNvSpPr txBox="1">
            <a:spLocks/>
          </p:cNvSpPr>
          <p:nvPr/>
        </p:nvSpPr>
        <p:spPr>
          <a:xfrm>
            <a:off x="195943" y="932596"/>
            <a:ext cx="8686800" cy="104177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600" dirty="0" err="1"/>
              <a:t>Misoperations</a:t>
            </a:r>
            <a:r>
              <a:rPr lang="en-US" sz="1600" dirty="0"/>
              <a:t> due to the two different types of Human Error categorized by NERC: As-left personnel errors and Incorrect Settings/Logic/Design Errors account for roughly 40% of </a:t>
            </a:r>
            <a:r>
              <a:rPr lang="en-US" sz="1600" dirty="0" err="1"/>
              <a:t>misoperations</a:t>
            </a:r>
            <a:r>
              <a:rPr lang="en-US" sz="1600" dirty="0"/>
              <a:t> over the last five years.</a:t>
            </a:r>
          </a:p>
        </p:txBody>
      </p:sp>
      <p:pic>
        <p:nvPicPr>
          <p:cNvPr id="3" name="Picture 2"/>
          <p:cNvPicPr>
            <a:picLocks noChangeAspect="1"/>
          </p:cNvPicPr>
          <p:nvPr/>
        </p:nvPicPr>
        <p:blipFill>
          <a:blip r:embed="rId2"/>
          <a:stretch>
            <a:fillRect/>
          </a:stretch>
        </p:blipFill>
        <p:spPr>
          <a:xfrm>
            <a:off x="734581" y="1883401"/>
            <a:ext cx="6961619" cy="4887945"/>
          </a:xfrm>
          <a:prstGeom prst="rect">
            <a:avLst/>
          </a:prstGeom>
        </p:spPr>
      </p:pic>
    </p:spTree>
    <p:extLst>
      <p:ext uri="{BB962C8B-B14F-4D97-AF65-F5344CB8AC3E}">
        <p14:creationId xmlns:p14="http://schemas.microsoft.com/office/powerpoint/2010/main" val="1051008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514600"/>
            <a:ext cx="8229600" cy="1143000"/>
          </a:xfrm>
        </p:spPr>
        <p:txBody>
          <a:bodyPr/>
          <a:lstStyle/>
          <a:p>
            <a:r>
              <a:rPr lang="en-US" dirty="0"/>
              <a:t>	Questions ?</a:t>
            </a:r>
          </a:p>
        </p:txBody>
      </p:sp>
    </p:spTree>
    <p:extLst>
      <p:ext uri="{BB962C8B-B14F-4D97-AF65-F5344CB8AC3E}">
        <p14:creationId xmlns:p14="http://schemas.microsoft.com/office/powerpoint/2010/main" val="1904079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SPWG Meeting</a:t>
            </a:r>
          </a:p>
        </p:txBody>
      </p:sp>
      <p:sp>
        <p:nvSpPr>
          <p:cNvPr id="3" name="Content Placeholder 2"/>
          <p:cNvSpPr>
            <a:spLocks noGrp="1"/>
          </p:cNvSpPr>
          <p:nvPr>
            <p:ph idx="1"/>
          </p:nvPr>
        </p:nvSpPr>
        <p:spPr/>
        <p:txBody>
          <a:bodyPr>
            <a:normAutofit lnSpcReduction="10000"/>
          </a:bodyPr>
          <a:lstStyle/>
          <a:p>
            <a:r>
              <a:rPr lang="en-US" dirty="0"/>
              <a:t>Meeting held on July 9, 2019</a:t>
            </a:r>
          </a:p>
          <a:p>
            <a:r>
              <a:rPr lang="en-US" dirty="0"/>
              <a:t>Next meeting will be held November 13-14, 2019</a:t>
            </a:r>
          </a:p>
          <a:p>
            <a:r>
              <a:rPr lang="en-US" dirty="0"/>
              <a:t>Some topics discussed:</a:t>
            </a:r>
          </a:p>
          <a:p>
            <a:pPr lvl="1"/>
            <a:r>
              <a:rPr lang="en-US" dirty="0"/>
              <a:t>Relay </a:t>
            </a:r>
            <a:r>
              <a:rPr lang="en-US" dirty="0" err="1"/>
              <a:t>loadability</a:t>
            </a:r>
            <a:r>
              <a:rPr lang="en-US" dirty="0"/>
              <a:t> definition/application</a:t>
            </a:r>
          </a:p>
          <a:p>
            <a:pPr lvl="1"/>
            <a:r>
              <a:rPr lang="en-US" dirty="0"/>
              <a:t>Relay </a:t>
            </a:r>
            <a:r>
              <a:rPr lang="en-US" dirty="0" err="1"/>
              <a:t>loadability</a:t>
            </a:r>
            <a:r>
              <a:rPr lang="en-US" dirty="0"/>
              <a:t> data requirements for submittals to ERCOT</a:t>
            </a:r>
          </a:p>
          <a:p>
            <a:pPr lvl="1"/>
            <a:r>
              <a:rPr lang="en-US" dirty="0"/>
              <a:t>Feedback to DWG and PGDTF on protection-related questions</a:t>
            </a:r>
          </a:p>
          <a:p>
            <a:endParaRPr lang="en-US" dirty="0"/>
          </a:p>
        </p:txBody>
      </p:sp>
    </p:spTree>
    <p:extLst>
      <p:ext uri="{BB962C8B-B14F-4D97-AF65-F5344CB8AC3E}">
        <p14:creationId xmlns:p14="http://schemas.microsoft.com/office/powerpoint/2010/main" val="366719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9443" y="18197"/>
            <a:ext cx="8766413" cy="591403"/>
          </a:xfrm>
        </p:spPr>
        <p:txBody>
          <a:bodyPr>
            <a:noAutofit/>
          </a:bodyPr>
          <a:lstStyle/>
          <a:p>
            <a:r>
              <a:rPr lang="en-US" sz="2400" dirty="0"/>
              <a:t>Transmission Operator Protection System </a:t>
            </a:r>
            <a:r>
              <a:rPr lang="en-US" sz="2400" dirty="0" err="1"/>
              <a:t>Misoperations</a:t>
            </a:r>
            <a:r>
              <a:rPr lang="en-US" sz="2400" dirty="0"/>
              <a:t> 2019 Q1</a:t>
            </a:r>
          </a:p>
        </p:txBody>
      </p:sp>
      <p:sp>
        <p:nvSpPr>
          <p:cNvPr id="13" name="TextBox 12"/>
          <p:cNvSpPr txBox="1"/>
          <p:nvPr/>
        </p:nvSpPr>
        <p:spPr>
          <a:xfrm>
            <a:off x="199443" y="609600"/>
            <a:ext cx="8766414" cy="369332"/>
          </a:xfrm>
          <a:prstGeom prst="rect">
            <a:avLst/>
          </a:prstGeom>
          <a:noFill/>
        </p:spPr>
        <p:txBody>
          <a:bodyPr wrap="square" rtlCol="0">
            <a:spAutoFit/>
          </a:bodyPr>
          <a:lstStyle/>
          <a:p>
            <a:pPr algn="ctr"/>
            <a:r>
              <a:rPr lang="en-US" u="sng" dirty="0"/>
              <a:t>ERCOT Protection System </a:t>
            </a:r>
            <a:r>
              <a:rPr lang="en-US" u="sng" dirty="0" err="1"/>
              <a:t>Misoperations</a:t>
            </a:r>
            <a:r>
              <a:rPr lang="en-US" u="sng" dirty="0"/>
              <a:t> Data – 138kV and 345kV Combined</a:t>
            </a:r>
          </a:p>
        </p:txBody>
      </p:sp>
      <p:pic>
        <p:nvPicPr>
          <p:cNvPr id="4" name="Picture 3"/>
          <p:cNvPicPr>
            <a:picLocks noChangeAspect="1"/>
          </p:cNvPicPr>
          <p:nvPr/>
        </p:nvPicPr>
        <p:blipFill>
          <a:blip r:embed="rId2"/>
          <a:stretch>
            <a:fillRect/>
          </a:stretch>
        </p:blipFill>
        <p:spPr>
          <a:xfrm>
            <a:off x="76200" y="1174983"/>
            <a:ext cx="8889656" cy="4006617"/>
          </a:xfrm>
          <a:prstGeom prst="rect">
            <a:avLst/>
          </a:prstGeom>
        </p:spPr>
      </p:pic>
      <p:sp>
        <p:nvSpPr>
          <p:cNvPr id="6" name="TextBox 5"/>
          <p:cNvSpPr txBox="1"/>
          <p:nvPr/>
        </p:nvSpPr>
        <p:spPr>
          <a:xfrm>
            <a:off x="2895600" y="5486400"/>
            <a:ext cx="5410200" cy="646331"/>
          </a:xfrm>
          <a:prstGeom prst="rect">
            <a:avLst/>
          </a:prstGeom>
          <a:noFill/>
        </p:spPr>
        <p:txBody>
          <a:bodyPr wrap="square" rtlCol="0">
            <a:spAutoFit/>
          </a:bodyPr>
          <a:lstStyle/>
          <a:p>
            <a:r>
              <a:rPr lang="en-US" dirty="0"/>
              <a:t>Gradual increase in rolling average </a:t>
            </a:r>
            <a:r>
              <a:rPr lang="en-US" dirty="0" err="1"/>
              <a:t>misoperation</a:t>
            </a:r>
            <a:r>
              <a:rPr lang="en-US" dirty="0"/>
              <a:t> rate in the last year, 6.2% to 8.3%</a:t>
            </a:r>
          </a:p>
        </p:txBody>
      </p:sp>
      <p:cxnSp>
        <p:nvCxnSpPr>
          <p:cNvPr id="8" name="Straight Arrow Connector 7"/>
          <p:cNvCxnSpPr/>
          <p:nvPr/>
        </p:nvCxnSpPr>
        <p:spPr>
          <a:xfrm flipV="1">
            <a:off x="6172200" y="3200400"/>
            <a:ext cx="1752600" cy="2362200"/>
          </a:xfrm>
          <a:prstGeom prst="straightConnector1">
            <a:avLst/>
          </a:prstGeom>
          <a:ln w="25400">
            <a:solidFill>
              <a:srgbClr val="FF0000"/>
            </a:solidFill>
            <a:prstDash val="dash"/>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2839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34474" y="1076760"/>
            <a:ext cx="8275051" cy="4704480"/>
          </a:xfrm>
          <a:prstGeom prst="rect">
            <a:avLst/>
          </a:prstGeom>
        </p:spPr>
      </p:pic>
    </p:spTree>
    <p:extLst>
      <p:ext uri="{BB962C8B-B14F-4D97-AF65-F5344CB8AC3E}">
        <p14:creationId xmlns:p14="http://schemas.microsoft.com/office/powerpoint/2010/main" val="2267607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062369904"/>
              </p:ext>
            </p:extLst>
          </p:nvPr>
        </p:nvGraphicFramePr>
        <p:xfrm>
          <a:off x="2514600" y="932597"/>
          <a:ext cx="3886200" cy="5776818"/>
        </p:xfrm>
        <a:graphic>
          <a:graphicData uri="http://schemas.openxmlformats.org/drawingml/2006/table">
            <a:tbl>
              <a:tblPr firstRow="1" bandRow="1">
                <a:tableStyleId>{5C22544A-7EE6-4342-B048-85BDC9FD1C3A}</a:tableStyleId>
              </a:tblPr>
              <a:tblGrid>
                <a:gridCol w="1055963">
                  <a:extLst>
                    <a:ext uri="{9D8B030D-6E8A-4147-A177-3AD203B41FA5}">
                      <a16:colId xmlns:a16="http://schemas.microsoft.com/office/drawing/2014/main" val="20000"/>
                    </a:ext>
                  </a:extLst>
                </a:gridCol>
                <a:gridCol w="1763437">
                  <a:extLst>
                    <a:ext uri="{9D8B030D-6E8A-4147-A177-3AD203B41FA5}">
                      <a16:colId xmlns:a16="http://schemas.microsoft.com/office/drawing/2014/main" val="20001"/>
                    </a:ext>
                  </a:extLst>
                </a:gridCol>
                <a:gridCol w="533400">
                  <a:extLst>
                    <a:ext uri="{9D8B030D-6E8A-4147-A177-3AD203B41FA5}">
                      <a16:colId xmlns:a16="http://schemas.microsoft.com/office/drawing/2014/main" val="20002"/>
                    </a:ext>
                  </a:extLst>
                </a:gridCol>
                <a:gridCol w="533400">
                  <a:extLst>
                    <a:ext uri="{9D8B030D-6E8A-4147-A177-3AD203B41FA5}">
                      <a16:colId xmlns:a16="http://schemas.microsoft.com/office/drawing/2014/main" val="2493804647"/>
                    </a:ext>
                  </a:extLst>
                </a:gridCol>
              </a:tblGrid>
              <a:tr h="256218">
                <a:tc>
                  <a:txBody>
                    <a:bodyPr/>
                    <a:lstStyle/>
                    <a:p>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Q1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2019</a:t>
                      </a:r>
                      <a:r>
                        <a:rPr lang="en-US" sz="1000" b="0" baseline="0" dirty="0">
                          <a:solidFill>
                            <a:schemeClr val="tx1"/>
                          </a:solidFill>
                          <a:effectLst/>
                        </a:rPr>
                        <a:t> YTD</a:t>
                      </a: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56218">
                <a:tc rowSpan="4">
                  <a:txBody>
                    <a:bodyPr/>
                    <a:lstStyle/>
                    <a:p>
                      <a:r>
                        <a:rPr lang="en-US" sz="1000" b="0" dirty="0">
                          <a:solidFill>
                            <a:schemeClr val="tx1"/>
                          </a:solidFill>
                          <a:effectLst/>
                        </a:rPr>
                        <a:t># of </a:t>
                      </a:r>
                      <a:r>
                        <a:rPr lang="en-US" sz="1000" b="0" dirty="0" err="1">
                          <a:solidFill>
                            <a:schemeClr val="tx1"/>
                          </a:solidFill>
                          <a:effectLst/>
                        </a:rPr>
                        <a:t>Misoperations</a:t>
                      </a: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56218">
                <a:tc vMerge="1">
                  <a:txBody>
                    <a:bodyPr/>
                    <a:lstStyle/>
                    <a:p>
                      <a:endParaRPr lang="en-US"/>
                    </a:p>
                  </a:txBody>
                  <a:tcPr/>
                </a:tc>
                <a:tc>
                  <a:txBody>
                    <a:bodyPr/>
                    <a:lstStyle/>
                    <a:p>
                      <a:r>
                        <a:rPr lang="en-US" sz="1000" b="0" dirty="0">
                          <a:solidFill>
                            <a:schemeClr val="tx1"/>
                          </a:solidFill>
                          <a:effectLst/>
                        </a:rPr>
                        <a:t>345 kV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56218">
                <a:tc vMerge="1">
                  <a:txBody>
                    <a:bodyPr/>
                    <a:lstStyle/>
                    <a:p>
                      <a:endParaRPr lang="en-US" sz="14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effectLst/>
                        </a:rPr>
                        <a:t>138 kV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56218">
                <a:tc vMerge="1">
                  <a:txBody>
                    <a:bodyPr/>
                    <a:lstStyle/>
                    <a:p>
                      <a:endParaRPr lang="en-US" sz="14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effectLst/>
                        </a:rPr>
                        <a:t>&lt; 100 kV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56218">
                <a:tc rowSpan="5">
                  <a:txBody>
                    <a:bodyPr/>
                    <a:lstStyle/>
                    <a:p>
                      <a:r>
                        <a:rPr lang="en-US" sz="1000" b="0" dirty="0">
                          <a:solidFill>
                            <a:schemeClr val="tx1"/>
                          </a:solidFill>
                          <a:effectLst/>
                        </a:rPr>
                        <a:t>By Category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Failure to Trip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56218">
                <a:tc vMerge="1">
                  <a:txBody>
                    <a:bodyPr/>
                    <a:lstStyle/>
                    <a:p>
                      <a:endParaRPr lang="en-US"/>
                    </a:p>
                  </a:txBody>
                  <a:tcPr/>
                </a:tc>
                <a:tc>
                  <a:txBody>
                    <a:bodyPr/>
                    <a:lstStyle/>
                    <a:p>
                      <a:r>
                        <a:rPr lang="en-US" sz="1000" b="0" dirty="0">
                          <a:solidFill>
                            <a:schemeClr val="tx1"/>
                          </a:solidFill>
                          <a:effectLst/>
                        </a:rPr>
                        <a:t>Slow Trip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56218">
                <a:tc vMerge="1">
                  <a:txBody>
                    <a:bodyPr/>
                    <a:lstStyle/>
                    <a:p>
                      <a:endParaRPr lang="en-US"/>
                    </a:p>
                  </a:txBody>
                  <a:tcPr/>
                </a:tc>
                <a:tc>
                  <a:txBody>
                    <a:bodyPr/>
                    <a:lstStyle/>
                    <a:p>
                      <a:r>
                        <a:rPr lang="en-US" sz="1000" b="0" dirty="0">
                          <a:solidFill>
                            <a:schemeClr val="tx1"/>
                          </a:solidFill>
                          <a:effectLst/>
                        </a:rPr>
                        <a:t>Unnecessary Trip during Fault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56218">
                <a:tc vMerge="1">
                  <a:txBody>
                    <a:bodyPr/>
                    <a:lstStyle/>
                    <a:p>
                      <a:endParaRPr lang="en-US"/>
                    </a:p>
                  </a:txBody>
                  <a:tcPr/>
                </a:tc>
                <a:tc>
                  <a:txBody>
                    <a:bodyPr/>
                    <a:lstStyle/>
                    <a:p>
                      <a:r>
                        <a:rPr lang="en-US" sz="1000" b="0" dirty="0">
                          <a:solidFill>
                            <a:schemeClr val="tx1"/>
                          </a:solidFill>
                          <a:effectLst/>
                        </a:rPr>
                        <a:t>Unnecessary Trip – Non Fault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56218">
                <a:tc vMerge="1">
                  <a:txBody>
                    <a:bodyPr/>
                    <a:lstStyle/>
                    <a:p>
                      <a:endParaRPr lang="en-US" sz="14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SPS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56218">
                <a:tc rowSpan="4">
                  <a:txBody>
                    <a:bodyPr/>
                    <a:lstStyle/>
                    <a:p>
                      <a:r>
                        <a:rPr lang="en-US" sz="1000" b="0" dirty="0">
                          <a:solidFill>
                            <a:schemeClr val="tx1"/>
                          </a:solidFill>
                          <a:effectLst/>
                        </a:rPr>
                        <a:t>By Relay System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Electromechanical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56218">
                <a:tc vMerge="1">
                  <a:txBody>
                    <a:bodyPr/>
                    <a:lstStyle/>
                    <a:p>
                      <a:endParaRPr lang="en-US"/>
                    </a:p>
                  </a:txBody>
                  <a:tcPr/>
                </a:tc>
                <a:tc>
                  <a:txBody>
                    <a:bodyPr/>
                    <a:lstStyle/>
                    <a:p>
                      <a:r>
                        <a:rPr lang="en-US" sz="1000" b="0" dirty="0">
                          <a:solidFill>
                            <a:schemeClr val="tx1"/>
                          </a:solidFill>
                          <a:effectLst/>
                        </a:rPr>
                        <a:t>Solid State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256218">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effectLst/>
                        </a:rPr>
                        <a:t>Microprocessor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256218">
                <a:tc vMerge="1">
                  <a:txBody>
                    <a:bodyPr/>
                    <a:lstStyle/>
                    <a:p>
                      <a:endParaRPr lang="en-US" sz="14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Other/ 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256218">
                <a:tc rowSpan="8">
                  <a:txBody>
                    <a:bodyPr/>
                    <a:lstStyle/>
                    <a:p>
                      <a:r>
                        <a:rPr lang="en-US" sz="1000" b="0" dirty="0">
                          <a:solidFill>
                            <a:schemeClr val="tx1"/>
                          </a:solidFill>
                          <a:effectLst/>
                        </a:rPr>
                        <a:t>By Equipment Protected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256218">
                <a:tc vMerge="1">
                  <a:txBody>
                    <a:bodyPr/>
                    <a:lstStyle/>
                    <a:p>
                      <a:endParaRPr lang="en-US"/>
                    </a:p>
                  </a:txBody>
                  <a:tcPr/>
                </a:tc>
                <a:tc>
                  <a:txBody>
                    <a:bodyPr/>
                    <a:lstStyle/>
                    <a:p>
                      <a:r>
                        <a:rPr lang="en-US" sz="1000" b="0" dirty="0">
                          <a:solidFill>
                            <a:schemeClr val="tx1"/>
                          </a:solidFill>
                          <a:effectLst/>
                        </a:rPr>
                        <a:t>Transformer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256218">
                <a:tc vMerge="1">
                  <a:txBody>
                    <a:bodyPr/>
                    <a:lstStyle/>
                    <a:p>
                      <a:endParaRPr lang="en-US"/>
                    </a:p>
                  </a:txBody>
                  <a:tcPr/>
                </a:tc>
                <a:tc>
                  <a:txBody>
                    <a:bodyPr/>
                    <a:lstStyle/>
                    <a:p>
                      <a:r>
                        <a:rPr lang="en-US" sz="1000" b="0" dirty="0">
                          <a:solidFill>
                            <a:schemeClr val="tx1"/>
                          </a:solidFill>
                          <a:effectLst/>
                        </a:rPr>
                        <a:t>Generator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256218">
                <a:tc vMerge="1">
                  <a:txBody>
                    <a:bodyPr/>
                    <a:lstStyle/>
                    <a:p>
                      <a:endParaRPr lang="en-US"/>
                    </a:p>
                  </a:txBody>
                  <a:tcPr/>
                </a:tc>
                <a:tc>
                  <a:txBody>
                    <a:bodyPr/>
                    <a:lstStyle/>
                    <a:p>
                      <a:r>
                        <a:rPr lang="en-US" sz="1000" b="0" dirty="0">
                          <a:solidFill>
                            <a:schemeClr val="tx1"/>
                          </a:solidFill>
                          <a:effectLst/>
                        </a:rPr>
                        <a:t>Shunt/Series Capacitor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r h="256218">
                <a:tc vMerge="1">
                  <a:txBody>
                    <a:bodyPr/>
                    <a:lstStyle/>
                    <a:p>
                      <a:endParaRPr lang="en-US"/>
                    </a:p>
                  </a:txBody>
                  <a:tcPr/>
                </a:tc>
                <a:tc>
                  <a:txBody>
                    <a:bodyPr/>
                    <a:lstStyle/>
                    <a:p>
                      <a:r>
                        <a:rPr lang="en-US" sz="1000" b="0" dirty="0">
                          <a:solidFill>
                            <a:schemeClr val="tx1"/>
                          </a:solidFill>
                          <a:effectLst/>
                        </a:rPr>
                        <a:t>Shunt/Series</a:t>
                      </a:r>
                      <a:r>
                        <a:rPr lang="en-US" sz="1000" b="0" baseline="0" dirty="0">
                          <a:solidFill>
                            <a:schemeClr val="tx1"/>
                          </a:solidFill>
                          <a:effectLst/>
                        </a:rPr>
                        <a:t> Reactor</a:t>
                      </a: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8"/>
                  </a:ext>
                </a:extLst>
              </a:tr>
              <a:tr h="256218">
                <a:tc vMerge="1">
                  <a:txBody>
                    <a:bodyPr/>
                    <a:lstStyle/>
                    <a:p>
                      <a:endParaRPr lang="en-US"/>
                    </a:p>
                  </a:txBody>
                  <a:tcPr/>
                </a:tc>
                <a:tc>
                  <a:txBody>
                    <a:bodyPr/>
                    <a:lstStyle/>
                    <a:p>
                      <a:r>
                        <a:rPr lang="en-US" sz="1000" b="0" dirty="0">
                          <a:solidFill>
                            <a:schemeClr val="tx1"/>
                          </a:solidFill>
                          <a:effectLst/>
                        </a:rPr>
                        <a:t>Dynamic</a:t>
                      </a:r>
                      <a:r>
                        <a:rPr lang="en-US" sz="1000" b="0" baseline="0" dirty="0">
                          <a:solidFill>
                            <a:schemeClr val="tx1"/>
                          </a:solidFill>
                          <a:effectLst/>
                        </a:rPr>
                        <a:t> VAR system</a:t>
                      </a: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9"/>
                  </a:ext>
                </a:extLst>
              </a:tr>
              <a:tr h="256218">
                <a:tc vMerge="1">
                  <a:txBody>
                    <a:bodyPr/>
                    <a:lstStyle/>
                    <a:p>
                      <a:endParaRPr lang="en-US"/>
                    </a:p>
                  </a:txBody>
                  <a:tcPr/>
                </a:tc>
                <a:tc>
                  <a:txBody>
                    <a:bodyPr/>
                    <a:lstStyle/>
                    <a:p>
                      <a:r>
                        <a:rPr lang="en-US" sz="1000" b="0" dirty="0">
                          <a:solidFill>
                            <a:schemeClr val="tx1"/>
                          </a:solidFill>
                          <a:effectLst/>
                        </a:rPr>
                        <a:t>Bus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0"/>
                  </a:ext>
                </a:extLst>
              </a:tr>
              <a:tr h="256218">
                <a:tc vMerge="1">
                  <a:txBody>
                    <a:bodyPr/>
                    <a:lstStyle/>
                    <a:p>
                      <a:endParaRPr lang="en-US" sz="14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b="0" dirty="0">
                          <a:solidFill>
                            <a:schemeClr val="tx1"/>
                          </a:solidFill>
                          <a:effectLst/>
                        </a:rPr>
                        <a:t>Breaker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0" dirty="0">
                          <a:solidFill>
                            <a:schemeClr val="tx1"/>
                          </a:solidFill>
                          <a:effectLs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b="0" dirty="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1"/>
                  </a:ext>
                </a:extLst>
              </a:tr>
            </a:tbl>
          </a:graphicData>
        </a:graphic>
      </p:graphicFrame>
      <p:sp>
        <p:nvSpPr>
          <p:cNvPr id="11" name="Title 1"/>
          <p:cNvSpPr>
            <a:spLocks noGrp="1"/>
          </p:cNvSpPr>
          <p:nvPr>
            <p:ph type="ctrTitle"/>
          </p:nvPr>
        </p:nvSpPr>
        <p:spPr>
          <a:xfrm>
            <a:off x="381000" y="18197"/>
            <a:ext cx="8316686" cy="914400"/>
          </a:xfrm>
        </p:spPr>
        <p:txBody>
          <a:bodyPr>
            <a:noAutofit/>
          </a:bodyPr>
          <a:lstStyle/>
          <a:p>
            <a:r>
              <a:rPr lang="en-US" sz="2800" dirty="0"/>
              <a:t>Protection System </a:t>
            </a:r>
            <a:r>
              <a:rPr lang="en-US" sz="2800" dirty="0" err="1"/>
              <a:t>Misoperations</a:t>
            </a:r>
            <a:r>
              <a:rPr lang="en-US" sz="2800" dirty="0"/>
              <a:t> – 2019 Q1</a:t>
            </a:r>
          </a:p>
        </p:txBody>
      </p:sp>
    </p:spTree>
    <p:extLst>
      <p:ext uri="{BB962C8B-B14F-4D97-AF65-F5344CB8AC3E}">
        <p14:creationId xmlns:p14="http://schemas.microsoft.com/office/powerpoint/2010/main" val="883376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1C8DFFD-C240-4F97-A393-6DF45539EC76}"/>
              </a:ext>
            </a:extLst>
          </p:cNvPr>
          <p:cNvSpPr>
            <a:spLocks noGrp="1"/>
          </p:cNvSpPr>
          <p:nvPr>
            <p:ph type="title"/>
          </p:nvPr>
        </p:nvSpPr>
        <p:spPr/>
        <p:txBody>
          <a:bodyPr>
            <a:noAutofit/>
          </a:bodyPr>
          <a:lstStyle/>
          <a:p>
            <a:r>
              <a:rPr lang="en-US" sz="2800" dirty="0"/>
              <a:t>Protection System </a:t>
            </a:r>
            <a:r>
              <a:rPr lang="en-US" sz="2800" dirty="0" err="1"/>
              <a:t>Misoperations</a:t>
            </a:r>
            <a:r>
              <a:rPr lang="en-US" sz="2800" dirty="0"/>
              <a:t> 2019 Q1</a:t>
            </a:r>
          </a:p>
        </p:txBody>
      </p:sp>
      <p:pic>
        <p:nvPicPr>
          <p:cNvPr id="6" name="Picture 5">
            <a:extLst>
              <a:ext uri="{FF2B5EF4-FFF2-40B4-BE49-F238E27FC236}">
                <a16:creationId xmlns:a16="http://schemas.microsoft.com/office/drawing/2014/main" id="{36D50962-D6D0-422A-B2B2-08ABF47B6E57}"/>
              </a:ext>
            </a:extLst>
          </p:cNvPr>
          <p:cNvPicPr>
            <a:picLocks noChangeAspect="1"/>
          </p:cNvPicPr>
          <p:nvPr/>
        </p:nvPicPr>
        <p:blipFill>
          <a:blip r:embed="rId2"/>
          <a:stretch>
            <a:fillRect/>
          </a:stretch>
        </p:blipFill>
        <p:spPr>
          <a:xfrm>
            <a:off x="1448548" y="1417638"/>
            <a:ext cx="6181419" cy="4830762"/>
          </a:xfrm>
          <a:prstGeom prst="rect">
            <a:avLst/>
          </a:prstGeom>
        </p:spPr>
      </p:pic>
    </p:spTree>
    <p:extLst>
      <p:ext uri="{BB962C8B-B14F-4D97-AF65-F5344CB8AC3E}">
        <p14:creationId xmlns:p14="http://schemas.microsoft.com/office/powerpoint/2010/main" val="2153892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BD9F1E2B-13BA-4C3B-A775-80D58E7FCAF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476" y="1367368"/>
            <a:ext cx="6324723" cy="4928573"/>
          </a:xfrm>
          <a:prstGeom prst="rect">
            <a:avLst/>
          </a:prstGeom>
        </p:spPr>
      </p:pic>
      <p:sp>
        <p:nvSpPr>
          <p:cNvPr id="5" name="Title 1">
            <a:extLst>
              <a:ext uri="{FF2B5EF4-FFF2-40B4-BE49-F238E27FC236}">
                <a16:creationId xmlns:a16="http://schemas.microsoft.com/office/drawing/2014/main" id="{9935E08F-9EAE-4272-865D-01277937F6F7}"/>
              </a:ext>
            </a:extLst>
          </p:cNvPr>
          <p:cNvSpPr>
            <a:spLocks noGrp="1"/>
          </p:cNvSpPr>
          <p:nvPr>
            <p:ph type="title"/>
          </p:nvPr>
        </p:nvSpPr>
        <p:spPr/>
        <p:txBody>
          <a:bodyPr>
            <a:noAutofit/>
          </a:bodyPr>
          <a:lstStyle/>
          <a:p>
            <a:r>
              <a:rPr lang="en-US" sz="2800" dirty="0"/>
              <a:t>Protection System </a:t>
            </a:r>
            <a:r>
              <a:rPr lang="en-US" sz="2800" dirty="0" err="1"/>
              <a:t>Misoperations</a:t>
            </a:r>
            <a:r>
              <a:rPr lang="en-US" sz="2800" dirty="0"/>
              <a:t> 2019 Q1</a:t>
            </a:r>
          </a:p>
        </p:txBody>
      </p:sp>
    </p:spTree>
    <p:extLst>
      <p:ext uri="{BB962C8B-B14F-4D97-AF65-F5344CB8AC3E}">
        <p14:creationId xmlns:p14="http://schemas.microsoft.com/office/powerpoint/2010/main" val="2753028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D308B0BD-03B3-41F4-BE1D-8967FF5A79A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15034" y="1235857"/>
            <a:ext cx="6081165" cy="5067635"/>
          </a:xfrm>
          <a:prstGeom prst="rect">
            <a:avLst/>
          </a:prstGeom>
        </p:spPr>
      </p:pic>
      <p:sp>
        <p:nvSpPr>
          <p:cNvPr id="5" name="Title 1">
            <a:extLst>
              <a:ext uri="{FF2B5EF4-FFF2-40B4-BE49-F238E27FC236}">
                <a16:creationId xmlns:a16="http://schemas.microsoft.com/office/drawing/2014/main" id="{F89121D4-85FA-4821-AB9F-8FC6136977AD}"/>
              </a:ext>
            </a:extLst>
          </p:cNvPr>
          <p:cNvSpPr>
            <a:spLocks noGrp="1"/>
          </p:cNvSpPr>
          <p:nvPr>
            <p:ph type="title"/>
          </p:nvPr>
        </p:nvSpPr>
        <p:spPr/>
        <p:txBody>
          <a:bodyPr>
            <a:noAutofit/>
          </a:bodyPr>
          <a:lstStyle/>
          <a:p>
            <a:r>
              <a:rPr lang="en-US" sz="2800" dirty="0"/>
              <a:t>Protection System </a:t>
            </a:r>
            <a:r>
              <a:rPr lang="en-US" sz="2800" dirty="0" err="1"/>
              <a:t>Misoperations</a:t>
            </a:r>
            <a:r>
              <a:rPr lang="en-US" sz="2800" dirty="0"/>
              <a:t> 2019 Q1</a:t>
            </a:r>
          </a:p>
        </p:txBody>
      </p:sp>
    </p:spTree>
    <p:extLst>
      <p:ext uri="{BB962C8B-B14F-4D97-AF65-F5344CB8AC3E}">
        <p14:creationId xmlns:p14="http://schemas.microsoft.com/office/powerpoint/2010/main" val="4128371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700F0426-9527-4FD9-B79F-75E24C38C8F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15809" y="1219200"/>
            <a:ext cx="6305759" cy="5282749"/>
          </a:xfrm>
          <a:prstGeom prst="rect">
            <a:avLst/>
          </a:prstGeom>
        </p:spPr>
      </p:pic>
      <p:sp>
        <p:nvSpPr>
          <p:cNvPr id="5" name="Title 1">
            <a:extLst>
              <a:ext uri="{FF2B5EF4-FFF2-40B4-BE49-F238E27FC236}">
                <a16:creationId xmlns:a16="http://schemas.microsoft.com/office/drawing/2014/main" id="{7F554ABA-0795-4019-87AF-9DD191C7F356}"/>
              </a:ext>
            </a:extLst>
          </p:cNvPr>
          <p:cNvSpPr>
            <a:spLocks noGrp="1"/>
          </p:cNvSpPr>
          <p:nvPr>
            <p:ph type="title"/>
          </p:nvPr>
        </p:nvSpPr>
        <p:spPr/>
        <p:txBody>
          <a:bodyPr>
            <a:noAutofit/>
          </a:bodyPr>
          <a:lstStyle/>
          <a:p>
            <a:r>
              <a:rPr lang="en-US" sz="2800" dirty="0"/>
              <a:t>Protection System </a:t>
            </a:r>
            <a:r>
              <a:rPr lang="en-US" sz="2800" dirty="0" err="1"/>
              <a:t>Misoperations</a:t>
            </a:r>
            <a:r>
              <a:rPr lang="en-US" sz="2800" dirty="0"/>
              <a:t> 2019 Q1</a:t>
            </a:r>
          </a:p>
        </p:txBody>
      </p:sp>
    </p:spTree>
    <p:extLst>
      <p:ext uri="{BB962C8B-B14F-4D97-AF65-F5344CB8AC3E}">
        <p14:creationId xmlns:p14="http://schemas.microsoft.com/office/powerpoint/2010/main" val="1290457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4333</TotalTime>
  <Words>539</Words>
  <Application>Microsoft Office PowerPoint</Application>
  <PresentationFormat>On-screen Show (4:3)</PresentationFormat>
  <Paragraphs>90</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System Protection Working Group (SPWG)  Update to ROS</vt:lpstr>
      <vt:lpstr>SPWG Meeting</vt:lpstr>
      <vt:lpstr>Transmission Operator Protection System Misoperations 2019 Q1</vt:lpstr>
      <vt:lpstr>PowerPoint Presentation</vt:lpstr>
      <vt:lpstr>Protection System Misoperations – 2019 Q1</vt:lpstr>
      <vt:lpstr>Protection System Misoperations 2019 Q1</vt:lpstr>
      <vt:lpstr>Protection System Misoperations 2019 Q1</vt:lpstr>
      <vt:lpstr>Protection System Misoperations 2019 Q1</vt:lpstr>
      <vt:lpstr>Protection System Misoperations 2019 Q1</vt:lpstr>
      <vt:lpstr>Protection System Misoperations 2019 Q1</vt:lpstr>
      <vt:lpstr>PowerPoint Presentation</vt:lpstr>
      <vt:lpstr>PowerPoint Presentation</vt:lpstr>
      <vt:lpstr>PowerPoint Presentation</vt:lpstr>
      <vt:lpstr>PowerPoint Presentation</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Event Analysis – Weekly Report</dc:title>
  <dc:creator>Penney, David</dc:creator>
  <cp:lastModifiedBy>Davis Jr, Micheal A</cp:lastModifiedBy>
  <cp:revision>282</cp:revision>
  <cp:lastPrinted>2011-06-14T15:16:42Z</cp:lastPrinted>
  <dcterms:created xsi:type="dcterms:W3CDTF">2011-05-04T18:33:53Z</dcterms:created>
  <dcterms:modified xsi:type="dcterms:W3CDTF">2019-07-28T20:21:02Z</dcterms:modified>
</cp:coreProperties>
</file>