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4" r:id="rId9"/>
    <p:sldId id="295" r:id="rId10"/>
    <p:sldId id="296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295"/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98" d="100"/>
          <a:sy n="98" d="100"/>
        </p:scale>
        <p:origin x="240" y="8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8/8/2019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August 8</a:t>
              </a:r>
              <a:r>
                <a:rPr lang="en-US" baseline="30000" dirty="0"/>
                <a:t>th</a:t>
              </a:r>
              <a:r>
                <a:rPr lang="en-US" dirty="0"/>
                <a:t>, 2019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48" y="828675"/>
            <a:ext cx="704272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877" y="829438"/>
            <a:ext cx="8126672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314" y="828675"/>
            <a:ext cx="7373798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537" y="828675"/>
            <a:ext cx="7475351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00" y="828675"/>
            <a:ext cx="8126226" cy="5116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55" y="746527"/>
            <a:ext cx="7395089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BAL-001-TRE-1 FMEs &amp; IMFR</a:t>
            </a:r>
          </a:p>
          <a:p>
            <a:pPr lvl="2"/>
            <a:r>
              <a:rPr lang="en-US" sz="1600" dirty="0"/>
              <a:t>No FMEs in the month of June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lvl="2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7/18/19</a:t>
            </a:r>
            <a:endParaRPr lang="en-US" sz="1800" kern="0" dirty="0"/>
          </a:p>
          <a:p>
            <a:pPr lvl="1"/>
            <a:r>
              <a:rPr lang="en-US" sz="1800" kern="0" dirty="0"/>
              <a:t>NPRR 919 / NOGRR 184 - Exemption from Governor PFR Control for Certain Resources in PUNs</a:t>
            </a:r>
          </a:p>
          <a:p>
            <a:pPr lvl="2"/>
            <a:r>
              <a:rPr lang="en-US" sz="1400" kern="0" dirty="0"/>
              <a:t>most PDC members not in favor</a:t>
            </a:r>
          </a:p>
          <a:p>
            <a:pPr lvl="1"/>
            <a:r>
              <a:rPr lang="en-US" sz="1800" kern="0" dirty="0"/>
              <a:t>Battery Storage Operational Requirements</a:t>
            </a:r>
          </a:p>
          <a:p>
            <a:pPr lvl="2"/>
            <a:r>
              <a:rPr lang="en-US" sz="1400" kern="0" dirty="0"/>
              <a:t>PDC agrees that batteries should, as a general rule, have the same operational requirements whether charging or discharging</a:t>
            </a:r>
          </a:p>
          <a:p>
            <a:pPr lvl="1"/>
            <a:r>
              <a:rPr lang="en-US" sz="1800" kern="0" dirty="0"/>
              <a:t>Establishing generator bid/offer limits for RRS under NPRR 863 – Updated outline from ERCOT</a:t>
            </a:r>
          </a:p>
          <a:p>
            <a:pPr lvl="2"/>
            <a:r>
              <a:rPr lang="en-US" sz="1400" kern="0" dirty="0"/>
              <a:t>There was a lot of PDC feedback following the June discussion on this topic; changes were incorporated and reviewed at July PDC</a:t>
            </a:r>
          </a:p>
          <a:p>
            <a:pPr lvl="1"/>
            <a:r>
              <a:rPr lang="en-US" sz="1800" kern="0" dirty="0"/>
              <a:t>ERCOT Analysis of Inertia &amp; Frequency Response</a:t>
            </a:r>
          </a:p>
          <a:p>
            <a:pPr lvl="2"/>
            <a:r>
              <a:rPr lang="en-US" sz="1400" kern="0" dirty="0"/>
              <a:t>Evaluated frequency event recovery time as a function of inertia, </a:t>
            </a:r>
            <a:r>
              <a:rPr lang="en-US" sz="1400" kern="0" dirty="0" err="1"/>
              <a:t>RoCoF</a:t>
            </a:r>
            <a:r>
              <a:rPr lang="en-US" sz="1400" kern="0" dirty="0"/>
              <a:t>, load dampening, and interconnection frequency response broken down by generator fuel types</a:t>
            </a:r>
          </a:p>
          <a:p>
            <a:pPr lvl="1"/>
            <a:r>
              <a:rPr lang="en-US" sz="1800" kern="0" dirty="0"/>
              <a:t>Regulation &amp; Frequency Control Reports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were no FMEs in June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</a:t>
            </a:r>
          </a:p>
        </p:txBody>
      </p:sp>
    </p:spTree>
    <p:extLst>
      <p:ext uri="{BB962C8B-B14F-4D97-AF65-F5344CB8AC3E}">
        <p14:creationId xmlns:p14="http://schemas.microsoft.com/office/powerpoint/2010/main" val="13668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828675"/>
            <a:ext cx="8102600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430" y="3360673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949.35 MW/0.1Hz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381 MW/0.1 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064" y="828675"/>
            <a:ext cx="8154736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2" y="954007"/>
            <a:ext cx="372497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8" y="828675"/>
            <a:ext cx="767476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10487</TotalTime>
  <Words>249</Words>
  <Application>Microsoft Office PowerPoint</Application>
  <PresentationFormat>On-screen Show (4:3)</PresentationFormat>
  <Paragraphs>43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532</cp:revision>
  <cp:lastPrinted>2013-01-30T23:16:36Z</cp:lastPrinted>
  <dcterms:created xsi:type="dcterms:W3CDTF">2010-04-12T23:12:02Z</dcterms:created>
  <dcterms:modified xsi:type="dcterms:W3CDTF">2019-07-31T15:24:03Z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