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9" r:id="rId4"/>
    <p:sldId id="263" r:id="rId5"/>
    <p:sldId id="265" r:id="rId6"/>
    <p:sldId id="258" r:id="rId7"/>
    <p:sldId id="266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7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09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0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7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02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3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0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4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1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6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5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</a:t>
            </a:r>
            <a:r>
              <a:rPr lang="en-US" dirty="0" smtClean="0"/>
              <a:t>Market Working </a:t>
            </a:r>
            <a:r>
              <a:rPr lang="en-US" dirty="0"/>
              <a:t>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David Detelich</a:t>
            </a:r>
          </a:p>
          <a:p>
            <a:r>
              <a:rPr lang="en-US" dirty="0" smtClean="0"/>
              <a:t>Julia Harvey</a:t>
            </a:r>
          </a:p>
          <a:p>
            <a:r>
              <a:rPr lang="en-US" dirty="0" smtClean="0"/>
              <a:t>August 7, 2019</a:t>
            </a:r>
          </a:p>
          <a:p>
            <a:r>
              <a:rPr lang="en-US" dirty="0" smtClean="0"/>
              <a:t>From July 22 WMWG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08008"/>
            <a:ext cx="7406640" cy="1356360"/>
          </a:xfrm>
        </p:spPr>
        <p:txBody>
          <a:bodyPr>
            <a:normAutofit fontScale="90000"/>
          </a:bodyPr>
          <a:lstStyle/>
          <a:p>
            <a:r>
              <a:rPr lang="en-US" dirty="0"/>
              <a:t>NPRR947, Clarification to Ancillary Service Supply Responsibility Definition and Improvements to Determining and Charging for Ancillary Service Failed Quantities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2863969"/>
            <a:ext cx="7404653" cy="37496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WMWG reviewed the issues that led to this NPRR</a:t>
            </a:r>
          </a:p>
          <a:p>
            <a:pPr lvl="1"/>
            <a:r>
              <a:rPr lang="en-US" dirty="0" smtClean="0"/>
              <a:t>Real time telemetry of AS responsibility impacted by AS trades and unit issues</a:t>
            </a:r>
          </a:p>
          <a:p>
            <a:pPr lvl="1"/>
            <a:r>
              <a:rPr lang="en-US" dirty="0" smtClean="0"/>
              <a:t>Proposal reviewed to make claw back based on a monthly metric instead of by event</a:t>
            </a:r>
          </a:p>
          <a:p>
            <a:r>
              <a:rPr lang="en-US" dirty="0" smtClean="0"/>
              <a:t>ERCOT presented on this issue May 1.  Also ERCOT noted that settlement language needs revisions.</a:t>
            </a:r>
          </a:p>
          <a:p>
            <a:r>
              <a:rPr lang="en-US" dirty="0" smtClean="0"/>
              <a:t>ERCOT action items</a:t>
            </a:r>
          </a:p>
          <a:p>
            <a:pPr lvl="1"/>
            <a:r>
              <a:rPr lang="en-US" dirty="0" smtClean="0"/>
              <a:t>Present additional metrics to clarify scope of problem</a:t>
            </a:r>
          </a:p>
          <a:p>
            <a:pPr lvl="1"/>
            <a:r>
              <a:rPr lang="en-US" dirty="0" smtClean="0"/>
              <a:t>Bring revised language for review</a:t>
            </a:r>
          </a:p>
          <a:p>
            <a:pPr lvl="1"/>
            <a:r>
              <a:rPr lang="en-US" dirty="0"/>
              <a:t>Revise the QSE AS Capacity Monitor </a:t>
            </a:r>
            <a:endParaRPr lang="en-US" dirty="0" smtClean="0"/>
          </a:p>
          <a:p>
            <a:r>
              <a:rPr lang="en-US" dirty="0" smtClean="0"/>
              <a:t>Item not ready for WMS vote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72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Storage Communicating Dispatch </a:t>
            </a:r>
            <a:r>
              <a:rPr lang="en-US" dirty="0" smtClean="0"/>
              <a:t>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2343150"/>
            <a:ext cx="7404653" cy="3752850"/>
          </a:xfrm>
        </p:spPr>
        <p:txBody>
          <a:bodyPr>
            <a:normAutofit/>
          </a:bodyPr>
          <a:lstStyle/>
          <a:p>
            <a:r>
              <a:rPr lang="en-US" dirty="0" smtClean="0"/>
              <a:t>Concepts discussed</a:t>
            </a:r>
          </a:p>
          <a:p>
            <a:pPr lvl="1"/>
            <a:r>
              <a:rPr lang="en-US" dirty="0" smtClean="0"/>
              <a:t>Real time dispatch</a:t>
            </a:r>
          </a:p>
          <a:p>
            <a:pPr lvl="1"/>
            <a:r>
              <a:rPr lang="en-US" dirty="0" smtClean="0"/>
              <a:t>Generator and CLR will merge in a new model for storage</a:t>
            </a:r>
          </a:p>
          <a:p>
            <a:pPr lvl="1"/>
            <a:r>
              <a:rPr lang="en-US" dirty="0" smtClean="0"/>
              <a:t>Grid operator controls versus QSE control based on market</a:t>
            </a:r>
          </a:p>
          <a:p>
            <a:pPr lvl="1"/>
            <a:r>
              <a:rPr lang="en-US" dirty="0" smtClean="0"/>
              <a:t>How RTC would work well for storage</a:t>
            </a:r>
          </a:p>
          <a:p>
            <a:pPr lvl="1"/>
            <a:r>
              <a:rPr lang="en-US" dirty="0" smtClean="0"/>
              <a:t>Utilizing the state of charge</a:t>
            </a:r>
          </a:p>
          <a:p>
            <a:pPr lvl="1"/>
            <a:r>
              <a:rPr lang="en-US" dirty="0"/>
              <a:t>Expanding on NPRR915, Define Limited Duration Resource and Clarify Telemetered Resource Status </a:t>
            </a:r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Ability to update offers in or near real time</a:t>
            </a:r>
          </a:p>
          <a:p>
            <a:r>
              <a:rPr lang="en-US" dirty="0" smtClean="0"/>
              <a:t>ERCOT noted there are currently no batteries larger than 10 MW  </a:t>
            </a:r>
          </a:p>
          <a:p>
            <a:r>
              <a:rPr lang="en-US" dirty="0" smtClean="0"/>
              <a:t>ERCOT and WMWG to discuss the concepts further at next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8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Market Restart and SCED </a:t>
            </a:r>
            <a:r>
              <a:rPr lang="en-US" dirty="0" smtClean="0"/>
              <a:t>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presentation </a:t>
            </a:r>
            <a:r>
              <a:rPr lang="en-US" dirty="0" smtClean="0"/>
              <a:t>with more detail on </a:t>
            </a:r>
            <a:r>
              <a:rPr lang="en-US" dirty="0"/>
              <a:t>Long SCED </a:t>
            </a:r>
            <a:r>
              <a:rPr lang="en-US" dirty="0" smtClean="0"/>
              <a:t>intervals</a:t>
            </a:r>
          </a:p>
          <a:p>
            <a:pPr lvl="1"/>
            <a:r>
              <a:rPr lang="en-US" dirty="0" smtClean="0"/>
              <a:t>ERCOT has made changes to the Emergency Base Point process since go live</a:t>
            </a:r>
          </a:p>
          <a:p>
            <a:pPr lvl="1"/>
            <a:r>
              <a:rPr lang="en-US" dirty="0"/>
              <a:t>NPRR696, Price Correction Process Following a SCED </a:t>
            </a:r>
            <a:r>
              <a:rPr lang="en-US" dirty="0" smtClean="0"/>
              <a:t>Failure has corrected price issues </a:t>
            </a:r>
          </a:p>
          <a:p>
            <a:r>
              <a:rPr lang="en-US" dirty="0" smtClean="0"/>
              <a:t>WMWG identified no needed changes to this process and will monitor as needed</a:t>
            </a:r>
          </a:p>
          <a:p>
            <a:r>
              <a:rPr lang="en-US" dirty="0" smtClean="0"/>
              <a:t>Market return from Black Start to be reviewed in future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81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telemetry errors that impact ERCOT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</a:t>
            </a:r>
            <a:r>
              <a:rPr lang="en-US" dirty="0" smtClean="0"/>
              <a:t>will provide an update at </a:t>
            </a:r>
            <a:r>
              <a:rPr lang="en-US" dirty="0" smtClean="0"/>
              <a:t>the WMS </a:t>
            </a:r>
            <a:r>
              <a:rPr lang="en-US" dirty="0" smtClean="0"/>
              <a:t>meeting on possible solutions</a:t>
            </a:r>
            <a:endParaRPr lang="en-US" dirty="0" smtClean="0"/>
          </a:p>
          <a:p>
            <a:r>
              <a:rPr lang="en-US" dirty="0" smtClean="0"/>
              <a:t>Market participants discussed the benefits and complexity of redundant telemetry requirements</a:t>
            </a:r>
          </a:p>
          <a:p>
            <a:r>
              <a:rPr lang="en-US" dirty="0" smtClean="0"/>
              <a:t>Solutions will be discussed at the next WMWG meeting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978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Outage Capacity Reports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ERCOT </a:t>
            </a:r>
            <a:r>
              <a:rPr lang="en-US" dirty="0"/>
              <a:t>presented </a:t>
            </a:r>
            <a:r>
              <a:rPr lang="en-US" dirty="0" smtClean="0"/>
              <a:t>more detail on the </a:t>
            </a:r>
            <a:r>
              <a:rPr lang="en-US" dirty="0" err="1" smtClean="0"/>
              <a:t>outaged</a:t>
            </a:r>
            <a:r>
              <a:rPr lang="en-US" dirty="0" smtClean="0"/>
              <a:t> </a:t>
            </a:r>
            <a:r>
              <a:rPr lang="en-US" dirty="0"/>
              <a:t>capacity </a:t>
            </a:r>
            <a:r>
              <a:rPr lang="en-US" dirty="0" smtClean="0"/>
              <a:t>included in the various reports</a:t>
            </a:r>
          </a:p>
          <a:p>
            <a:r>
              <a:rPr lang="en-US" dirty="0" smtClean="0"/>
              <a:t>ERCOT to </a:t>
            </a:r>
            <a:r>
              <a:rPr lang="en-US" dirty="0" smtClean="0"/>
              <a:t>work with stakeholders to develop NPRR </a:t>
            </a:r>
            <a:r>
              <a:rPr lang="en-US" dirty="0" smtClean="0"/>
              <a:t>language to clarify</a:t>
            </a:r>
          </a:p>
          <a:p>
            <a:pPr lvl="1"/>
            <a:r>
              <a:rPr lang="en-US" dirty="0" smtClean="0"/>
              <a:t>Exclusion of mothballed </a:t>
            </a:r>
            <a:r>
              <a:rPr lang="en-US" dirty="0" smtClean="0"/>
              <a:t>capacity in Reports</a:t>
            </a:r>
            <a:endParaRPr lang="en-US" dirty="0" smtClean="0"/>
          </a:p>
          <a:p>
            <a:pPr lvl="1"/>
            <a:r>
              <a:rPr lang="en-US" dirty="0" smtClean="0"/>
              <a:t>High </a:t>
            </a:r>
            <a:r>
              <a:rPr lang="en-US" dirty="0" smtClean="0"/>
              <a:t>Sustained Limit telemetered for </a:t>
            </a:r>
            <a:r>
              <a:rPr lang="en-US" dirty="0" smtClean="0"/>
              <a:t>resources on outage </a:t>
            </a:r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Inclusion </a:t>
            </a:r>
            <a:r>
              <a:rPr lang="en-US" dirty="0"/>
              <a:t>of Outage Capacity in System Ancillary Service </a:t>
            </a:r>
            <a:r>
              <a:rPr lang="en-US"/>
              <a:t>Capacity </a:t>
            </a:r>
            <a:r>
              <a:rPr lang="en-US" smtClean="0"/>
              <a:t>Monitor</a:t>
            </a:r>
          </a:p>
          <a:p>
            <a:r>
              <a:rPr lang="en-US" smtClean="0"/>
              <a:t>To </a:t>
            </a:r>
            <a:r>
              <a:rPr lang="en-US" dirty="0" smtClean="0"/>
              <a:t>be reviewed at next WMWG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2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Evaluating Mitigated Offer for RUC Resources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 for setting the MOC to the real cost per MWH of RUC commitment was reviewed</a:t>
            </a:r>
          </a:p>
          <a:p>
            <a:r>
              <a:rPr lang="en-US" dirty="0" smtClean="0"/>
              <a:t>Draft NPRR language that reflects the discussion to be brought back for further review</a:t>
            </a:r>
          </a:p>
          <a:p>
            <a:r>
              <a:rPr lang="en-US" dirty="0" smtClean="0"/>
              <a:t>To be reviewed at next WMWG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96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business – ERCOT ready to review the Locational Price Adder</a:t>
            </a:r>
          </a:p>
          <a:p>
            <a:pPr lvl="1"/>
            <a:r>
              <a:rPr lang="en-US" dirty="0" smtClean="0"/>
              <a:t>To be on the next CMWG agenda</a:t>
            </a:r>
          </a:p>
          <a:p>
            <a:r>
              <a:rPr lang="en-US" smtClean="0"/>
              <a:t>WMWG </a:t>
            </a:r>
            <a:r>
              <a:rPr lang="en-US" dirty="0" smtClean="0"/>
              <a:t>meets July 22</a:t>
            </a:r>
            <a:r>
              <a:rPr lang="en-US" baseline="30000" dirty="0" smtClean="0"/>
              <a:t>nd</a:t>
            </a:r>
            <a:endParaRPr lang="en-US" dirty="0" smtClean="0"/>
          </a:p>
          <a:p>
            <a:pPr lvl="1"/>
            <a:r>
              <a:rPr lang="en-US" dirty="0"/>
              <a:t>Mitigated Offer Caps for Reliability Unit </a:t>
            </a:r>
            <a:r>
              <a:rPr lang="en-US" dirty="0" smtClean="0"/>
              <a:t>Commitment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ERCOT action items</a:t>
            </a:r>
            <a:endParaRPr lang="en-US" dirty="0" smtClean="0"/>
          </a:p>
          <a:p>
            <a:r>
              <a:rPr lang="en-US" dirty="0" smtClean="0"/>
              <a:t>Any 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7753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772</TotalTime>
  <Words>452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Corbel</vt:lpstr>
      <vt:lpstr>Basis</vt:lpstr>
      <vt:lpstr>Wholesale Market Working Group Report to WMS</vt:lpstr>
      <vt:lpstr>NPRR947, Clarification to Ancillary Service Supply Responsibility Definition and Improvements to Determining and Charging for Ancillary Service Failed Quantities</vt:lpstr>
      <vt:lpstr>Storage Communicating Dispatch Preferences</vt:lpstr>
      <vt:lpstr>Market Restart and SCED failure</vt:lpstr>
      <vt:lpstr>Review telemetry errors that impact ERCOT systems</vt:lpstr>
      <vt:lpstr>ERCOT Outage Capacity Reports</vt:lpstr>
      <vt:lpstr>Evaluating Mitigated Offer for RUC Resources</vt:lpstr>
      <vt:lpstr>Next meeting</vt:lpstr>
    </vt:vector>
  </TitlesOfParts>
  <Company>CPS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David Detelich</cp:lastModifiedBy>
  <cp:revision>86</cp:revision>
  <dcterms:created xsi:type="dcterms:W3CDTF">2019-02-22T15:15:24Z</dcterms:created>
  <dcterms:modified xsi:type="dcterms:W3CDTF">2019-07-30T16:07:35Z</dcterms:modified>
</cp:coreProperties>
</file>