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9"/>
  </p:notesMasterIdLst>
  <p:handoutMasterIdLst>
    <p:handoutMasterId r:id="rId10"/>
  </p:handoutMasterIdLst>
  <p:sldIdLst>
    <p:sldId id="260" r:id="rId6"/>
    <p:sldId id="263" r:id="rId7"/>
    <p:sldId id="261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198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Unregistered Distributed Generation Capacity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Solar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Sheet1!$A$2:$A$14</c:f>
              <c:strCache>
                <c:ptCount val="13"/>
                <c:pt idx="0">
                  <c:v>2016-Q2</c:v>
                </c:pt>
                <c:pt idx="1">
                  <c:v>2016-Q3</c:v>
                </c:pt>
                <c:pt idx="2">
                  <c:v>2016-Q4</c:v>
                </c:pt>
                <c:pt idx="3">
                  <c:v>2017-Q1</c:v>
                </c:pt>
                <c:pt idx="4">
                  <c:v>2017-Q2</c:v>
                </c:pt>
                <c:pt idx="5">
                  <c:v>2017-Q3</c:v>
                </c:pt>
                <c:pt idx="6">
                  <c:v>2017-Q4</c:v>
                </c:pt>
                <c:pt idx="7">
                  <c:v>2018-Q1</c:v>
                </c:pt>
                <c:pt idx="8">
                  <c:v>2018-Q2</c:v>
                </c:pt>
                <c:pt idx="9">
                  <c:v>2018-Q3</c:v>
                </c:pt>
                <c:pt idx="10">
                  <c:v>2018-Q4</c:v>
                </c:pt>
                <c:pt idx="11">
                  <c:v>2019-Q1</c:v>
                </c:pt>
                <c:pt idx="12">
                  <c:v>2019-Q2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87.339565399999486</c:v>
                </c:pt>
                <c:pt idx="1">
                  <c:v>103.77877939999892</c:v>
                </c:pt>
                <c:pt idx="2">
                  <c:v>115.36805259999808</c:v>
                </c:pt>
                <c:pt idx="3">
                  <c:v>130.56943199999992</c:v>
                </c:pt>
                <c:pt idx="4">
                  <c:v>142.77625200000085</c:v>
                </c:pt>
                <c:pt idx="5">
                  <c:v>149.58505499999944</c:v>
                </c:pt>
                <c:pt idx="6">
                  <c:v>157.02840499999891</c:v>
                </c:pt>
                <c:pt idx="7">
                  <c:v>171.21392000000142</c:v>
                </c:pt>
                <c:pt idx="8">
                  <c:v>181.76475199999922</c:v>
                </c:pt>
                <c:pt idx="9">
                  <c:v>200.81076700000037</c:v>
                </c:pt>
                <c:pt idx="10">
                  <c:v>227.16969800000271</c:v>
                </c:pt>
                <c:pt idx="11">
                  <c:v>247.95425600000408</c:v>
                </c:pt>
                <c:pt idx="12">
                  <c:v>296.05031200000428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Wind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Sheet1!$A$2:$A$14</c:f>
              <c:strCache>
                <c:ptCount val="13"/>
                <c:pt idx="0">
                  <c:v>2016-Q2</c:v>
                </c:pt>
                <c:pt idx="1">
                  <c:v>2016-Q3</c:v>
                </c:pt>
                <c:pt idx="2">
                  <c:v>2016-Q4</c:v>
                </c:pt>
                <c:pt idx="3">
                  <c:v>2017-Q1</c:v>
                </c:pt>
                <c:pt idx="4">
                  <c:v>2017-Q2</c:v>
                </c:pt>
                <c:pt idx="5">
                  <c:v>2017-Q3</c:v>
                </c:pt>
                <c:pt idx="6">
                  <c:v>2017-Q4</c:v>
                </c:pt>
                <c:pt idx="7">
                  <c:v>2018-Q1</c:v>
                </c:pt>
                <c:pt idx="8">
                  <c:v>2018-Q2</c:v>
                </c:pt>
                <c:pt idx="9">
                  <c:v>2018-Q3</c:v>
                </c:pt>
                <c:pt idx="10">
                  <c:v>2018-Q4</c:v>
                </c:pt>
                <c:pt idx="11">
                  <c:v>2019-Q1</c:v>
                </c:pt>
                <c:pt idx="12">
                  <c:v>2019-Q2</c:v>
                </c:pt>
              </c:strCache>
            </c:str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3.1400399999999982</c:v>
                </c:pt>
                <c:pt idx="1">
                  <c:v>3.2230999999999979</c:v>
                </c:pt>
                <c:pt idx="2">
                  <c:v>3.5429919999999946</c:v>
                </c:pt>
                <c:pt idx="3">
                  <c:v>3.4479619999999973</c:v>
                </c:pt>
                <c:pt idx="4">
                  <c:v>3.5205319999999993</c:v>
                </c:pt>
                <c:pt idx="5">
                  <c:v>3.5197819999999975</c:v>
                </c:pt>
                <c:pt idx="6">
                  <c:v>4.642687999999997</c:v>
                </c:pt>
                <c:pt idx="7">
                  <c:v>4.5878879999999986</c:v>
                </c:pt>
                <c:pt idx="8">
                  <c:v>4.5878879999999969</c:v>
                </c:pt>
                <c:pt idx="9" formatCode="0.00000">
                  <c:v>4.5840879999999924</c:v>
                </c:pt>
                <c:pt idx="10">
                  <c:v>4.5896879999999918</c:v>
                </c:pt>
                <c:pt idx="11">
                  <c:v>4.5992879999999925</c:v>
                </c:pt>
                <c:pt idx="12">
                  <c:v>4.8743879999999926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Other Renewable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Sheet1!$A$2:$A$14</c:f>
              <c:strCache>
                <c:ptCount val="13"/>
                <c:pt idx="0">
                  <c:v>2016-Q2</c:v>
                </c:pt>
                <c:pt idx="1">
                  <c:v>2016-Q3</c:v>
                </c:pt>
                <c:pt idx="2">
                  <c:v>2016-Q4</c:v>
                </c:pt>
                <c:pt idx="3">
                  <c:v>2017-Q1</c:v>
                </c:pt>
                <c:pt idx="4">
                  <c:v>2017-Q2</c:v>
                </c:pt>
                <c:pt idx="5">
                  <c:v>2017-Q3</c:v>
                </c:pt>
                <c:pt idx="6">
                  <c:v>2017-Q4</c:v>
                </c:pt>
                <c:pt idx="7">
                  <c:v>2018-Q1</c:v>
                </c:pt>
                <c:pt idx="8">
                  <c:v>2018-Q2</c:v>
                </c:pt>
                <c:pt idx="9">
                  <c:v>2018-Q3</c:v>
                </c:pt>
                <c:pt idx="10">
                  <c:v>2018-Q4</c:v>
                </c:pt>
                <c:pt idx="11">
                  <c:v>2019-Q1</c:v>
                </c:pt>
                <c:pt idx="12">
                  <c:v>2019-Q2</c:v>
                </c:pt>
              </c:strCache>
            </c:strRef>
          </c:cat>
          <c:val>
            <c:numRef>
              <c:f>Sheet1!$D$2:$D$14</c:f>
              <c:numCache>
                <c:formatCode>General</c:formatCode>
                <c:ptCount val="13"/>
                <c:pt idx="0">
                  <c:v>0.22500000000000001</c:v>
                </c:pt>
                <c:pt idx="1">
                  <c:v>0.33700000000000002</c:v>
                </c:pt>
                <c:pt idx="2">
                  <c:v>0.33700000000000002</c:v>
                </c:pt>
                <c:pt idx="3">
                  <c:v>0.33700000000000002</c:v>
                </c:pt>
                <c:pt idx="4">
                  <c:v>0.33700000000000002</c:v>
                </c:pt>
                <c:pt idx="5">
                  <c:v>0.93700000000000006</c:v>
                </c:pt>
                <c:pt idx="6">
                  <c:v>0.93700000000000006</c:v>
                </c:pt>
                <c:pt idx="7">
                  <c:v>0.93700000000000006</c:v>
                </c:pt>
                <c:pt idx="8">
                  <c:v>0.93700000000000006</c:v>
                </c:pt>
                <c:pt idx="9">
                  <c:v>0.33700000000000002</c:v>
                </c:pt>
                <c:pt idx="10">
                  <c:v>0.33700000000000002</c:v>
                </c:pt>
                <c:pt idx="11">
                  <c:v>0.33700000000000002</c:v>
                </c:pt>
                <c:pt idx="12">
                  <c:v>0.33700000000000002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Other Non-Renewable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Sheet1!$A$2:$A$14</c:f>
              <c:strCache>
                <c:ptCount val="13"/>
                <c:pt idx="0">
                  <c:v>2016-Q2</c:v>
                </c:pt>
                <c:pt idx="1">
                  <c:v>2016-Q3</c:v>
                </c:pt>
                <c:pt idx="2">
                  <c:v>2016-Q4</c:v>
                </c:pt>
                <c:pt idx="3">
                  <c:v>2017-Q1</c:v>
                </c:pt>
                <c:pt idx="4">
                  <c:v>2017-Q2</c:v>
                </c:pt>
                <c:pt idx="5">
                  <c:v>2017-Q3</c:v>
                </c:pt>
                <c:pt idx="6">
                  <c:v>2017-Q4</c:v>
                </c:pt>
                <c:pt idx="7">
                  <c:v>2018-Q1</c:v>
                </c:pt>
                <c:pt idx="8">
                  <c:v>2018-Q2</c:v>
                </c:pt>
                <c:pt idx="9">
                  <c:v>2018-Q3</c:v>
                </c:pt>
                <c:pt idx="10">
                  <c:v>2018-Q4</c:v>
                </c:pt>
                <c:pt idx="11">
                  <c:v>2019-Q1</c:v>
                </c:pt>
                <c:pt idx="12">
                  <c:v>2019-Q2</c:v>
                </c:pt>
              </c:strCache>
            </c:strRef>
          </c:cat>
          <c:val>
            <c:numRef>
              <c:f>Sheet1!$E$2:$E$14</c:f>
              <c:numCache>
                <c:formatCode>General</c:formatCode>
                <c:ptCount val="13"/>
                <c:pt idx="0">
                  <c:v>4.9508599999999996</c:v>
                </c:pt>
                <c:pt idx="1">
                  <c:v>4.9508599999999996</c:v>
                </c:pt>
                <c:pt idx="2">
                  <c:v>5.2838600000000007</c:v>
                </c:pt>
                <c:pt idx="3">
                  <c:v>5.2200999999999995</c:v>
                </c:pt>
                <c:pt idx="4">
                  <c:v>5.3878640000000004</c:v>
                </c:pt>
                <c:pt idx="5">
                  <c:v>5.3878640000000013</c:v>
                </c:pt>
                <c:pt idx="6">
                  <c:v>5.3878640000000013</c:v>
                </c:pt>
                <c:pt idx="7">
                  <c:v>5.3878640000000013</c:v>
                </c:pt>
                <c:pt idx="8">
                  <c:v>5.3878640000000013</c:v>
                </c:pt>
                <c:pt idx="9">
                  <c:v>5.3878640000000013</c:v>
                </c:pt>
                <c:pt idx="10">
                  <c:v>5.3878640000000013</c:v>
                </c:pt>
                <c:pt idx="11">
                  <c:v>5.3878640000000013</c:v>
                </c:pt>
                <c:pt idx="12">
                  <c:v>5.3878640000000013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85346040"/>
        <c:axId val="285346824"/>
      </c:barChart>
      <c:catAx>
        <c:axId val="285346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5346824"/>
        <c:crosses val="autoZero"/>
        <c:auto val="1"/>
        <c:lblAlgn val="ctr"/>
        <c:lblOffset val="100"/>
        <c:noMultiLvlLbl val="0"/>
      </c:catAx>
      <c:valAx>
        <c:axId val="285346824"/>
        <c:scaling>
          <c:orientation val="minMax"/>
          <c:max val="32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Cumulative</a:t>
                </a:r>
                <a:r>
                  <a:rPr lang="en-US" baseline="0"/>
                  <a:t> MW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5346040"/>
        <c:crosses val="autoZero"/>
        <c:crossBetween val="between"/>
        <c:majorUnit val="25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32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8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Unregistered Distributed Generation Report:</a:t>
            </a:r>
          </a:p>
          <a:p>
            <a:r>
              <a:rPr lang="en-US" b="1" dirty="0" smtClean="0"/>
              <a:t>2019.Q2 Update</a:t>
            </a:r>
            <a:endParaRPr lang="en-US" b="1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Resource Adequacy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8/7/2019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2019 Q2 Unregistered Distributed Generation Report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324105"/>
              </p:ext>
            </p:extLst>
          </p:nvPr>
        </p:nvGraphicFramePr>
        <p:xfrm>
          <a:off x="1447800" y="1219200"/>
          <a:ext cx="6248400" cy="2369775"/>
        </p:xfrm>
        <a:graphic>
          <a:graphicData uri="http://schemas.openxmlformats.org/drawingml/2006/table">
            <a:tbl>
              <a:tblPr/>
              <a:tblGrid>
                <a:gridCol w="1103681"/>
                <a:gridCol w="1031261"/>
                <a:gridCol w="1025468"/>
                <a:gridCol w="1123959"/>
                <a:gridCol w="1121062"/>
                <a:gridCol w="842969"/>
              </a:tblGrid>
              <a:tr h="18638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Load Zone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 Q2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Aggregate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MW by Primary Fuel Type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91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SOLAR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WIND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RENEWABLE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NON-RENEWABLE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876" marR="8876" marT="8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LZ_AEN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19.91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19.91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LZ_CPS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26.43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26.65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LZ_HOUSTON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33.53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38.35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LZ_LCRA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12.78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12.78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LZ_NORTH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141.00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0.71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144.27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LZ_RAYBN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6.70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0.27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6.97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LZ_SOUTH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43.97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0.91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44.88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38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LZ_WEST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11.73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0.77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12.84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296.05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5.39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306.65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0681409"/>
              </p:ext>
            </p:extLst>
          </p:nvPr>
        </p:nvGraphicFramePr>
        <p:xfrm>
          <a:off x="1447800" y="3733800"/>
          <a:ext cx="6248400" cy="2369775"/>
        </p:xfrm>
        <a:graphic>
          <a:graphicData uri="http://schemas.openxmlformats.org/drawingml/2006/table">
            <a:tbl>
              <a:tblPr/>
              <a:tblGrid>
                <a:gridCol w="1103681"/>
                <a:gridCol w="1031261"/>
                <a:gridCol w="1025468"/>
                <a:gridCol w="1123959"/>
                <a:gridCol w="1121062"/>
                <a:gridCol w="842969"/>
              </a:tblGrid>
              <a:tr h="18638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Load Zone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 Q1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→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2019 Q2 Change in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Aggregate MW by Primary Fuel Type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91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SOLAR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WIND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RENEWABLE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NON-RENEWABLE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876" marR="8876" marT="8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LZ_AEN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+0.32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+0.32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LZ_CPS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+2.61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+2.61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LZ_HOUSTON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+17.76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+17.76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LZ_LCRA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-0.30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-0.30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LZ_NORTH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+14.18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-0.03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+14.15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LZ_RAYBN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+4.80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+0.27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+5.07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LZ_SOUTH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+7.87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+0.04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+7.91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38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LZ_WEST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+0.85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+0.85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+48.10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+0.28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+48.37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675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Unregistered DG Growth: 2016-Q2* to 2019-Q2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14400" y="6019800"/>
            <a:ext cx="7391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* 2016-Q2 was the first report published after implementation of report changes per NPRR794/COPMGR044</a:t>
            </a:r>
            <a:endParaRPr lang="en-US" sz="1100" b="1" dirty="0"/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52450"/>
              </p:ext>
            </p:extLst>
          </p:nvPr>
        </p:nvGraphicFramePr>
        <p:xfrm>
          <a:off x="908714" y="760735"/>
          <a:ext cx="7402772" cy="53670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2442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RCOT Identity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CC8"/>
    </a:accent1>
    <a:accent2>
      <a:srgbClr val="5B6770"/>
    </a:accent2>
    <a:accent3>
      <a:srgbClr val="00CE7D"/>
    </a:accent3>
    <a:accent4>
      <a:srgbClr val="003764"/>
    </a:accent4>
    <a:accent5>
      <a:srgbClr val="6650B1"/>
    </a:accent5>
    <a:accent6>
      <a:srgbClr val="910258"/>
    </a:accent6>
    <a:hlink>
      <a:srgbClr val="0000FF"/>
    </a:hlink>
    <a:folHlink>
      <a:srgbClr val="800080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1972</TotalTime>
  <Words>213</Words>
  <Application>Microsoft Office PowerPoint</Application>
  <PresentationFormat>On-screen Show (4:3)</PresentationFormat>
  <Paragraphs>139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1_Custom Design</vt:lpstr>
      <vt:lpstr>Office Theme</vt:lpstr>
      <vt:lpstr>PowerPoint Presentation</vt:lpstr>
      <vt:lpstr>2019 Q2 Unregistered Distributed Generation Report</vt:lpstr>
      <vt:lpstr>Unregistered DG Growth: 2016-Q2* to 2019-Q2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Connor</dc:creator>
  <cp:lastModifiedBy>Anderson, Connor</cp:lastModifiedBy>
  <cp:revision>73</cp:revision>
  <cp:lastPrinted>2016-01-21T20:53:15Z</cp:lastPrinted>
  <dcterms:created xsi:type="dcterms:W3CDTF">2016-01-21T15:20:31Z</dcterms:created>
  <dcterms:modified xsi:type="dcterms:W3CDTF">2019-07-31T13:42:43Z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