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65" r:id="rId8"/>
    <p:sldId id="357" r:id="rId9"/>
    <p:sldId id="359" r:id="rId10"/>
    <p:sldId id="360" r:id="rId11"/>
    <p:sldId id="341" r:id="rId12"/>
    <p:sldId id="355" r:id="rId13"/>
    <p:sldId id="361" r:id="rId14"/>
    <p:sldId id="363" r:id="rId15"/>
    <p:sldId id="36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84" d="100"/>
          <a:sy n="84" d="100"/>
        </p:scale>
        <p:origin x="102" y="2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7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02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47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80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0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06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Unconfirmed Retirements in the CDR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Manager, Resource Adequacy</a:t>
            </a:r>
          </a:p>
          <a:p>
            <a:endParaRPr lang="en-US" dirty="0"/>
          </a:p>
          <a:p>
            <a:r>
              <a:rPr lang="en-US" dirty="0" smtClean="0"/>
              <a:t>July 31,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CDR Reporting of Extended Outage </a:t>
            </a:r>
            <a:r>
              <a:rPr lang="en-US" dirty="0" smtClean="0"/>
              <a:t>units, cont.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56468"/>
            <a:ext cx="8534400" cy="50633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To address the submission of sensitive information on Extended Outage units, have Resource Entities submit a separate NSO addendum that can be labeled as Protected Information</a:t>
            </a:r>
          </a:p>
        </p:txBody>
      </p:sp>
    </p:spTree>
    <p:extLst>
      <p:ext uri="{BB962C8B-B14F-4D97-AF65-F5344CB8AC3E}">
        <p14:creationId xmlns:p14="http://schemas.microsoft.com/office/powerpoint/2010/main" val="20965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Handling </a:t>
            </a:r>
            <a:r>
              <a:rPr lang="en-US" altLang="en-US" sz="3200" dirty="0" smtClean="0"/>
              <a:t>Unconfirmed Retirements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999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PGRR072 Language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930340"/>
            <a:ext cx="8458200" cy="524186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 smtClean="0"/>
              <a:t>3.1.4.1.1      Regional </a:t>
            </a:r>
            <a:r>
              <a:rPr lang="en-US" altLang="en-US" sz="2000" b="1" dirty="0"/>
              <a:t>Transmission Plan Cases</a:t>
            </a:r>
          </a:p>
          <a:p>
            <a:pPr marL="0" indent="0">
              <a:buNone/>
            </a:pPr>
            <a:r>
              <a:rPr lang="en-US" altLang="en-US" sz="2000" dirty="0" smtClean="0"/>
              <a:t>ERCOT </a:t>
            </a:r>
            <a:r>
              <a:rPr lang="en-US" altLang="en-US" sz="2000" dirty="0"/>
              <a:t>may, in its discretion, set a Generation Resource to out of service in the Regional Transmission Plan base cases prior to receiving a Notification of Suspension of Operations (NSO) if the Resource Entity notifies ERCOT of its intent to retire/mothball the Generation Resource and/or makes a public statement of its intent to retire/mothball the Generation Resource.  ERCOT must provide reasonable advance notice to the RPG of any proposed Generation Resource retirements/mothballs and allow an opportunity for stakeholder comments</a:t>
            </a:r>
            <a:r>
              <a:rPr lang="en-US" altLang="en-US" sz="2000" dirty="0" smtClean="0"/>
              <a:t>.</a:t>
            </a:r>
          </a:p>
          <a:p>
            <a:pPr marL="0" indent="0">
              <a:buNone/>
            </a:pPr>
            <a:r>
              <a:rPr lang="en-US" altLang="en-US" sz="2000" b="1" dirty="0" smtClean="0"/>
              <a:t>6.11      Process </a:t>
            </a:r>
            <a:r>
              <a:rPr lang="en-US" altLang="en-US" sz="2000" b="1" dirty="0"/>
              <a:t>for Developing Geomagnetically-Induced Current (GIC) System Models</a:t>
            </a:r>
            <a:endParaRPr lang="en-US" altLang="en-US" sz="2000" b="1" dirty="0" smtClean="0"/>
          </a:p>
          <a:p>
            <a:pPr marL="57150" indent="0">
              <a:buNone/>
            </a:pPr>
            <a:r>
              <a:rPr lang="en-US" altLang="en-US" sz="2000" dirty="0"/>
              <a:t>ERCOT, in collaboration with TSPs and Resource Entities, may set a Generation Resource to out of service prior to receiving a Notification of Suspension of Operations (NSO) if the Resource Entity notifies ERCOT of its intent to retire/mothball the Generation Resource and/or makes a public statement of its intent to retire/mothball the Generation Resource.</a:t>
            </a:r>
            <a:endParaRPr lang="en-US" altLang="en-US" sz="2000" dirty="0" smtClean="0"/>
          </a:p>
          <a:p>
            <a:pPr marL="0" indent="0"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1732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Ideas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9074"/>
            <a:ext cx="8534400" cy="5296794"/>
          </a:xfrm>
        </p:spPr>
        <p:txBody>
          <a:bodyPr/>
          <a:lstStyle/>
          <a:p>
            <a:r>
              <a:rPr lang="en-US" altLang="en-US" sz="2400" dirty="0" smtClean="0"/>
              <a:t>Modify the NSO </a:t>
            </a:r>
            <a:r>
              <a:rPr lang="en-US" altLang="en-US" sz="2400" dirty="0"/>
              <a:t>form </a:t>
            </a:r>
            <a:r>
              <a:rPr lang="en-US" altLang="en-US" sz="2400" dirty="0" smtClean="0"/>
              <a:t>to </a:t>
            </a:r>
            <a:r>
              <a:rPr lang="en-US" altLang="en-US" sz="2400" dirty="0"/>
              <a:t>include an Unconfirmed Retirement status category used only for resource adequacy assessment purposes, and that </a:t>
            </a:r>
            <a:r>
              <a:rPr lang="en-US" altLang="en-US" sz="2400" u="sng" dirty="0"/>
              <a:t>does not</a:t>
            </a:r>
            <a:r>
              <a:rPr lang="en-US" altLang="en-US" sz="2400" dirty="0"/>
              <a:t> trigger the start of an RMR </a:t>
            </a:r>
            <a:r>
              <a:rPr lang="en-US" altLang="en-US" sz="2400" dirty="0" smtClean="0"/>
              <a:t>study</a:t>
            </a:r>
            <a:endParaRPr lang="en-US" altLang="en-US" sz="2400" dirty="0"/>
          </a:p>
          <a:p>
            <a:pPr lvl="1"/>
            <a:r>
              <a:rPr lang="en-US" altLang="en-US" sz="2000" dirty="0" smtClean="0"/>
              <a:t>Retirement date: indicate if firm; list caveats/uncertainties associated with the timing if they can be made public (</a:t>
            </a:r>
            <a:r>
              <a:rPr lang="en-US" altLang="en-US" sz="2000" dirty="0"/>
              <a:t>e.g., </a:t>
            </a:r>
            <a:r>
              <a:rPr lang="en-US" altLang="en-US" sz="2000" dirty="0" smtClean="0"/>
              <a:t>acquiring </a:t>
            </a:r>
            <a:r>
              <a:rPr lang="en-US" altLang="en-US" sz="2000" dirty="0"/>
              <a:t>replacement </a:t>
            </a:r>
            <a:r>
              <a:rPr lang="en-US" altLang="en-US" sz="2000" dirty="0" smtClean="0"/>
              <a:t>capacity, resolving </a:t>
            </a:r>
            <a:r>
              <a:rPr lang="en-US" altLang="en-US" sz="2000" dirty="0"/>
              <a:t>contractual, legal, or </a:t>
            </a:r>
            <a:r>
              <a:rPr lang="en-US" altLang="en-US" sz="2000" dirty="0" smtClean="0"/>
              <a:t>financial issues, etc.)</a:t>
            </a:r>
            <a:endParaRPr lang="en-US" altLang="en-US" sz="1600" dirty="0" smtClean="0"/>
          </a:p>
          <a:p>
            <a:r>
              <a:rPr lang="en-US" altLang="en-US" sz="2400" dirty="0" smtClean="0"/>
              <a:t>Options for reporting (first one below requires NPRR):</a:t>
            </a:r>
          </a:p>
          <a:p>
            <a:pPr lvl="1"/>
            <a:r>
              <a:rPr lang="en-US" altLang="en-US" sz="2000" dirty="0" smtClean="0"/>
              <a:t>Reserve Margins on Summary tabs reflect Unconfirmed Retirement capacity reductions</a:t>
            </a:r>
          </a:p>
          <a:p>
            <a:pPr lvl="1"/>
            <a:r>
              <a:rPr lang="en-US" altLang="en-US" sz="2000" dirty="0" smtClean="0"/>
              <a:t>Include two Reserve Margin line items on Summary tabs: one with, and one without, Unconfirmed Retirement capacity reductions</a:t>
            </a:r>
          </a:p>
          <a:p>
            <a:pPr lvl="1"/>
            <a:r>
              <a:rPr lang="en-US" altLang="en-US" sz="2000" dirty="0" smtClean="0"/>
              <a:t>Report the Reserve Margin line item that reflects Unconfirmed Retirement capacity reductions on the Supplemental tab</a:t>
            </a:r>
          </a:p>
          <a:p>
            <a:pPr marL="457200" lvl="1" indent="0">
              <a:buNone/>
            </a:pPr>
            <a:endParaRPr lang="en-US" altLang="en-US" sz="2000" dirty="0" smtClean="0"/>
          </a:p>
          <a:p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2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dirty="0" smtClean="0"/>
              <a:t>Ideas to Consider,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9074"/>
            <a:ext cx="8458200" cy="5261358"/>
          </a:xfrm>
        </p:spPr>
        <p:txBody>
          <a:bodyPr/>
          <a:lstStyle/>
          <a:p>
            <a:r>
              <a:rPr lang="en-US" altLang="en-US" sz="2400" dirty="0" smtClean="0"/>
              <a:t>Does consideration of Unconfirmed Retirements lend support to reporting of alternative Planning Reserve Margin categories that reflect a range of reasonable resource outcomes?</a:t>
            </a:r>
          </a:p>
          <a:p>
            <a:pPr lvl="1"/>
            <a:r>
              <a:rPr lang="en-US" altLang="en-US" sz="2000" dirty="0" smtClean="0"/>
              <a:t>Use Planned Resource Category info in Supplemental tab?</a:t>
            </a:r>
          </a:p>
          <a:p>
            <a:pPr lvl="1"/>
            <a:r>
              <a:rPr lang="en-US" altLang="en-US" sz="2000" dirty="0" smtClean="0"/>
              <a:t>If Expected, Low and High Reserve Margins are defined, treat Unconfirmed Retirements as follows:</a:t>
            </a:r>
          </a:p>
          <a:p>
            <a:pPr lvl="2"/>
            <a:r>
              <a:rPr lang="en-US" altLang="en-US" sz="1800" dirty="0"/>
              <a:t>Expected: </a:t>
            </a:r>
            <a:r>
              <a:rPr lang="en-US" altLang="en-US" sz="1800" dirty="0" smtClean="0"/>
              <a:t>Account for Unconfirmed </a:t>
            </a:r>
            <a:r>
              <a:rPr lang="en-US" altLang="en-US" sz="1800" dirty="0"/>
              <a:t>Retirement capacity with firm dates per NSO</a:t>
            </a:r>
          </a:p>
          <a:p>
            <a:pPr lvl="2"/>
            <a:r>
              <a:rPr lang="en-US" altLang="en-US" sz="1800" dirty="0" smtClean="0"/>
              <a:t>Low: Account </a:t>
            </a:r>
            <a:r>
              <a:rPr lang="en-US" altLang="en-US" sz="1800" dirty="0"/>
              <a:t>for all Unconfirmed Retirement capacity</a:t>
            </a:r>
          </a:p>
          <a:p>
            <a:pPr lvl="2"/>
            <a:r>
              <a:rPr lang="en-US" altLang="en-US" sz="1800" dirty="0" smtClean="0"/>
              <a:t>High: Do </a:t>
            </a:r>
            <a:r>
              <a:rPr lang="en-US" altLang="en-US" sz="1800" dirty="0"/>
              <a:t>not account </a:t>
            </a:r>
            <a:r>
              <a:rPr lang="en-US" altLang="en-US" sz="1800" dirty="0"/>
              <a:t>for Unconfirmed Retirement capacity</a:t>
            </a:r>
          </a:p>
          <a:p>
            <a:pPr lvl="2"/>
            <a:endParaRPr lang="en-US" altLang="en-US" sz="1600" dirty="0" smtClean="0"/>
          </a:p>
          <a:p>
            <a:pPr lvl="2"/>
            <a:endParaRPr lang="en-US" alt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9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Handling Non-operational Units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0173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Mothball </a:t>
            </a:r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94141"/>
            <a:ext cx="8534400" cy="457200"/>
          </a:xfrm>
        </p:spPr>
        <p:txBody>
          <a:bodyPr/>
          <a:lstStyle/>
          <a:p>
            <a:r>
              <a:rPr lang="en-US" altLang="en-US" sz="2400" dirty="0" smtClean="0"/>
              <a:t>Protocol Definition:</a:t>
            </a:r>
          </a:p>
          <a:p>
            <a:pPr marL="400050" lvl="1" indent="0">
              <a:buNone/>
            </a:pPr>
            <a:endParaRPr lang="en-US" altLang="en-US" sz="2000" dirty="0" smtClean="0"/>
          </a:p>
          <a:p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603740"/>
            <a:ext cx="7457243" cy="1143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79227" y="3051540"/>
            <a:ext cx="8534400" cy="3048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NERC </a:t>
            </a:r>
            <a:r>
              <a:rPr lang="en-US" altLang="en-US" sz="2400" dirty="0" smtClean="0"/>
              <a:t>GADS/IEEE</a:t>
            </a:r>
          </a:p>
          <a:p>
            <a:pPr marL="400050" lvl="1" indent="0">
              <a:buNone/>
            </a:pPr>
            <a:r>
              <a:rPr lang="en-US" sz="1800" dirty="0" smtClean="0"/>
              <a:t>The </a:t>
            </a:r>
            <a:r>
              <a:rPr lang="en-US" sz="1800" dirty="0"/>
              <a:t>state in which a unit is unavailable for service but can be brought back into service after some repairs with appropriate amount of notification, typically weeks or </a:t>
            </a:r>
            <a:r>
              <a:rPr lang="en-US" sz="1800" dirty="0" smtClean="0"/>
              <a:t>months…[T]he </a:t>
            </a:r>
            <a:r>
              <a:rPr lang="en-US" sz="1800" dirty="0"/>
              <a:t>unit must enter the </a:t>
            </a:r>
            <a:r>
              <a:rPr lang="en-US" sz="1800" dirty="0" smtClean="0"/>
              <a:t>[mothball] MB </a:t>
            </a:r>
            <a:r>
              <a:rPr lang="en-US" sz="1800" dirty="0"/>
              <a:t>event no earlier than </a:t>
            </a:r>
            <a:r>
              <a:rPr lang="en-US" sz="1800" dirty="0" smtClean="0"/>
              <a:t>60 days </a:t>
            </a:r>
            <a:r>
              <a:rPr lang="en-US" sz="1800" dirty="0"/>
              <a:t>after the preceding outage event (In other words the unit must incur a forced outage of a </a:t>
            </a:r>
            <a:r>
              <a:rPr lang="en-US" sz="1800" dirty="0" smtClean="0"/>
              <a:t>minimum 60 </a:t>
            </a:r>
            <a:r>
              <a:rPr lang="en-US" sz="1800" dirty="0"/>
              <a:t>days prior to the start of an MB event if the unit is inoperable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sz="1600" i="1" dirty="0" smtClean="0"/>
              <a:t>…once </a:t>
            </a:r>
            <a:r>
              <a:rPr lang="en-US" sz="1600" i="1" dirty="0"/>
              <a:t>a decision is rendered to repair the unit, whether or not orders are placed and/or work is started, the mothball event must end and the appropriate outage type started. Repair work cannot be conducted on a unit in the mothball state</a:t>
            </a:r>
            <a:endParaRPr lang="en-US" altLang="en-US" sz="1600" i="1" dirty="0" smtClean="0"/>
          </a:p>
          <a:p>
            <a:pPr marL="400050" lvl="1" indent="0">
              <a:buFont typeface="Arial" panose="020B0604020202020204" pitchFamily="34" charset="0"/>
              <a:buNone/>
            </a:pPr>
            <a:endParaRPr lang="en-US" altLang="en-US" sz="2000" dirty="0" smtClean="0"/>
          </a:p>
          <a:p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188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NSO Reporting Issues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56468"/>
            <a:ext cx="8534400" cy="9485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NSO form already specifies a minimum time for suspended operations of any units reported on an NSO:</a:t>
            </a:r>
            <a:endParaRPr lang="en-US" altLang="en-US" sz="2400" dirty="0" smtClean="0"/>
          </a:p>
          <a:p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643" y="2057400"/>
            <a:ext cx="7073113" cy="1295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647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CDR Reporting of Extended Outage units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52500"/>
            <a:ext cx="8534400" cy="14928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Recommendation: Treat extended outage units like mothballed units</a:t>
            </a:r>
          </a:p>
          <a:p>
            <a:pPr lvl="1"/>
            <a:r>
              <a:rPr lang="en-US" altLang="en-US" sz="2000" dirty="0" smtClean="0"/>
              <a:t>New section at the bottom of the Capacities tabs called “Extended Outage Resources”; adjust seasonal capacities</a:t>
            </a:r>
            <a:endParaRPr lang="en-US" altLang="en-US" sz="2000" dirty="0"/>
          </a:p>
          <a:p>
            <a:pPr lvl="1"/>
            <a:endParaRPr lang="en-US" altLang="en-US" sz="2000" dirty="0" smtClean="0"/>
          </a:p>
          <a:p>
            <a:pPr marL="0" indent="0">
              <a:buNone/>
            </a:pPr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endParaRPr lang="en-US" altLang="en-US" sz="2400" dirty="0" smtClean="0"/>
          </a:p>
          <a:p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 smtClean="0"/>
              <a:t>				</a:t>
            </a: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2618865"/>
            <a:ext cx="8153400" cy="9026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799" y="3695050"/>
            <a:ext cx="8208913" cy="25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7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35983</TotalTime>
  <Words>634</Words>
  <Application>Microsoft Office PowerPoint</Application>
  <PresentationFormat>On-screen Show (4:3)</PresentationFormat>
  <Paragraphs>65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Handling Unconfirmed Retirements</vt:lpstr>
      <vt:lpstr>PGRR072 Language</vt:lpstr>
      <vt:lpstr>Ideas to Consider</vt:lpstr>
      <vt:lpstr>Ideas to Consider, continued</vt:lpstr>
      <vt:lpstr>Handling Non-operational Units</vt:lpstr>
      <vt:lpstr>Mothball Definitions</vt:lpstr>
      <vt:lpstr>NSO Reporting Issues</vt:lpstr>
      <vt:lpstr>CDR Reporting of Extended Outage units</vt:lpstr>
      <vt:lpstr>CDR Reporting of Extended Outage units, cont.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432</cp:revision>
  <cp:lastPrinted>2016-11-14T19:26:45Z</cp:lastPrinted>
  <dcterms:created xsi:type="dcterms:W3CDTF">2016-01-21T15:20:31Z</dcterms:created>
  <dcterms:modified xsi:type="dcterms:W3CDTF">2019-07-30T20:40:43Z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