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361" r:id="rId8"/>
    <p:sldId id="362" r:id="rId9"/>
    <p:sldId id="363" r:id="rId10"/>
    <p:sldId id="368" r:id="rId11"/>
    <p:sldId id="369" r:id="rId12"/>
    <p:sldId id="366" r:id="rId13"/>
    <p:sldId id="367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BC10"/>
    <a:srgbClr val="C4F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3" autoAdjust="0"/>
    <p:restoredTop sz="91240" autoAdjust="0"/>
  </p:normalViewPr>
  <p:slideViewPr>
    <p:cSldViewPr showGuides="1">
      <p:cViewPr varScale="1">
        <p:scale>
          <a:sx n="90" d="100"/>
          <a:sy n="90" d="100"/>
        </p:scale>
        <p:origin x="64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50"/>
    </p:cViewPr>
  </p:outlineViewPr>
  <p:notesTextViewPr>
    <p:cViewPr>
      <p:scale>
        <a:sx n="3" d="2"/>
        <a:sy n="3" d="2"/>
      </p:scale>
      <p:origin x="0" y="0"/>
    </p:cViewPr>
  </p:notesTextViewPr>
  <p:notesViewPr>
    <p:cSldViewPr showGuides="1">
      <p:cViewPr>
        <p:scale>
          <a:sx n="160" d="100"/>
          <a:sy n="160" d="100"/>
        </p:scale>
        <p:origin x="330" y="-20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S-Curve Penetration Rates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6179222245479166"/>
          <c:y val="0.2006298293741258"/>
          <c:w val="0.80867145759730386"/>
          <c:h val="0.71648222651948357"/>
        </c:manualLayout>
      </c:layout>
      <c:lineChart>
        <c:grouping val="standard"/>
        <c:varyColors val="0"/>
        <c:ser>
          <c:idx val="0"/>
          <c:order val="0"/>
          <c:tx>
            <c:v>Penetration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'S-Curve Scenario'!$C$10:$M$10</c:f>
              <c:numCache>
                <c:formatCode>General</c:formatCode>
                <c:ptCount val="11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  <c:pt idx="5">
                  <c:v>2024</c:v>
                </c:pt>
                <c:pt idx="6">
                  <c:v>2025</c:v>
                </c:pt>
                <c:pt idx="7">
                  <c:v>2026</c:v>
                </c:pt>
                <c:pt idx="8">
                  <c:v>2027</c:v>
                </c:pt>
                <c:pt idx="9">
                  <c:v>2028</c:v>
                </c:pt>
                <c:pt idx="10">
                  <c:v>2029</c:v>
                </c:pt>
              </c:numCache>
            </c:numRef>
          </c:cat>
          <c:val>
            <c:numRef>
              <c:f>'S-Curve Scenario'!$C$11:$M$11</c:f>
              <c:numCache>
                <c:formatCode>0.0%</c:formatCode>
                <c:ptCount val="11"/>
                <c:pt idx="0">
                  <c:v>4.1651837508710571E-2</c:v>
                </c:pt>
                <c:pt idx="1">
                  <c:v>7.1003698122926728E-2</c:v>
                </c:pt>
                <c:pt idx="2">
                  <c:v>0.11273372113753637</c:v>
                </c:pt>
                <c:pt idx="3">
                  <c:v>0.15446374415214598</c:v>
                </c:pt>
                <c:pt idx="4">
                  <c:v>0.18381560476636216</c:v>
                </c:pt>
                <c:pt idx="5">
                  <c:v>0.19973799645088328</c:v>
                </c:pt>
                <c:pt idx="6">
                  <c:v>0.20717816558198082</c:v>
                </c:pt>
                <c:pt idx="7">
                  <c:v>0.21041166264966968</c:v>
                </c:pt>
                <c:pt idx="8">
                  <c:v>0.21177247286395101</c:v>
                </c:pt>
                <c:pt idx="9">
                  <c:v>0.21233739797078796</c:v>
                </c:pt>
                <c:pt idx="10">
                  <c:v>0.21257058900050535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99194808"/>
        <c:axId val="399195592"/>
      </c:lineChart>
      <c:catAx>
        <c:axId val="399194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195592"/>
        <c:crosses val="autoZero"/>
        <c:auto val="1"/>
        <c:lblAlgn val="ctr"/>
        <c:lblOffset val="100"/>
        <c:noMultiLvlLbl val="0"/>
      </c:catAx>
      <c:valAx>
        <c:axId val="3991955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9194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Welcome to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5147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5076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4833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611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1173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27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ercot.com/content/wcm/key_documents_lists/172703/DGSolar_Forecasting_Tool.xls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 smtClean="0"/>
              <a:t>Distributed </a:t>
            </a:r>
            <a:r>
              <a:rPr lang="en-US" altLang="en-US" sz="2400" b="1" dirty="0"/>
              <a:t>Generation </a:t>
            </a:r>
            <a:r>
              <a:rPr lang="en-US" altLang="en-US" sz="2400" b="1" dirty="0" smtClean="0"/>
              <a:t>Capacity Forecasting for the CDR</a:t>
            </a:r>
            <a:endParaRPr lang="en-US" altLang="en-US" sz="2400" b="1" dirty="0" smtClean="0"/>
          </a:p>
          <a:p>
            <a:pPr algn="ctr">
              <a:spcBef>
                <a:spcPct val="0"/>
              </a:spcBef>
            </a:pPr>
            <a:endParaRPr lang="en-US" dirty="0"/>
          </a:p>
          <a:p>
            <a:endParaRPr lang="en-US" dirty="0"/>
          </a:p>
          <a:p>
            <a:r>
              <a:rPr lang="en-US" dirty="0" smtClean="0"/>
              <a:t>July 31, </a:t>
            </a:r>
            <a:r>
              <a:rPr lang="en-US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27894"/>
          </a:xfrm>
        </p:spPr>
        <p:txBody>
          <a:bodyPr/>
          <a:lstStyle/>
          <a:p>
            <a:r>
              <a:rPr lang="en-US" dirty="0"/>
              <a:t>ERCOT Estimated Total </a:t>
            </a:r>
            <a:r>
              <a:rPr lang="en-US" dirty="0" smtClean="0"/>
              <a:t>DER </a:t>
            </a:r>
            <a:r>
              <a:rPr lang="en-US" dirty="0"/>
              <a:t>Growth 2015-2018 (MW)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-1305707" y="4990859"/>
            <a:ext cx="0" cy="12707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81000" y="5435053"/>
            <a:ext cx="86106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4"/>
                </a:solidFill>
              </a:rPr>
              <a:t>Note: This estimate </a:t>
            </a:r>
            <a:r>
              <a:rPr lang="en-US" sz="1300" u="sng" dirty="0">
                <a:solidFill>
                  <a:schemeClr val="accent4"/>
                </a:solidFill>
              </a:rPr>
              <a:t>includes</a:t>
            </a:r>
            <a:r>
              <a:rPr lang="en-US" sz="1300" dirty="0">
                <a:solidFill>
                  <a:schemeClr val="accent4"/>
                </a:solidFill>
              </a:rPr>
              <a:t> </a:t>
            </a:r>
            <a:r>
              <a:rPr lang="en-US" sz="1300" i="1" dirty="0">
                <a:solidFill>
                  <a:schemeClr val="accent4"/>
                </a:solidFill>
              </a:rPr>
              <a:t>informal</a:t>
            </a:r>
            <a:r>
              <a:rPr lang="en-US" sz="1300" dirty="0">
                <a:solidFill>
                  <a:schemeClr val="accent4"/>
                </a:solidFill>
              </a:rPr>
              <a:t> data reporting by many NOIEs and </a:t>
            </a:r>
            <a:r>
              <a:rPr lang="en-US" sz="1300" u="sng" dirty="0">
                <a:solidFill>
                  <a:schemeClr val="accent4"/>
                </a:solidFill>
              </a:rPr>
              <a:t>excludes</a:t>
            </a:r>
            <a:r>
              <a:rPr lang="en-US" sz="1300" dirty="0">
                <a:solidFill>
                  <a:schemeClr val="accent4"/>
                </a:solidFill>
              </a:rPr>
              <a:t> generation data </a:t>
            </a:r>
            <a:r>
              <a:rPr lang="en-US" sz="1300" i="1" dirty="0">
                <a:solidFill>
                  <a:schemeClr val="accent4"/>
                </a:solidFill>
              </a:rPr>
              <a:t>informally</a:t>
            </a:r>
            <a:r>
              <a:rPr lang="en-US" sz="1300" dirty="0">
                <a:solidFill>
                  <a:schemeClr val="accent4"/>
                </a:solidFill>
              </a:rPr>
              <a:t> reported by investor-owned utilities for generation that would typically be considered backup or emergency generation.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3529" y="38216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31%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07373" y="298346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 26%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30551" y="2145268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181%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 rot="10800000">
            <a:off x="7507373" y="2242434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 rot="10800000">
            <a:off x="7505651" y="3084038"/>
            <a:ext cx="45719" cy="187193"/>
          </a:xfrm>
          <a:prstGeom prst="downArrow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Down Arrow 12"/>
          <p:cNvSpPr/>
          <p:nvPr/>
        </p:nvSpPr>
        <p:spPr>
          <a:xfrm rot="10800000">
            <a:off x="7530232" y="3892931"/>
            <a:ext cx="45719" cy="187193"/>
          </a:xfrm>
          <a:prstGeom prst="downArrow">
            <a:avLst/>
          </a:prstGeom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3144" b="2533"/>
          <a:stretch/>
        </p:blipFill>
        <p:spPr>
          <a:xfrm>
            <a:off x="228600" y="952501"/>
            <a:ext cx="8763000" cy="438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38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</a:t>
            </a:r>
            <a:r>
              <a:rPr lang="en-US" dirty="0"/>
              <a:t>Energy Resources </a:t>
            </a:r>
            <a:r>
              <a:rPr lang="en-US" dirty="0" smtClean="0"/>
              <a:t>Trends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937966"/>
            <a:ext cx="6096000" cy="5158034"/>
          </a:xfrm>
        </p:spPr>
        <p:txBody>
          <a:bodyPr/>
          <a:lstStyle/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Solar PV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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>
                <a:solidFill>
                  <a:srgbClr val="00B050"/>
                </a:solidFill>
              </a:rPr>
              <a:t>Significant growth</a:t>
            </a:r>
            <a:endParaRPr lang="en-US" sz="2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Utility Scale (&gt; 1 MW)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Residential/Commercial (</a:t>
            </a:r>
            <a:r>
              <a:rPr lang="en-US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 MW)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Internal Combustion Engines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Diesel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000" dirty="0">
                <a:solidFill>
                  <a:srgbClr val="C00000"/>
                </a:solidFill>
              </a:rPr>
              <a:t> limited growth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lvl="2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Nat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Gas 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00B050"/>
                </a:solidFill>
              </a:rPr>
              <a:t>Significant growth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Energy Storage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limited growth</a:t>
            </a:r>
            <a:endParaRPr lang="en-US" sz="2000" dirty="0">
              <a:solidFill>
                <a:srgbClr val="C00000"/>
              </a:solidFill>
            </a:endParaRP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Utility Scale Batteries (&gt; 1 MW)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Residential/commercial (</a:t>
            </a:r>
            <a:r>
              <a:rPr lang="en-US" sz="2000" u="sng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&lt;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1 MW)</a:t>
            </a:r>
          </a:p>
          <a:p>
            <a:pPr marL="457200" lvl="1" indent="0">
              <a:buNone/>
            </a:pP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-- Wind Turbines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sz="2000" dirty="0" smtClean="0">
                <a:solidFill>
                  <a:srgbClr val="C00000"/>
                </a:solidFill>
              </a:rPr>
              <a:t>very limited growth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Utility Scale 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Residential(&lt; 20 kW)</a:t>
            </a:r>
          </a:p>
          <a:p>
            <a:pPr lvl="1"/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Landfill Gas/Biogas 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very limited growth</a:t>
            </a:r>
          </a:p>
          <a:p>
            <a:pPr lvl="1"/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00"/>
          <a:stretch/>
        </p:blipFill>
        <p:spPr>
          <a:xfrm>
            <a:off x="6096000" y="784572"/>
            <a:ext cx="2628900" cy="2857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49" r="5725"/>
          <a:stretch/>
        </p:blipFill>
        <p:spPr>
          <a:xfrm>
            <a:off x="6096000" y="3900678"/>
            <a:ext cx="2652346" cy="2195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562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Residential Solar Growth Projection</a:t>
            </a:r>
            <a:endParaRPr lang="en-US" sz="2400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815182"/>
            <a:ext cx="8686800" cy="5081834"/>
          </a:xfrm>
        </p:spPr>
        <p:txBody>
          <a:bodyPr/>
          <a:lstStyle/>
          <a:p>
            <a:r>
              <a:rPr lang="en-US" sz="2000" dirty="0" smtClean="0">
                <a:solidFill>
                  <a:schemeClr val="tx2"/>
                </a:solidFill>
              </a:rPr>
              <a:t>April 12, 2019 SAWG </a:t>
            </a:r>
            <a:r>
              <a:rPr lang="en-US" sz="2000" dirty="0">
                <a:solidFill>
                  <a:schemeClr val="tx2"/>
                </a:solidFill>
              </a:rPr>
              <a:t>DG Solar Forecast </a:t>
            </a:r>
            <a:r>
              <a:rPr lang="en-US" sz="2000" dirty="0" smtClean="0">
                <a:solidFill>
                  <a:schemeClr val="tx2"/>
                </a:solidFill>
              </a:rPr>
              <a:t>Tool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chemeClr val="tx2"/>
                </a:solidFill>
                <a:hlinkClick r:id="rId2"/>
              </a:rPr>
              <a:t>http</a:t>
            </a:r>
            <a:r>
              <a:rPr lang="en-US" sz="1200" dirty="0">
                <a:solidFill>
                  <a:schemeClr val="tx2"/>
                </a:solidFill>
                <a:hlinkClick r:id="rId2"/>
              </a:rPr>
              <a:t>://</a:t>
            </a:r>
            <a:r>
              <a:rPr lang="en-US" sz="1200" dirty="0" smtClean="0">
                <a:solidFill>
                  <a:schemeClr val="tx2"/>
                </a:solidFill>
                <a:hlinkClick r:id="rId2"/>
              </a:rPr>
              <a:t>www.ercot.com/content/wcm/key_documents_lists/172703/DGSolar_Forecasting_Tool.xlsm</a:t>
            </a:r>
            <a:endParaRPr lang="en-US" sz="1200" dirty="0" smtClean="0">
              <a:solidFill>
                <a:schemeClr val="tx2"/>
              </a:solidFill>
            </a:endParaRP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Estimates Long-term Growth using S-curve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Total capacity based on AWS </a:t>
            </a:r>
            <a:r>
              <a:rPr lang="en-US" sz="1800" dirty="0" err="1" smtClean="0">
                <a:solidFill>
                  <a:schemeClr val="tx2"/>
                </a:solidFill>
              </a:rPr>
              <a:t>Truepower</a:t>
            </a:r>
            <a:r>
              <a:rPr lang="en-US" sz="1800" dirty="0" smtClean="0">
                <a:solidFill>
                  <a:schemeClr val="tx2"/>
                </a:solidFill>
              </a:rPr>
              <a:t> analysis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Summer Peak Capacity Factor at 36% based on AWS </a:t>
            </a:r>
            <a:r>
              <a:rPr lang="en-US" sz="1800" dirty="0" err="1" smtClean="0">
                <a:solidFill>
                  <a:schemeClr val="tx2"/>
                </a:solidFill>
              </a:rPr>
              <a:t>Truepower</a:t>
            </a:r>
            <a:r>
              <a:rPr lang="en-US" sz="1800" dirty="0" smtClean="0">
                <a:solidFill>
                  <a:schemeClr val="tx2"/>
                </a:solidFill>
              </a:rPr>
              <a:t> analysis.</a:t>
            </a:r>
          </a:p>
          <a:p>
            <a:pPr lvl="1"/>
            <a:endParaRPr lang="en-US" sz="1600" dirty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18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1632602" y="2774584"/>
          <a:ext cx="4729770" cy="26016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712" y="5414287"/>
            <a:ext cx="8305800" cy="518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033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80965"/>
          </a:xfrm>
        </p:spPr>
        <p:txBody>
          <a:bodyPr/>
          <a:lstStyle/>
          <a:p>
            <a:r>
              <a:rPr lang="en-US" dirty="0"/>
              <a:t>Utility Scale Solar Growth </a:t>
            </a:r>
            <a:r>
              <a:rPr lang="en-US" dirty="0" smtClean="0"/>
              <a:t>Projections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522368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83631" y="5514830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82003" y="1143000"/>
            <a:ext cx="8234313" cy="4114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No Forecast tool developed yet</a:t>
            </a:r>
          </a:p>
          <a:p>
            <a:r>
              <a:rPr lang="en-US" sz="2000" dirty="0" smtClean="0">
                <a:solidFill>
                  <a:schemeClr val="tx2"/>
                </a:solidFill>
              </a:rPr>
              <a:t>Comprised of two primary groups of installations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NOIE Community Solar (</a:t>
            </a:r>
            <a:r>
              <a:rPr lang="en-US" sz="1600" u="sng" dirty="0" smtClean="0">
                <a:solidFill>
                  <a:schemeClr val="tx2"/>
                </a:solidFill>
              </a:rPr>
              <a:t>750-998 kW</a:t>
            </a:r>
            <a:r>
              <a:rPr lang="en-US" sz="1600" dirty="0" smtClean="0">
                <a:solidFill>
                  <a:schemeClr val="tx2"/>
                </a:solidFill>
              </a:rPr>
              <a:t>) 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Competitive Choice (typically 5-10 MW)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Proposed methodology would be similar to Rooftop Solar 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Estimate Long-term Growth using S-curve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Total Capacity estimates</a:t>
            </a:r>
          </a:p>
          <a:p>
            <a:pPr lvl="2"/>
            <a:r>
              <a:rPr lang="en-US" sz="1400" dirty="0" smtClean="0">
                <a:solidFill>
                  <a:schemeClr val="tx2"/>
                </a:solidFill>
              </a:rPr>
              <a:t>Suggest hosting solar developer roundtable to help develop/refine?</a:t>
            </a:r>
          </a:p>
          <a:p>
            <a:pPr lvl="1"/>
            <a:r>
              <a:rPr lang="en-US" sz="1800" dirty="0" smtClean="0">
                <a:solidFill>
                  <a:schemeClr val="tx2"/>
                </a:solidFill>
              </a:rPr>
              <a:t>Summer Peak Capacity Factor similar to Transmission Connected?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3598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80965"/>
          </a:xfrm>
        </p:spPr>
        <p:txBody>
          <a:bodyPr/>
          <a:lstStyle/>
          <a:p>
            <a:r>
              <a:rPr lang="en-US" dirty="0"/>
              <a:t>Natural Gas Growth </a:t>
            </a:r>
            <a:r>
              <a:rPr lang="en-US" dirty="0" smtClean="0"/>
              <a:t>Projections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9600" y="5522368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83631" y="5514830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13902" y="1143000"/>
            <a:ext cx="8234313" cy="508183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tx2"/>
                </a:solidFill>
              </a:rPr>
              <a:t>Installations started along Gulf </a:t>
            </a:r>
            <a:r>
              <a:rPr lang="en-US" sz="2000" dirty="0">
                <a:solidFill>
                  <a:schemeClr val="tx2"/>
                </a:solidFill>
              </a:rPr>
              <a:t>C</a:t>
            </a:r>
            <a:r>
              <a:rPr lang="en-US" sz="2000" dirty="0" smtClean="0">
                <a:solidFill>
                  <a:schemeClr val="tx2"/>
                </a:solidFill>
              </a:rPr>
              <a:t>oast for hurricane resiliency</a:t>
            </a:r>
          </a:p>
          <a:p>
            <a:pPr lvl="1"/>
            <a:r>
              <a:rPr lang="en-US" sz="1600" dirty="0" smtClean="0">
                <a:solidFill>
                  <a:schemeClr val="tx2"/>
                </a:solidFill>
              </a:rPr>
              <a:t>Starting to spread to other areas of 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Proposed methodology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No Forecast tool </a:t>
            </a:r>
            <a:r>
              <a:rPr lang="en-US" sz="2000" dirty="0" smtClean="0">
                <a:solidFill>
                  <a:schemeClr val="tx2"/>
                </a:solidFill>
              </a:rPr>
              <a:t>developed</a:t>
            </a:r>
          </a:p>
          <a:p>
            <a:pPr lvl="1"/>
            <a:endParaRPr lang="en-US" sz="20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Suggest informal Poll of DSP’s to determine short/medium term growth?</a:t>
            </a:r>
          </a:p>
          <a:p>
            <a:pPr lvl="2"/>
            <a:endParaRPr lang="en-US" sz="1400" dirty="0" smtClean="0">
              <a:solidFill>
                <a:schemeClr val="tx2"/>
              </a:solidFill>
            </a:endParaRP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Summer/winter Peak Capacity Factor?</a:t>
            </a:r>
          </a:p>
          <a:p>
            <a:pPr lvl="2"/>
            <a:r>
              <a:rPr lang="en-US" sz="2000" dirty="0" smtClean="0">
                <a:solidFill>
                  <a:schemeClr val="tx2"/>
                </a:solidFill>
              </a:rPr>
              <a:t>Self Dispatched</a:t>
            </a:r>
          </a:p>
          <a:p>
            <a:pPr lvl="3"/>
            <a:r>
              <a:rPr lang="en-US" dirty="0" smtClean="0">
                <a:solidFill>
                  <a:schemeClr val="tx2"/>
                </a:solidFill>
              </a:rPr>
              <a:t>Price Responsive</a:t>
            </a:r>
          </a:p>
          <a:p>
            <a:pPr lvl="3"/>
            <a:r>
              <a:rPr lang="en-US" dirty="0" smtClean="0">
                <a:solidFill>
                  <a:schemeClr val="tx2"/>
                </a:solidFill>
              </a:rPr>
              <a:t>Non-price Responsive</a:t>
            </a:r>
          </a:p>
          <a:p>
            <a:pPr lvl="1"/>
            <a:endParaRPr lang="en-US" sz="18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2000" dirty="0" smtClean="0">
              <a:solidFill>
                <a:schemeClr val="tx2"/>
              </a:solidFill>
            </a:endParaRPr>
          </a:p>
          <a:p>
            <a:endParaRPr lang="en-US" sz="1800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93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 Responsive –Diesel and Nat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24647"/>
            <a:ext cx="8534400" cy="1437554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2019 - SODGs are mapped to their corresponding Loads in the ERCOT Network model. 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Using the Telemetry of those mapped Loads, ERCOT can measure SODG response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" y="2667000"/>
            <a:ext cx="7467600" cy="297364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9600" y="5522368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283631" y="5514830"/>
            <a:ext cx="1066800" cy="251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49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Non-Price Responsive—Diesel and Nat Gas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19982"/>
            <a:ext cx="8534400" cy="533400"/>
          </a:xfrm>
        </p:spPr>
        <p:txBody>
          <a:bodyPr/>
          <a:lstStyle/>
          <a:p>
            <a:r>
              <a:rPr lang="en-US" sz="2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Multiple price spikes and no change in SCADA MW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362200"/>
            <a:ext cx="8037949" cy="331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65726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35750</TotalTime>
  <Words>351</Words>
  <Application>Microsoft Office PowerPoint</Application>
  <PresentationFormat>On-screen Show (4:3)</PresentationFormat>
  <Paragraphs>89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ERCOT Estimated Total DER Growth 2015-2018 (MW)</vt:lpstr>
      <vt:lpstr>Distributed Energy Resources Trends</vt:lpstr>
      <vt:lpstr>Residential Solar Growth Projection</vt:lpstr>
      <vt:lpstr>Utility Scale Solar Growth Projections</vt:lpstr>
      <vt:lpstr>Natural Gas Growth Projections</vt:lpstr>
      <vt:lpstr>Price Responsive –Diesel and Nat Gas</vt:lpstr>
      <vt:lpstr>Non-Price Responsive—Diesel and Nat Gas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416</cp:revision>
  <cp:lastPrinted>2016-11-14T19:26:45Z</cp:lastPrinted>
  <dcterms:created xsi:type="dcterms:W3CDTF">2016-01-21T15:20:31Z</dcterms:created>
  <dcterms:modified xsi:type="dcterms:W3CDTF">2019-07-30T17:51:12Z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