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61" r:id="rId8"/>
    <p:sldId id="362" r:id="rId9"/>
    <p:sldId id="363" r:id="rId10"/>
    <p:sldId id="368" r:id="rId11"/>
    <p:sldId id="369" r:id="rId12"/>
    <p:sldId id="366" r:id="rId13"/>
    <p:sldId id="3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1240" autoAdjust="0"/>
  </p:normalViewPr>
  <p:slideViewPr>
    <p:cSldViewPr showGuides="1">
      <p:cViewPr varScale="1">
        <p:scale>
          <a:sx n="90" d="100"/>
          <a:sy n="90" d="100"/>
        </p:scale>
        <p:origin x="6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5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>
        <p:scale>
          <a:sx n="160" d="100"/>
          <a:sy n="160" d="100"/>
        </p:scale>
        <p:origin x="330" y="-20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S-Curve Penetration Rates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179222245479166"/>
          <c:y val="0.2006298293741258"/>
          <c:w val="0.80867145759730386"/>
          <c:h val="0.71648222651948357"/>
        </c:manualLayout>
      </c:layout>
      <c:lineChart>
        <c:grouping val="standard"/>
        <c:varyColors val="0"/>
        <c:ser>
          <c:idx val="0"/>
          <c:order val="0"/>
          <c:tx>
            <c:v>Penetration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'S-Curve Scenario'!$C$10:$M$10</c:f>
              <c:numCache>
                <c:formatCode>General</c:formatCode>
                <c:ptCount val="1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</c:numCache>
            </c:numRef>
          </c:cat>
          <c:val>
            <c:numRef>
              <c:f>'S-Curve Scenario'!$C$11:$M$11</c:f>
              <c:numCache>
                <c:formatCode>0.0%</c:formatCode>
                <c:ptCount val="11"/>
                <c:pt idx="0">
                  <c:v>4.1651837508710571E-2</c:v>
                </c:pt>
                <c:pt idx="1">
                  <c:v>7.1003698122926728E-2</c:v>
                </c:pt>
                <c:pt idx="2">
                  <c:v>0.11273372113753637</c:v>
                </c:pt>
                <c:pt idx="3">
                  <c:v>0.15446374415214598</c:v>
                </c:pt>
                <c:pt idx="4">
                  <c:v>0.18381560476636216</c:v>
                </c:pt>
                <c:pt idx="5">
                  <c:v>0.19973799645088328</c:v>
                </c:pt>
                <c:pt idx="6">
                  <c:v>0.20717816558198082</c:v>
                </c:pt>
                <c:pt idx="7">
                  <c:v>0.21041166264966968</c:v>
                </c:pt>
                <c:pt idx="8">
                  <c:v>0.21177247286395101</c:v>
                </c:pt>
                <c:pt idx="9">
                  <c:v>0.21233739797078796</c:v>
                </c:pt>
                <c:pt idx="10">
                  <c:v>0.21257058900050535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194808"/>
        <c:axId val="399195592"/>
      </c:lineChart>
      <c:catAx>
        <c:axId val="399194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195592"/>
        <c:crosses val="autoZero"/>
        <c:auto val="1"/>
        <c:lblAlgn val="ctr"/>
        <c:lblOffset val="100"/>
        <c:noMultiLvlLbl val="0"/>
      </c:catAx>
      <c:valAx>
        <c:axId val="399195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19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07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83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1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17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2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ercot.com/content/wcm/key_documents_lists/172703/DGSolar_Forecasting_Tool.xls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/>
              <a:t>Distributed </a:t>
            </a:r>
            <a:r>
              <a:rPr lang="en-US" altLang="en-US" sz="2400" b="1" dirty="0"/>
              <a:t>Generation </a:t>
            </a:r>
            <a:r>
              <a:rPr lang="en-US" altLang="en-US" sz="2400" b="1" dirty="0" smtClean="0"/>
              <a:t>Capacity Forecasting for the CDR</a:t>
            </a:r>
            <a:endParaRPr lang="en-US" altLang="en-US" sz="2400" b="1" dirty="0" smtClean="0"/>
          </a:p>
          <a:p>
            <a:pPr algn="ctr">
              <a:spcBef>
                <a:spcPct val="0"/>
              </a:spcBef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July 31,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</a:t>
            </a:r>
            <a:r>
              <a:rPr lang="en-US" dirty="0" smtClean="0"/>
              <a:t>DER </a:t>
            </a:r>
            <a:r>
              <a:rPr lang="en-US" dirty="0"/>
              <a:t>Growth 2015-2018 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5435053"/>
            <a:ext cx="8610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4"/>
                </a:solidFill>
              </a:rPr>
              <a:t>Note: This estimate </a:t>
            </a:r>
            <a:r>
              <a:rPr lang="en-US" sz="1300" u="sng" dirty="0">
                <a:solidFill>
                  <a:schemeClr val="accent4"/>
                </a:solidFill>
              </a:rPr>
              <a:t>includes</a:t>
            </a:r>
            <a:r>
              <a:rPr lang="en-US" sz="1300" dirty="0">
                <a:solidFill>
                  <a:schemeClr val="accent4"/>
                </a:solidFill>
              </a:rPr>
              <a:t> </a:t>
            </a:r>
            <a:r>
              <a:rPr lang="en-US" sz="1300" i="1" dirty="0">
                <a:solidFill>
                  <a:schemeClr val="accent4"/>
                </a:solidFill>
              </a:rPr>
              <a:t>informal</a:t>
            </a:r>
            <a:r>
              <a:rPr lang="en-US" sz="1300" dirty="0">
                <a:solidFill>
                  <a:schemeClr val="accent4"/>
                </a:solidFill>
              </a:rPr>
              <a:t> data reporting by many NOIEs and </a:t>
            </a:r>
            <a:r>
              <a:rPr lang="en-US" sz="1300" u="sng" dirty="0">
                <a:solidFill>
                  <a:schemeClr val="accent4"/>
                </a:solidFill>
              </a:rPr>
              <a:t>excludes</a:t>
            </a:r>
            <a:r>
              <a:rPr lang="en-US" sz="1300" dirty="0">
                <a:solidFill>
                  <a:schemeClr val="accent4"/>
                </a:solidFill>
              </a:rPr>
              <a:t> generation data </a:t>
            </a:r>
            <a:r>
              <a:rPr lang="en-US" sz="1300" i="1" dirty="0">
                <a:solidFill>
                  <a:schemeClr val="accent4"/>
                </a:solidFill>
              </a:rPr>
              <a:t>informally</a:t>
            </a:r>
            <a:r>
              <a:rPr lang="en-US" sz="1300" dirty="0">
                <a:solidFill>
                  <a:schemeClr val="accent4"/>
                </a:solidFill>
              </a:rPr>
              <a:t> reported by investor-owned utilities for generation that would typically be considered backup or emergency generation.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31%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7373" y="29834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26%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3144" b="2533"/>
          <a:stretch/>
        </p:blipFill>
        <p:spPr>
          <a:xfrm>
            <a:off x="228600" y="952501"/>
            <a:ext cx="8763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/>
              <a:t>Energy Resources </a:t>
            </a:r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37966"/>
            <a:ext cx="6096000" cy="5158034"/>
          </a:xfrm>
        </p:spPr>
        <p:txBody>
          <a:bodyPr/>
          <a:lstStyle/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Solar PV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Significant growth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Utility Scale (&gt; 1 MW)</a:t>
            </a: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Residential/Commercial (</a:t>
            </a:r>
            <a:r>
              <a:rPr lang="en-US" sz="20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 MW)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Internal Combustion Engines</a:t>
            </a: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Diesel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C00000"/>
                </a:solidFill>
              </a:rPr>
              <a:t> limited growth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Nat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Gas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Significant growth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Energy Storage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limited growth</a:t>
            </a:r>
            <a:endParaRPr lang="en-US" sz="2000" dirty="0">
              <a:solidFill>
                <a:srgbClr val="C00000"/>
              </a:solidFill>
            </a:endParaRP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Utility Scale Batteries (&gt; 1 MW)</a:t>
            </a: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Residential/commercial (</a:t>
            </a:r>
            <a:r>
              <a:rPr lang="en-US" sz="20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1 MW)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-- Wind Turbines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olidFill>
                  <a:srgbClr val="C00000"/>
                </a:solidFill>
              </a:rPr>
              <a:t>very limited growth</a:t>
            </a: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Utility Scale </a:t>
            </a:r>
          </a:p>
          <a:p>
            <a:pPr lvl="2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Residential(&lt; 20 kW)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Landfill Gas/Biogas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very limited growth</a:t>
            </a: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00"/>
          <a:stretch/>
        </p:blipFill>
        <p:spPr>
          <a:xfrm>
            <a:off x="6096000" y="784572"/>
            <a:ext cx="26289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9" r="5725"/>
          <a:stretch/>
        </p:blipFill>
        <p:spPr>
          <a:xfrm>
            <a:off x="6096000" y="3900678"/>
            <a:ext cx="2652346" cy="219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62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Residential Solar Growth Projection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815182"/>
            <a:ext cx="8686800" cy="5081834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April 12, 2019 SAWG </a:t>
            </a:r>
            <a:r>
              <a:rPr lang="en-US" sz="2000" dirty="0">
                <a:solidFill>
                  <a:schemeClr val="tx2"/>
                </a:solidFill>
              </a:rPr>
              <a:t>DG Solar Forecast </a:t>
            </a:r>
            <a:r>
              <a:rPr lang="en-US" sz="2000" dirty="0" smtClean="0">
                <a:solidFill>
                  <a:schemeClr val="tx2"/>
                </a:solidFill>
              </a:rPr>
              <a:t>Tool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tx2"/>
                </a:solidFill>
                <a:hlinkClick r:id="rId2"/>
              </a:rPr>
              <a:t>http</a:t>
            </a:r>
            <a:r>
              <a:rPr lang="en-US" sz="1200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1200" dirty="0" smtClean="0">
                <a:solidFill>
                  <a:schemeClr val="tx2"/>
                </a:solidFill>
                <a:hlinkClick r:id="rId2"/>
              </a:rPr>
              <a:t>www.ercot.com/content/wcm/key_documents_lists/172703/DGSolar_Forecasting_Tool.xlsm</a:t>
            </a:r>
            <a:endParaRPr lang="en-US" sz="1200" dirty="0" smtClean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Estimates Long-term Growth using S-curve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Total capacity based on AWS </a:t>
            </a:r>
            <a:r>
              <a:rPr lang="en-US" sz="1800" dirty="0" err="1" smtClean="0">
                <a:solidFill>
                  <a:schemeClr val="tx2"/>
                </a:solidFill>
              </a:rPr>
              <a:t>Truepower</a:t>
            </a:r>
            <a:r>
              <a:rPr lang="en-US" sz="1800" dirty="0" smtClean="0">
                <a:solidFill>
                  <a:schemeClr val="tx2"/>
                </a:solidFill>
              </a:rPr>
              <a:t> analysis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Summer Peak Capacity Factor at 36% based on AWS </a:t>
            </a:r>
            <a:r>
              <a:rPr lang="en-US" sz="1800" dirty="0" err="1" smtClean="0">
                <a:solidFill>
                  <a:schemeClr val="tx2"/>
                </a:solidFill>
              </a:rPr>
              <a:t>Truepower</a:t>
            </a:r>
            <a:r>
              <a:rPr lang="en-US" sz="1800" dirty="0" smtClean="0">
                <a:solidFill>
                  <a:schemeClr val="tx2"/>
                </a:solidFill>
              </a:rPr>
              <a:t> analysis.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632602" y="2774584"/>
          <a:ext cx="4729770" cy="260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12" y="5414287"/>
            <a:ext cx="8305800" cy="51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80965"/>
          </a:xfrm>
        </p:spPr>
        <p:txBody>
          <a:bodyPr/>
          <a:lstStyle/>
          <a:p>
            <a:r>
              <a:rPr lang="en-US" dirty="0"/>
              <a:t>Utility Scale Solar Growth </a:t>
            </a:r>
            <a:r>
              <a:rPr lang="en-US" dirty="0" smtClean="0"/>
              <a:t>Projections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5522368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83631" y="5514830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2003" y="1143000"/>
            <a:ext cx="8234313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No Forecast tool developed yet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Comprised of two primary groups of installations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NOIE Community Solar (</a:t>
            </a:r>
            <a:r>
              <a:rPr lang="en-US" sz="1600" u="sng" dirty="0" smtClean="0">
                <a:solidFill>
                  <a:schemeClr val="tx2"/>
                </a:solidFill>
              </a:rPr>
              <a:t>750-998 kW</a:t>
            </a:r>
            <a:r>
              <a:rPr lang="en-US" sz="1600" dirty="0" smtClean="0">
                <a:solidFill>
                  <a:schemeClr val="tx2"/>
                </a:solidFill>
              </a:rPr>
              <a:t>) 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Competitive Choice (typically 5-10 MW)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Proposed methodology would be similar to Rooftop Solar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Estimate Long-term Growth using S-curve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Total Capacity estimates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Suggest hosting solar developer roundtable to help develop/refine?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Summer Peak Capacity Factor similar to Transmission Connected?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9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80965"/>
          </a:xfrm>
        </p:spPr>
        <p:txBody>
          <a:bodyPr/>
          <a:lstStyle/>
          <a:p>
            <a:r>
              <a:rPr lang="en-US" dirty="0"/>
              <a:t>Natural Gas Growth </a:t>
            </a:r>
            <a:r>
              <a:rPr lang="en-US" dirty="0" smtClean="0"/>
              <a:t>Projections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5522368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83631" y="5514830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13902" y="1143000"/>
            <a:ext cx="8234313" cy="508183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Installations started along Gulf </a:t>
            </a:r>
            <a:r>
              <a:rPr lang="en-US" sz="2000" dirty="0">
                <a:solidFill>
                  <a:schemeClr val="tx2"/>
                </a:solidFill>
              </a:rPr>
              <a:t>C</a:t>
            </a:r>
            <a:r>
              <a:rPr lang="en-US" sz="2000" dirty="0" smtClean="0">
                <a:solidFill>
                  <a:schemeClr val="tx2"/>
                </a:solidFill>
              </a:rPr>
              <a:t>oast for hurricane resiliency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Starting to spread to other areas of 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Proposed methodology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No Forecast tool </a:t>
            </a:r>
            <a:r>
              <a:rPr lang="en-US" sz="2000" dirty="0" smtClean="0">
                <a:solidFill>
                  <a:schemeClr val="tx2"/>
                </a:solidFill>
              </a:rPr>
              <a:t>developed</a:t>
            </a:r>
          </a:p>
          <a:p>
            <a:pPr lvl="1"/>
            <a:endParaRPr 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Suggest informal Poll of DSP’s to determine short/medium term growth?</a:t>
            </a:r>
          </a:p>
          <a:p>
            <a:pPr lvl="2"/>
            <a:endParaRPr lang="en-US" sz="1400" dirty="0" smtClean="0">
              <a:solidFill>
                <a:schemeClr val="tx2"/>
              </a:solidFill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Summer/winter Peak Capacity Factor?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</a:rPr>
              <a:t>Self Dispatched</a:t>
            </a:r>
          </a:p>
          <a:p>
            <a:pPr lvl="3"/>
            <a:r>
              <a:rPr lang="en-US" dirty="0" smtClean="0">
                <a:solidFill>
                  <a:schemeClr val="tx2"/>
                </a:solidFill>
              </a:rPr>
              <a:t>Price Responsive</a:t>
            </a:r>
          </a:p>
          <a:p>
            <a:pPr lvl="3"/>
            <a:r>
              <a:rPr lang="en-US" dirty="0" smtClean="0">
                <a:solidFill>
                  <a:schemeClr val="tx2"/>
                </a:solidFill>
              </a:rPr>
              <a:t>Non-price Responsive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3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Responsive –Diesel and Nat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24647"/>
            <a:ext cx="8534400" cy="143755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2019 - SODGs are mapped to their corresponding Loads in the ERCOT Network model.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Using the Telemetry of those mapped Loads, ERCOT can measure SODG response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2667000"/>
            <a:ext cx="7467600" cy="29736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5522368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83631" y="5514830"/>
            <a:ext cx="1066800" cy="251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4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Non-Price Responsive—Diesel and Nat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9982"/>
            <a:ext cx="8534400" cy="533400"/>
          </a:xfrm>
        </p:spPr>
        <p:txBody>
          <a:bodyPr/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Multiple price spikes and no change in SCADA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362200"/>
            <a:ext cx="8037949" cy="331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57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35750</TotalTime>
  <Words>351</Words>
  <Application>Microsoft Office PowerPoint</Application>
  <PresentationFormat>On-screen Show (4:3)</PresentationFormat>
  <Paragraphs>89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ERCOT Estimated Total DER Growth 2015-2018 (MW)</vt:lpstr>
      <vt:lpstr>Distributed Energy Resources Trends</vt:lpstr>
      <vt:lpstr>Residential Solar Growth Projection</vt:lpstr>
      <vt:lpstr>Utility Scale Solar Growth Projections</vt:lpstr>
      <vt:lpstr>Natural Gas Growth Projections</vt:lpstr>
      <vt:lpstr>Price Responsive –Diesel and Nat Gas</vt:lpstr>
      <vt:lpstr>Non-Price Responsive—Diesel and Nat Gas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416</cp:revision>
  <cp:lastPrinted>2016-11-14T19:26:45Z</cp:lastPrinted>
  <dcterms:created xsi:type="dcterms:W3CDTF">2016-01-21T15:20:31Z</dcterms:created>
  <dcterms:modified xsi:type="dcterms:W3CDTF">2019-07-30T17:51:12Z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