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358" r:id="rId8"/>
    <p:sldId id="35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BC10"/>
    <a:srgbClr val="C4FB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67" autoAdjust="0"/>
  </p:normalViewPr>
  <p:slideViewPr>
    <p:cSldViewPr showGuides="1">
      <p:cViewPr varScale="1">
        <p:scale>
          <a:sx n="90" d="100"/>
          <a:sy n="90" d="100"/>
        </p:scale>
        <p:origin x="64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7/30/2019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Welcome to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514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477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174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2400" b="1" dirty="0" smtClean="0"/>
              <a:t>Energy Storage Reporting in the CDR</a:t>
            </a:r>
          </a:p>
          <a:p>
            <a:pPr algn="ctr">
              <a:spcBef>
                <a:spcPct val="0"/>
              </a:spcBef>
            </a:pPr>
            <a:endParaRPr lang="en-US" dirty="0"/>
          </a:p>
          <a:p>
            <a:r>
              <a:rPr lang="en-US" dirty="0"/>
              <a:t>Pete Warnken</a:t>
            </a:r>
          </a:p>
          <a:p>
            <a:r>
              <a:rPr lang="en-US" dirty="0"/>
              <a:t>Manager, Resource Adequacy</a:t>
            </a:r>
          </a:p>
          <a:p>
            <a:endParaRPr lang="en-US" dirty="0"/>
          </a:p>
          <a:p>
            <a:r>
              <a:rPr lang="en-US" dirty="0" smtClean="0"/>
              <a:t>July 31, </a:t>
            </a:r>
            <a:r>
              <a:rPr lang="en-US" dirty="0"/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23118"/>
          </a:xfrm>
        </p:spPr>
        <p:txBody>
          <a:bodyPr/>
          <a:lstStyle/>
          <a:p>
            <a:r>
              <a:rPr lang="en-US" sz="2400" dirty="0" smtClean="0"/>
              <a:t>BES Stakeholder Committee Activity Monthly Summaries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057936"/>
            <a:ext cx="8534400" cy="4800600"/>
          </a:xfrm>
        </p:spPr>
        <p:txBody>
          <a:bodyPr/>
          <a:lstStyle/>
          <a:p>
            <a:r>
              <a:rPr lang="en-US" altLang="en-US" sz="2400" dirty="0" smtClean="0"/>
              <a:t>CDR </a:t>
            </a:r>
            <a:r>
              <a:rPr lang="en-US" altLang="en-US" sz="2400" dirty="0" smtClean="0"/>
              <a:t>Issues to get on the activity list</a:t>
            </a:r>
            <a:endParaRPr lang="en-US" altLang="en-US" sz="2400" dirty="0" smtClean="0"/>
          </a:p>
          <a:p>
            <a:pPr lvl="1"/>
            <a:r>
              <a:rPr lang="en-US" altLang="en-US" sz="2000" dirty="0" smtClean="0"/>
              <a:t>Peak capacity contributions for GINR Battery Energy Storage projects</a:t>
            </a:r>
          </a:p>
          <a:p>
            <a:pPr lvl="2"/>
            <a:r>
              <a:rPr lang="en-US" altLang="en-US" sz="1600" dirty="0" smtClean="0"/>
              <a:t>Submitted via RIOO-IS</a:t>
            </a:r>
          </a:p>
          <a:p>
            <a:pPr lvl="2"/>
            <a:r>
              <a:rPr lang="en-US" altLang="en-US" sz="1600" dirty="0" smtClean="0"/>
              <a:t>Use informally acquired data as interim solution</a:t>
            </a:r>
            <a:endParaRPr lang="en-US" altLang="en-US" sz="1600" dirty="0"/>
          </a:p>
          <a:p>
            <a:pPr marL="914400" lvl="2" indent="0">
              <a:buNone/>
            </a:pPr>
            <a:endParaRPr lang="en-US" altLang="en-US" sz="1600" dirty="0" smtClean="0"/>
          </a:p>
          <a:p>
            <a:pPr lvl="1"/>
            <a:r>
              <a:rPr lang="en-US" altLang="en-US" sz="2000" dirty="0" smtClean="0"/>
              <a:t>RARF Glossary definitions for Seasonal Net Maximum Sustainable ratings</a:t>
            </a:r>
          </a:p>
          <a:p>
            <a:pPr lvl="2"/>
            <a:r>
              <a:rPr lang="en-US" altLang="en-US" sz="1600" dirty="0" smtClean="0"/>
              <a:t>Use EIA-860 data and informally acquired data as interim solution</a:t>
            </a:r>
            <a:endParaRPr lang="en-US" altLang="en-US" sz="1600" dirty="0" smtClean="0"/>
          </a:p>
          <a:p>
            <a:pPr marL="0" indent="0">
              <a:buNone/>
            </a:pPr>
            <a:endParaRPr lang="en-US" altLang="en-US" sz="2400" dirty="0"/>
          </a:p>
          <a:p>
            <a:pPr>
              <a:buFont typeface="Wingdings" panose="05000000000000000000" pitchFamily="2" charset="2"/>
              <a:buChar char="q"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56072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05377"/>
          </a:xfrm>
        </p:spPr>
        <p:txBody>
          <a:bodyPr/>
          <a:lstStyle/>
          <a:p>
            <a:r>
              <a:rPr lang="en-US" sz="2400" dirty="0" smtClean="0"/>
              <a:t>EIA-860 Data (2018 Early Release)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380" y="838200"/>
            <a:ext cx="7712239" cy="18198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0557" y="2747159"/>
            <a:ext cx="5667154" cy="18367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0557" y="4651738"/>
            <a:ext cx="7086600" cy="160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32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34276</TotalTime>
  <Words>82</Words>
  <Application>Microsoft Office PowerPoint</Application>
  <PresentationFormat>On-screen Show (4:3)</PresentationFormat>
  <Paragraphs>21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Wingdings</vt:lpstr>
      <vt:lpstr>1_Custom Design</vt:lpstr>
      <vt:lpstr>Office Theme</vt:lpstr>
      <vt:lpstr>Custom Design</vt:lpstr>
      <vt:lpstr>PowerPoint Presentation</vt:lpstr>
      <vt:lpstr>BES Stakeholder Committee Activity Monthly Summaries</vt:lpstr>
      <vt:lpstr>EIA-860 Data (2018 Early Release)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394</cp:revision>
  <cp:lastPrinted>2016-11-14T19:26:45Z</cp:lastPrinted>
  <dcterms:created xsi:type="dcterms:W3CDTF">2016-01-21T15:20:31Z</dcterms:created>
  <dcterms:modified xsi:type="dcterms:W3CDTF">2019-07-30T21:06:39Z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