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sldIdLst>
    <p:sldId id="258" r:id="rId5"/>
    <p:sldId id="259" r:id="rId6"/>
    <p:sldId id="273" r:id="rId7"/>
    <p:sldId id="274" r:id="rId8"/>
    <p:sldId id="287" r:id="rId9"/>
    <p:sldId id="577" r:id="rId10"/>
    <p:sldId id="276" r:id="rId11"/>
    <p:sldId id="554" r:id="rId12"/>
    <p:sldId id="552" r:id="rId13"/>
    <p:sldId id="553" r:id="rId14"/>
    <p:sldId id="579" r:id="rId15"/>
    <p:sldId id="275" r:id="rId16"/>
    <p:sldId id="565" r:id="rId17"/>
    <p:sldId id="566" r:id="rId18"/>
    <p:sldId id="564" r:id="rId19"/>
    <p:sldId id="575" r:id="rId20"/>
    <p:sldId id="569" r:id="rId21"/>
    <p:sldId id="558" r:id="rId22"/>
    <p:sldId id="580" r:id="rId23"/>
    <p:sldId id="570" r:id="rId24"/>
    <p:sldId id="581" r:id="rId25"/>
    <p:sldId id="559" r:id="rId26"/>
    <p:sldId id="571" r:id="rId27"/>
    <p:sldId id="573" r:id="rId28"/>
    <p:sldId id="576" r:id="rId29"/>
    <p:sldId id="284" r:id="rId30"/>
    <p:sldId id="574" r:id="rId31"/>
    <p:sldId id="277" r:id="rId32"/>
    <p:sldId id="282" r:id="rId33"/>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18" autoAdjust="0"/>
    <p:restoredTop sz="95268" autoAdjust="0"/>
  </p:normalViewPr>
  <p:slideViewPr>
    <p:cSldViewPr snapToGrid="0" showGuides="1">
      <p:cViewPr varScale="1">
        <p:scale>
          <a:sx n="90" d="100"/>
          <a:sy n="90" d="100"/>
        </p:scale>
        <p:origin x="1122" y="90"/>
      </p:cViewPr>
      <p:guideLst>
        <p:guide orient="horz" pos="2160"/>
        <p:guide pos="2880"/>
      </p:guideLst>
    </p:cSldViewPr>
  </p:slideViewPr>
  <p:notesTextViewPr>
    <p:cViewPr>
      <p:scale>
        <a:sx n="1" d="1"/>
        <a:sy n="1" d="1"/>
      </p:scale>
      <p:origin x="0" y="0"/>
    </p:cViewPr>
  </p:notesTextViewPr>
  <p:sorterViewPr>
    <p:cViewPr>
      <p:scale>
        <a:sx n="100" d="100"/>
        <a:sy n="100" d="100"/>
      </p:scale>
      <p:origin x="0" y="-15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77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70938" y="1"/>
            <a:ext cx="3037840" cy="462770"/>
          </a:xfrm>
          <a:prstGeom prst="rect">
            <a:avLst/>
          </a:prstGeom>
        </p:spPr>
        <p:txBody>
          <a:bodyPr vert="horz" lIns="92958" tIns="46479" rIns="92958" bIns="46479" rtlCol="0"/>
          <a:lstStyle>
            <a:lvl1pPr algn="r">
              <a:defRPr sz="1200"/>
            </a:lvl1pPr>
          </a:lstStyle>
          <a:p>
            <a:fld id="{9163E861-E2DE-4649-A657-0CDE01747A55}" type="datetimeFigureOut">
              <a:rPr lang="en-US" smtClean="0"/>
              <a:t>7/30/2019</a:t>
            </a:fld>
            <a:endParaRPr lang="en-US" dirty="0"/>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701040" y="4438750"/>
            <a:ext cx="5608320" cy="3631704"/>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69"/>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2958" tIns="46479" rIns="92958" bIns="46479" rtlCol="0" anchor="b"/>
          <a:lstStyle>
            <a:lvl1pPr algn="r">
              <a:defRPr sz="1200"/>
            </a:lvl1pPr>
          </a:lstStyle>
          <a:p>
            <a:fld id="{B2EE4DEB-747A-49EA-8766-8752335A8665}" type="slidenum">
              <a:rPr lang="en-US" smtClean="0"/>
              <a:t>‹#›</a:t>
            </a:fld>
            <a:endParaRPr lang="en-US" dirty="0"/>
          </a:p>
        </p:txBody>
      </p:sp>
    </p:spTree>
    <p:extLst>
      <p:ext uri="{BB962C8B-B14F-4D97-AF65-F5344CB8AC3E}">
        <p14:creationId xmlns:p14="http://schemas.microsoft.com/office/powerpoint/2010/main" val="361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9579">
              <a:defRPr/>
            </a:pPr>
            <a:fld id="{40AA757A-9938-49CB-A041-148D7B38474B}" type="slidenum">
              <a:rPr lang="en-US">
                <a:solidFill>
                  <a:prstClr val="black"/>
                </a:solidFill>
                <a:latin typeface="Calibri" panose="020F0502020204030204"/>
              </a:rPr>
              <a:pPr defTabSz="929579">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5296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9579">
              <a:defRPr/>
            </a:pPr>
            <a:fld id="{A84FAFEE-4804-41F8-906B-ACDE002FA5FE}" type="slidenum">
              <a:rPr lang="en-US">
                <a:solidFill>
                  <a:prstClr val="black"/>
                </a:solidFill>
                <a:latin typeface="Calibri" panose="020F0502020204030204"/>
              </a:rPr>
              <a:pPr defTabSz="929579">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127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 is only moving code to production.   No impact to mass market accounts</a:t>
            </a:r>
          </a:p>
        </p:txBody>
      </p:sp>
      <p:sp>
        <p:nvSpPr>
          <p:cNvPr id="4" name="Slide Number Placeholder 3"/>
          <p:cNvSpPr>
            <a:spLocks noGrp="1"/>
          </p:cNvSpPr>
          <p:nvPr>
            <p:ph type="sldNum" sz="quarter" idx="5"/>
          </p:nvPr>
        </p:nvSpPr>
        <p:spPr/>
        <p:txBody>
          <a:bodyPr/>
          <a:lstStyle/>
          <a:p>
            <a:fld id="{B2EE4DEB-747A-49EA-8766-8752335A8665}" type="slidenum">
              <a:rPr lang="en-US" smtClean="0"/>
              <a:t>17</a:t>
            </a:fld>
            <a:endParaRPr lang="en-US" dirty="0"/>
          </a:p>
        </p:txBody>
      </p:sp>
    </p:spTree>
    <p:extLst>
      <p:ext uri="{BB962C8B-B14F-4D97-AF65-F5344CB8AC3E}">
        <p14:creationId xmlns:p14="http://schemas.microsoft.com/office/powerpoint/2010/main" val="234522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mvi,    emergency  -   contact call center</a:t>
            </a:r>
          </a:p>
        </p:txBody>
      </p:sp>
      <p:sp>
        <p:nvSpPr>
          <p:cNvPr id="4" name="Slide Number Placeholder 3"/>
          <p:cNvSpPr>
            <a:spLocks noGrp="1"/>
          </p:cNvSpPr>
          <p:nvPr>
            <p:ph type="sldNum" sz="quarter" idx="5"/>
          </p:nvPr>
        </p:nvSpPr>
        <p:spPr/>
        <p:txBody>
          <a:bodyPr/>
          <a:lstStyle/>
          <a:p>
            <a:fld id="{B2EE4DEB-747A-49EA-8766-8752335A8665}" type="slidenum">
              <a:rPr lang="en-US" smtClean="0"/>
              <a:t>20</a:t>
            </a:fld>
            <a:endParaRPr lang="en-US" dirty="0"/>
          </a:p>
        </p:txBody>
      </p:sp>
    </p:spTree>
    <p:extLst>
      <p:ext uri="{BB962C8B-B14F-4D97-AF65-F5344CB8AC3E}">
        <p14:creationId xmlns:p14="http://schemas.microsoft.com/office/powerpoint/2010/main" val="163422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transactions a day earlier for billing ,</a:t>
            </a:r>
          </a:p>
          <a:p>
            <a:r>
              <a:rPr lang="en-US" dirty="0"/>
              <a:t>Format will be different   cis   vs  sap</a:t>
            </a:r>
          </a:p>
        </p:txBody>
      </p:sp>
      <p:sp>
        <p:nvSpPr>
          <p:cNvPr id="4" name="Slide Number Placeholder 3"/>
          <p:cNvSpPr>
            <a:spLocks noGrp="1"/>
          </p:cNvSpPr>
          <p:nvPr>
            <p:ph type="sldNum" sz="quarter" idx="5"/>
          </p:nvPr>
        </p:nvSpPr>
        <p:spPr/>
        <p:txBody>
          <a:bodyPr/>
          <a:lstStyle/>
          <a:p>
            <a:fld id="{B2EE4DEB-747A-49EA-8766-8752335A8665}" type="slidenum">
              <a:rPr lang="en-US" smtClean="0"/>
              <a:t>23</a:t>
            </a:fld>
            <a:endParaRPr lang="en-US" dirty="0"/>
          </a:p>
        </p:txBody>
      </p:sp>
    </p:spTree>
    <p:extLst>
      <p:ext uri="{BB962C8B-B14F-4D97-AF65-F5344CB8AC3E}">
        <p14:creationId xmlns:p14="http://schemas.microsoft.com/office/powerpoint/2010/main" val="376346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E4DEB-747A-49EA-8766-8752335A8665}" type="slidenum">
              <a:rPr lang="en-US" smtClean="0"/>
              <a:t>24</a:t>
            </a:fld>
            <a:endParaRPr lang="en-US" dirty="0"/>
          </a:p>
        </p:txBody>
      </p:sp>
    </p:spTree>
    <p:extLst>
      <p:ext uri="{BB962C8B-B14F-4D97-AF65-F5344CB8AC3E}">
        <p14:creationId xmlns:p14="http://schemas.microsoft.com/office/powerpoint/2010/main" val="2784662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reached and identified the CR’s that will be participating in the Market Test</a:t>
            </a:r>
          </a:p>
        </p:txBody>
      </p:sp>
      <p:sp>
        <p:nvSpPr>
          <p:cNvPr id="4" name="Slide Number Placeholder 3"/>
          <p:cNvSpPr>
            <a:spLocks noGrp="1"/>
          </p:cNvSpPr>
          <p:nvPr>
            <p:ph type="sldNum" sz="quarter" idx="5"/>
          </p:nvPr>
        </p:nvSpPr>
        <p:spPr/>
        <p:txBody>
          <a:bodyPr/>
          <a:lstStyle/>
          <a:p>
            <a:fld id="{B2EE4DEB-747A-49EA-8766-8752335A8665}" type="slidenum">
              <a:rPr lang="en-US" smtClean="0"/>
              <a:t>26</a:t>
            </a:fld>
            <a:endParaRPr lang="en-US" dirty="0"/>
          </a:p>
        </p:txBody>
      </p:sp>
    </p:spTree>
    <p:extLst>
      <p:ext uri="{BB962C8B-B14F-4D97-AF65-F5344CB8AC3E}">
        <p14:creationId xmlns:p14="http://schemas.microsoft.com/office/powerpoint/2010/main" val="2525763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a:t>
            </a:r>
            <a:r>
              <a:rPr lang="en-US" dirty="0" err="1"/>
              <a:t>esiid</a:t>
            </a:r>
            <a:r>
              <a:rPr lang="en-US" dirty="0"/>
              <a:t> has a switch pending for 2 weeks, out,  will not be in the final converted list,   it remain in current system and work complete.  </a:t>
            </a:r>
          </a:p>
        </p:txBody>
      </p:sp>
      <p:sp>
        <p:nvSpPr>
          <p:cNvPr id="4" name="Slide Number Placeholder 3"/>
          <p:cNvSpPr>
            <a:spLocks noGrp="1"/>
          </p:cNvSpPr>
          <p:nvPr>
            <p:ph type="sldNum" sz="quarter" idx="5"/>
          </p:nvPr>
        </p:nvSpPr>
        <p:spPr/>
        <p:txBody>
          <a:bodyPr/>
          <a:lstStyle/>
          <a:p>
            <a:fld id="{B2EE4DEB-747A-49EA-8766-8752335A8665}" type="slidenum">
              <a:rPr lang="en-US" smtClean="0"/>
              <a:t>27</a:t>
            </a:fld>
            <a:endParaRPr lang="en-US" dirty="0"/>
          </a:p>
        </p:txBody>
      </p:sp>
    </p:spTree>
    <p:extLst>
      <p:ext uri="{BB962C8B-B14F-4D97-AF65-F5344CB8AC3E}">
        <p14:creationId xmlns:p14="http://schemas.microsoft.com/office/powerpoint/2010/main" val="3803697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  next business day,     </a:t>
            </a:r>
          </a:p>
        </p:txBody>
      </p:sp>
      <p:sp>
        <p:nvSpPr>
          <p:cNvPr id="4" name="Slide Number Placeholder 3"/>
          <p:cNvSpPr>
            <a:spLocks noGrp="1"/>
          </p:cNvSpPr>
          <p:nvPr>
            <p:ph type="sldNum" sz="quarter" idx="5"/>
          </p:nvPr>
        </p:nvSpPr>
        <p:spPr/>
        <p:txBody>
          <a:bodyPr/>
          <a:lstStyle/>
          <a:p>
            <a:fld id="{B2EE4DEB-747A-49EA-8766-8752335A8665}" type="slidenum">
              <a:rPr lang="en-US" smtClean="0"/>
              <a:t>28</a:t>
            </a:fld>
            <a:endParaRPr lang="en-US" dirty="0"/>
          </a:p>
        </p:txBody>
      </p:sp>
    </p:spTree>
    <p:extLst>
      <p:ext uri="{BB962C8B-B14F-4D97-AF65-F5344CB8AC3E}">
        <p14:creationId xmlns:p14="http://schemas.microsoft.com/office/powerpoint/2010/main" val="271390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pPr defTabSz="929579">
              <a:defRPr/>
            </a:pPr>
            <a:fld id="{CFB929C2-5C51-41E5-9231-E55BFCB50DC3}" type="datetime1">
              <a:rPr lang="en-US" altLang="en-US">
                <a:solidFill>
                  <a:prstClr val="black"/>
                </a:solidFill>
                <a:latin typeface="Calibri" panose="020F0502020204030204"/>
              </a:rPr>
              <a:pPr defTabSz="929579">
                <a:defRPr/>
              </a:pPr>
              <a:t>7/30/2019</a:t>
            </a:fld>
            <a:endParaRPr lang="en-US" altLang="en-US" dirty="0">
              <a:solidFill>
                <a:prstClr val="black"/>
              </a:solidFill>
              <a:latin typeface="Calibri" panose="020F0502020204030204"/>
            </a:endParaRPr>
          </a:p>
        </p:txBody>
      </p:sp>
      <p:sp>
        <p:nvSpPr>
          <p:cNvPr id="54275" name="Rectangle 13"/>
          <p:cNvSpPr>
            <a:spLocks noGrp="1" noChangeArrowheads="1"/>
          </p:cNvSpPr>
          <p:nvPr>
            <p:ph type="sldNum" sz="quarter" idx="5"/>
          </p:nvPr>
        </p:nvSpPr>
        <p:spPr>
          <a:noFill/>
        </p:spPr>
        <p:txBody>
          <a:bodyPr/>
          <a:lstStyle/>
          <a:p>
            <a:pPr defTabSz="929579">
              <a:defRPr/>
            </a:pPr>
            <a:fld id="{D2A12975-34BB-44D6-8468-87083C2672CA}" type="slidenum">
              <a:rPr lang="en-US" altLang="en-US">
                <a:solidFill>
                  <a:prstClr val="black"/>
                </a:solidFill>
                <a:latin typeface="Calibri" panose="020F0502020204030204"/>
              </a:rPr>
              <a:pPr defTabSz="929579">
                <a:defRPr/>
              </a:pPr>
              <a:t>2</a:t>
            </a:fld>
            <a:endParaRPr lang="en-US" altLang="en-US" dirty="0">
              <a:solidFill>
                <a:prstClr val="black"/>
              </a:solidFill>
              <a:latin typeface="Calibri" panose="020F0502020204030204"/>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r>
              <a:rPr lang="en-US" dirty="0">
                <a:latin typeface="Arial" pitchFamily="34" charset="0"/>
              </a:rPr>
              <a:t>CIS has been around for a long time.  So now we are modernizing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9579">
              <a:defRPr/>
            </a:pPr>
            <a:fld id="{F7F7D051-F892-47E8-913B-E82B32ECDF84}" type="slidenum">
              <a:rPr lang="en-US">
                <a:solidFill>
                  <a:prstClr val="black"/>
                </a:solidFill>
                <a:latin typeface="Calibri" panose="020F0502020204030204"/>
              </a:rPr>
              <a:pPr defTabSz="929579">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0926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9579">
              <a:defRPr/>
            </a:pPr>
            <a:fld id="{A84FAFEE-4804-41F8-906B-ACDE002FA5FE}" type="slidenum">
              <a:rPr lang="en-US">
                <a:solidFill>
                  <a:prstClr val="black"/>
                </a:solidFill>
                <a:latin typeface="Calibri" panose="020F0502020204030204"/>
              </a:rPr>
              <a:pPr defTabSz="92957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5395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meter removal on </a:t>
            </a:r>
            <a:r>
              <a:rPr lang="en-US" dirty="0" err="1"/>
              <a:t>activi</a:t>
            </a:r>
            <a:r>
              <a:rPr lang="en-US" dirty="0"/>
              <a:t> account – energized -   we are going to utilize a item already in the guide -  utilize NONE for the meter number – rather than using a virtual/ dummy meter</a:t>
            </a:r>
          </a:p>
        </p:txBody>
      </p:sp>
      <p:sp>
        <p:nvSpPr>
          <p:cNvPr id="4" name="Slide Number Placeholder 3"/>
          <p:cNvSpPr>
            <a:spLocks noGrp="1"/>
          </p:cNvSpPr>
          <p:nvPr>
            <p:ph type="sldNum" sz="quarter" idx="5"/>
          </p:nvPr>
        </p:nvSpPr>
        <p:spPr/>
        <p:txBody>
          <a:bodyPr/>
          <a:lstStyle/>
          <a:p>
            <a:fld id="{B2EE4DEB-747A-49EA-8766-8752335A8665}" type="slidenum">
              <a:rPr lang="en-US" smtClean="0"/>
              <a:t>6</a:t>
            </a:fld>
            <a:endParaRPr lang="en-US" dirty="0"/>
          </a:p>
        </p:txBody>
      </p:sp>
    </p:spTree>
    <p:extLst>
      <p:ext uri="{BB962C8B-B14F-4D97-AF65-F5344CB8AC3E}">
        <p14:creationId xmlns:p14="http://schemas.microsoft.com/office/powerpoint/2010/main" val="94439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 will refer back to this in a later slide</a:t>
            </a:r>
          </a:p>
        </p:txBody>
      </p:sp>
      <p:sp>
        <p:nvSpPr>
          <p:cNvPr id="4" name="Slide Number Placeholder 3"/>
          <p:cNvSpPr>
            <a:spLocks noGrp="1"/>
          </p:cNvSpPr>
          <p:nvPr>
            <p:ph type="sldNum" sz="quarter" idx="5"/>
          </p:nvPr>
        </p:nvSpPr>
        <p:spPr/>
        <p:txBody>
          <a:bodyPr/>
          <a:lstStyle/>
          <a:p>
            <a:fld id="{B2EE4DEB-747A-49EA-8766-8752335A8665}" type="slidenum">
              <a:rPr lang="en-US" smtClean="0"/>
              <a:t>10</a:t>
            </a:fld>
            <a:endParaRPr lang="en-US" dirty="0"/>
          </a:p>
        </p:txBody>
      </p:sp>
    </p:spTree>
    <p:extLst>
      <p:ext uri="{BB962C8B-B14F-4D97-AF65-F5344CB8AC3E}">
        <p14:creationId xmlns:p14="http://schemas.microsoft.com/office/powerpoint/2010/main" val="268297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are not changing-  </a:t>
            </a:r>
          </a:p>
          <a:p>
            <a:r>
              <a:rPr lang="en-US" dirty="0"/>
              <a:t>One other item -   meter number field length is changing -  so that you will get the complete meter number that is in SAP</a:t>
            </a:r>
          </a:p>
        </p:txBody>
      </p:sp>
      <p:sp>
        <p:nvSpPr>
          <p:cNvPr id="4" name="Slide Number Placeholder 3"/>
          <p:cNvSpPr>
            <a:spLocks noGrp="1"/>
          </p:cNvSpPr>
          <p:nvPr>
            <p:ph type="sldNum" sz="quarter" idx="5"/>
          </p:nvPr>
        </p:nvSpPr>
        <p:spPr/>
        <p:txBody>
          <a:bodyPr/>
          <a:lstStyle/>
          <a:p>
            <a:fld id="{B2EE4DEB-747A-49EA-8766-8752335A8665}" type="slidenum">
              <a:rPr lang="en-US" smtClean="0"/>
              <a:t>11</a:t>
            </a:fld>
            <a:endParaRPr lang="en-US" dirty="0"/>
          </a:p>
        </p:txBody>
      </p:sp>
    </p:spTree>
    <p:extLst>
      <p:ext uri="{BB962C8B-B14F-4D97-AF65-F5344CB8AC3E}">
        <p14:creationId xmlns:p14="http://schemas.microsoft.com/office/powerpoint/2010/main" val="197766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Unmetered</a:t>
            </a:r>
          </a:p>
          <a:p>
            <a:r>
              <a:rPr lang="en-US" dirty="0"/>
              <a:t>When we have T&amp;D charges for multiple lights,  we will consolidate this into 1 </a:t>
            </a:r>
            <a:r>
              <a:rPr lang="en-US" dirty="0" err="1"/>
              <a:t>sln</a:t>
            </a:r>
            <a:r>
              <a:rPr lang="en-US" dirty="0"/>
              <a:t> loop</a:t>
            </a:r>
          </a:p>
        </p:txBody>
      </p:sp>
      <p:sp>
        <p:nvSpPr>
          <p:cNvPr id="4" name="Slide Number Placeholder 3"/>
          <p:cNvSpPr>
            <a:spLocks noGrp="1"/>
          </p:cNvSpPr>
          <p:nvPr>
            <p:ph type="sldNum" sz="quarter" idx="5"/>
          </p:nvPr>
        </p:nvSpPr>
        <p:spPr/>
        <p:txBody>
          <a:bodyPr/>
          <a:lstStyle/>
          <a:p>
            <a:fld id="{B2EE4DEB-747A-49EA-8766-8752335A8665}" type="slidenum">
              <a:rPr lang="en-US" smtClean="0"/>
              <a:t>12</a:t>
            </a:fld>
            <a:endParaRPr lang="en-US" dirty="0"/>
          </a:p>
        </p:txBody>
      </p:sp>
    </p:spTree>
    <p:extLst>
      <p:ext uri="{BB962C8B-B14F-4D97-AF65-F5344CB8AC3E}">
        <p14:creationId xmlns:p14="http://schemas.microsoft.com/office/powerpoint/2010/main" val="276049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presented to the market sometime back by Kathy Scott -    tested with our trading partners -  produced  the invoice to end customer</a:t>
            </a:r>
          </a:p>
        </p:txBody>
      </p:sp>
      <p:sp>
        <p:nvSpPr>
          <p:cNvPr id="4" name="Slide Number Placeholder 3"/>
          <p:cNvSpPr>
            <a:spLocks noGrp="1"/>
          </p:cNvSpPr>
          <p:nvPr>
            <p:ph type="sldNum" sz="quarter" idx="5"/>
          </p:nvPr>
        </p:nvSpPr>
        <p:spPr/>
        <p:txBody>
          <a:bodyPr/>
          <a:lstStyle/>
          <a:p>
            <a:fld id="{B2EE4DEB-747A-49EA-8766-8752335A8665}" type="slidenum">
              <a:rPr lang="en-US" smtClean="0"/>
              <a:t>14</a:t>
            </a:fld>
            <a:endParaRPr lang="en-US" dirty="0"/>
          </a:p>
        </p:txBody>
      </p:sp>
    </p:spTree>
    <p:extLst>
      <p:ext uri="{BB962C8B-B14F-4D97-AF65-F5344CB8AC3E}">
        <p14:creationId xmlns:p14="http://schemas.microsoft.com/office/powerpoint/2010/main" val="1615473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1351E6-91D8-4DD7-8691-12474E3E4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3996D5F1-D521-4A4E-83F1-00E09C521963}"/>
              </a:ext>
            </a:extLst>
          </p:cNvPr>
          <p:cNvSpPr>
            <a:spLocks noGrp="1"/>
          </p:cNvSpPr>
          <p:nvPr>
            <p:ph type="ctrTitle"/>
          </p:nvPr>
        </p:nvSpPr>
        <p:spPr>
          <a:xfrm>
            <a:off x="901551" y="2123527"/>
            <a:ext cx="5669280" cy="1645920"/>
          </a:xfrm>
        </p:spPr>
        <p:txBody>
          <a:bodyPr anchor="t"/>
          <a:lstStyle>
            <a:lvl1pPr algn="l">
              <a:lnSpc>
                <a:spcPct val="87000"/>
              </a:lnSpc>
              <a:defRPr sz="4000" spc="0" baseline="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2E20693B-7108-4552-8DAF-9992144BDE71}"/>
              </a:ext>
            </a:extLst>
          </p:cNvPr>
          <p:cNvSpPr>
            <a:spLocks noGrp="1"/>
          </p:cNvSpPr>
          <p:nvPr>
            <p:ph type="subTitle" idx="1"/>
          </p:nvPr>
        </p:nvSpPr>
        <p:spPr>
          <a:xfrm>
            <a:off x="901551" y="3824360"/>
            <a:ext cx="5120640" cy="457200"/>
          </a:xfrm>
        </p:spPr>
        <p:txBody>
          <a:bodyPr/>
          <a:lstStyle>
            <a:lvl1pPr marL="0" indent="0" algn="l">
              <a:buNone/>
              <a:defRPr sz="1400" cap="all" spc="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4" name="Straight Connector 13">
            <a:extLst>
              <a:ext uri="{FF2B5EF4-FFF2-40B4-BE49-F238E27FC236}">
                <a16:creationId xmlns:a16="http://schemas.microsoft.com/office/drawing/2014/main" id="{2BA37A89-A9A0-4C3B-AD66-407639FAD263}"/>
              </a:ext>
            </a:extLst>
          </p:cNvPr>
          <p:cNvCxnSpPr>
            <a:cxnSpLocks/>
          </p:cNvCxnSpPr>
          <p:nvPr userDrawn="1"/>
        </p:nvCxnSpPr>
        <p:spPr>
          <a:xfrm>
            <a:off x="1002792" y="2096541"/>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29C5908-A1DF-4412-8ED5-4ACCE25BAB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3610" y="1439654"/>
            <a:ext cx="1500374" cy="519848"/>
          </a:xfrm>
          <a:prstGeom prst="rect">
            <a:avLst/>
          </a:prstGeom>
        </p:spPr>
      </p:pic>
    </p:spTree>
    <p:extLst>
      <p:ext uri="{BB962C8B-B14F-4D97-AF65-F5344CB8AC3E}">
        <p14:creationId xmlns:p14="http://schemas.microsoft.com/office/powerpoint/2010/main" val="226566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CA067-4BBB-45B7-B0AB-C082C9DCB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5">
            <a:extLst>
              <a:ext uri="{FF2B5EF4-FFF2-40B4-BE49-F238E27FC236}">
                <a16:creationId xmlns:a16="http://schemas.microsoft.com/office/drawing/2014/main" id="{059629F6-44F8-4846-A950-A9CDCD95B4FF}"/>
              </a:ext>
            </a:extLst>
          </p:cNvPr>
          <p:cNvSpPr>
            <a:spLocks noGrp="1"/>
          </p:cNvSpPr>
          <p:nvPr>
            <p:ph type="sldNum" sz="quarter" idx="12"/>
          </p:nvPr>
        </p:nvSpPr>
        <p:spPr/>
        <p:txBody>
          <a:bodyPr/>
          <a:lstStyle/>
          <a:p>
            <a:fld id="{D6D4E9A9-2513-406F-9ECE-1B36BCB06EC3}" type="slidenum">
              <a:rPr lang="en-US" smtClean="0"/>
              <a:t>‹#›</a:t>
            </a:fld>
            <a:endParaRPr lang="en-US" dirty="0"/>
          </a:p>
        </p:txBody>
      </p:sp>
      <p:sp>
        <p:nvSpPr>
          <p:cNvPr id="2" name="Title 1">
            <a:extLst>
              <a:ext uri="{FF2B5EF4-FFF2-40B4-BE49-F238E27FC236}">
                <a16:creationId xmlns:a16="http://schemas.microsoft.com/office/drawing/2014/main" id="{FA46EC64-CE97-435C-A420-3DF58A52E794}"/>
              </a:ext>
            </a:extLst>
          </p:cNvPr>
          <p:cNvSpPr>
            <a:spLocks noGrp="1"/>
          </p:cNvSpPr>
          <p:nvPr>
            <p:ph type="title"/>
          </p:nvPr>
        </p:nvSpPr>
        <p:spPr>
          <a:xfrm>
            <a:off x="905256" y="2120050"/>
            <a:ext cx="5669280" cy="1645920"/>
          </a:xfrm>
        </p:spPr>
        <p:txBody>
          <a:bodyPr anchor="t"/>
          <a:lstStyle>
            <a:lvl1pPr>
              <a:lnSpc>
                <a:spcPct val="87000"/>
              </a:lnSpc>
              <a:defRPr sz="4000" spc="0" baseline="0">
                <a:solidFill>
                  <a:schemeClr val="accent1"/>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87BFC02C-1A02-4953-962A-09AEE360483B}"/>
              </a:ext>
            </a:extLst>
          </p:cNvPr>
          <p:cNvCxnSpPr>
            <a:cxnSpLocks/>
          </p:cNvCxnSpPr>
          <p:nvPr userDrawn="1"/>
        </p:nvCxnSpPr>
        <p:spPr>
          <a:xfrm>
            <a:off x="1002791" y="2096541"/>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CA6D0A-E4D5-4A0F-B1C8-33DBDF3132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3610" y="1439654"/>
            <a:ext cx="1500374" cy="519848"/>
          </a:xfrm>
          <a:prstGeom prst="rect">
            <a:avLst/>
          </a:prstGeom>
        </p:spPr>
      </p:pic>
      <p:sp>
        <p:nvSpPr>
          <p:cNvPr id="17" name="Rectangle 16">
            <a:extLst>
              <a:ext uri="{FF2B5EF4-FFF2-40B4-BE49-F238E27FC236}">
                <a16:creationId xmlns:a16="http://schemas.microsoft.com/office/drawing/2014/main" id="{0D4A471C-2A00-4456-ABFD-5F0096047F5D}"/>
              </a:ext>
            </a:extLst>
          </p:cNvPr>
          <p:cNvSpPr/>
          <p:nvPr userDrawn="1"/>
        </p:nvSpPr>
        <p:spPr>
          <a:xfrm>
            <a:off x="6002688" y="6411227"/>
            <a:ext cx="2626040" cy="207749"/>
          </a:xfrm>
          <a:prstGeom prst="rect">
            <a:avLst/>
          </a:prstGeom>
        </p:spPr>
        <p:txBody>
          <a:bodyPr wrap="none">
            <a:spAutoFit/>
          </a:bodyPr>
          <a:lstStyle/>
          <a:p>
            <a:pPr algn="r"/>
            <a:r>
              <a:rPr lang="en-US" sz="750" spc="0" baseline="0" dirty="0">
                <a:solidFill>
                  <a:schemeClr val="tx1"/>
                </a:solidFill>
              </a:rPr>
              <a:t>PROPRIETARY AND CONFIDENTIAL INFORMATION  •</a:t>
            </a:r>
          </a:p>
        </p:txBody>
      </p:sp>
    </p:spTree>
    <p:extLst>
      <p:ext uri="{BB962C8B-B14F-4D97-AF65-F5344CB8AC3E}">
        <p14:creationId xmlns:p14="http://schemas.microsoft.com/office/powerpoint/2010/main" val="274610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8F6D-1544-48C4-838A-256AE6FA2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D3F93-F0CB-4E2E-A769-B6EAA185644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63D3E68-3F3F-4987-AAB2-711BB5667AE8}"/>
              </a:ext>
            </a:extLst>
          </p:cNvPr>
          <p:cNvSpPr>
            <a:spLocks noGrp="1"/>
          </p:cNvSpPr>
          <p:nvPr>
            <p:ph type="sldNum" sz="quarter" idx="12"/>
          </p:nvPr>
        </p:nvSpPr>
        <p:spPr/>
        <p:txBody>
          <a:bodyPr/>
          <a:lstStyle/>
          <a:p>
            <a:fld id="{D6D4E9A9-2513-406F-9ECE-1B36BCB06EC3}" type="slidenum">
              <a:rPr lang="en-US" smtClean="0"/>
              <a:t>‹#›</a:t>
            </a:fld>
            <a:endParaRPr lang="en-US" dirty="0"/>
          </a:p>
        </p:txBody>
      </p:sp>
    </p:spTree>
    <p:extLst>
      <p:ext uri="{BB962C8B-B14F-4D97-AF65-F5344CB8AC3E}">
        <p14:creationId xmlns:p14="http://schemas.microsoft.com/office/powerpoint/2010/main" val="3635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circles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4938C-5767-465A-B332-5A9A6E8E15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000"/>
          <a:stretch/>
        </p:blipFill>
        <p:spPr>
          <a:xfrm>
            <a:off x="0" y="1371600"/>
            <a:ext cx="9144000" cy="5486399"/>
          </a:xfrm>
          <a:prstGeom prst="rect">
            <a:avLst/>
          </a:prstGeom>
        </p:spPr>
      </p:pic>
      <p:sp>
        <p:nvSpPr>
          <p:cNvPr id="2" name="Title 1">
            <a:extLst>
              <a:ext uri="{FF2B5EF4-FFF2-40B4-BE49-F238E27FC236}">
                <a16:creationId xmlns:a16="http://schemas.microsoft.com/office/drawing/2014/main" id="{DCEA8F6D-1544-48C4-838A-256AE6FA2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D3F93-F0CB-4E2E-A769-B6EAA185644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63D3E68-3F3F-4987-AAB2-711BB5667AE8}"/>
              </a:ext>
            </a:extLst>
          </p:cNvPr>
          <p:cNvSpPr>
            <a:spLocks noGrp="1"/>
          </p:cNvSpPr>
          <p:nvPr>
            <p:ph type="sldNum" sz="quarter" idx="12"/>
          </p:nvPr>
        </p:nvSpPr>
        <p:spPr/>
        <p:txBody>
          <a:bodyPr/>
          <a:lstStyle/>
          <a:p>
            <a:fld id="{D6D4E9A9-2513-406F-9ECE-1B36BCB06EC3}" type="slidenum">
              <a:rPr lang="en-US" smtClean="0"/>
              <a:t>‹#›</a:t>
            </a:fld>
            <a:endParaRPr lang="en-US" dirty="0"/>
          </a:p>
        </p:txBody>
      </p:sp>
      <p:sp>
        <p:nvSpPr>
          <p:cNvPr id="11" name="Rectangle 10">
            <a:extLst>
              <a:ext uri="{FF2B5EF4-FFF2-40B4-BE49-F238E27FC236}">
                <a16:creationId xmlns:a16="http://schemas.microsoft.com/office/drawing/2014/main" id="{311D1541-EEC6-4BD5-9AFC-0C5AE2774553}"/>
              </a:ext>
            </a:extLst>
          </p:cNvPr>
          <p:cNvSpPr/>
          <p:nvPr userDrawn="1"/>
        </p:nvSpPr>
        <p:spPr>
          <a:xfrm>
            <a:off x="6002688" y="6411227"/>
            <a:ext cx="2626040" cy="207749"/>
          </a:xfrm>
          <a:prstGeom prst="rect">
            <a:avLst/>
          </a:prstGeom>
        </p:spPr>
        <p:txBody>
          <a:bodyPr wrap="none">
            <a:spAutoFit/>
          </a:bodyPr>
          <a:lstStyle/>
          <a:p>
            <a:pPr algn="r"/>
            <a:r>
              <a:rPr lang="en-US" sz="750" spc="0" baseline="0" dirty="0">
                <a:solidFill>
                  <a:schemeClr val="tx1"/>
                </a:solidFill>
              </a:rPr>
              <a:t>PROPRIETARY AND CONFIDENTIAL INFORMATION  •</a:t>
            </a:r>
          </a:p>
        </p:txBody>
      </p:sp>
    </p:spTree>
    <p:extLst>
      <p:ext uri="{BB962C8B-B14F-4D97-AF65-F5344CB8AC3E}">
        <p14:creationId xmlns:p14="http://schemas.microsoft.com/office/powerpoint/2010/main" val="422121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circles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DACA80-AB76-4420-AAC5-BC90E715E3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9472" r="33333"/>
          <a:stretch/>
        </p:blipFill>
        <p:spPr>
          <a:xfrm>
            <a:off x="0" y="2706986"/>
            <a:ext cx="6096000" cy="4151013"/>
          </a:xfrm>
          <a:prstGeom prst="rect">
            <a:avLst/>
          </a:prstGeom>
        </p:spPr>
      </p:pic>
      <p:sp>
        <p:nvSpPr>
          <p:cNvPr id="2" name="Title 1">
            <a:extLst>
              <a:ext uri="{FF2B5EF4-FFF2-40B4-BE49-F238E27FC236}">
                <a16:creationId xmlns:a16="http://schemas.microsoft.com/office/drawing/2014/main" id="{DCEA8F6D-1544-48C4-838A-256AE6FA2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D3F93-F0CB-4E2E-A769-B6EAA185644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63D3E68-3F3F-4987-AAB2-711BB5667AE8}"/>
              </a:ext>
            </a:extLst>
          </p:cNvPr>
          <p:cNvSpPr>
            <a:spLocks noGrp="1"/>
          </p:cNvSpPr>
          <p:nvPr>
            <p:ph type="sldNum" sz="quarter" idx="12"/>
          </p:nvPr>
        </p:nvSpPr>
        <p:spPr/>
        <p:txBody>
          <a:bodyPr/>
          <a:lstStyle/>
          <a:p>
            <a:fld id="{D6D4E9A9-2513-406F-9ECE-1B36BCB06EC3}" type="slidenum">
              <a:rPr lang="en-US" smtClean="0"/>
              <a:t>‹#›</a:t>
            </a:fld>
            <a:endParaRPr lang="en-US" dirty="0"/>
          </a:p>
        </p:txBody>
      </p:sp>
    </p:spTree>
    <p:extLst>
      <p:ext uri="{BB962C8B-B14F-4D97-AF65-F5344CB8AC3E}">
        <p14:creationId xmlns:p14="http://schemas.microsoft.com/office/powerpoint/2010/main" val="314988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circles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ED6428-974E-4E95-95F7-1A99A8FD58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71" b="22773"/>
          <a:stretch/>
        </p:blipFill>
        <p:spPr>
          <a:xfrm>
            <a:off x="3929204" y="0"/>
            <a:ext cx="5214796" cy="5296277"/>
          </a:xfrm>
          <a:prstGeom prst="rect">
            <a:avLst/>
          </a:prstGeom>
        </p:spPr>
      </p:pic>
      <p:sp>
        <p:nvSpPr>
          <p:cNvPr id="2" name="Title 1">
            <a:extLst>
              <a:ext uri="{FF2B5EF4-FFF2-40B4-BE49-F238E27FC236}">
                <a16:creationId xmlns:a16="http://schemas.microsoft.com/office/drawing/2014/main" id="{DCEA8F6D-1544-48C4-838A-256AE6FA2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D3F93-F0CB-4E2E-A769-B6EAA185644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63D3E68-3F3F-4987-AAB2-711BB5667AE8}"/>
              </a:ext>
            </a:extLst>
          </p:cNvPr>
          <p:cNvSpPr>
            <a:spLocks noGrp="1"/>
          </p:cNvSpPr>
          <p:nvPr>
            <p:ph type="sldNum" sz="quarter" idx="12"/>
          </p:nvPr>
        </p:nvSpPr>
        <p:spPr/>
        <p:txBody>
          <a:bodyPr/>
          <a:lstStyle/>
          <a:p>
            <a:fld id="{D6D4E9A9-2513-406F-9ECE-1B36BCB06EC3}" type="slidenum">
              <a:rPr lang="en-US" smtClean="0"/>
              <a:t>‹#›</a:t>
            </a:fld>
            <a:endParaRPr lang="en-US" dirty="0"/>
          </a:p>
        </p:txBody>
      </p:sp>
      <p:cxnSp>
        <p:nvCxnSpPr>
          <p:cNvPr id="9" name="Straight Connector 8">
            <a:extLst>
              <a:ext uri="{FF2B5EF4-FFF2-40B4-BE49-F238E27FC236}">
                <a16:creationId xmlns:a16="http://schemas.microsoft.com/office/drawing/2014/main" id="{F939EB1A-49BD-4B32-9FD0-8F0D821BCDCD}"/>
              </a:ext>
            </a:extLst>
          </p:cNvPr>
          <p:cNvCxnSpPr/>
          <p:nvPr userDrawn="1"/>
        </p:nvCxnSpPr>
        <p:spPr>
          <a:xfrm>
            <a:off x="457200" y="1027759"/>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FA7F31-9DD7-4729-A482-A3BD58C76C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2133" y="451458"/>
            <a:ext cx="1324667" cy="458969"/>
          </a:xfrm>
          <a:prstGeom prst="rect">
            <a:avLst/>
          </a:prstGeom>
        </p:spPr>
      </p:pic>
    </p:spTree>
    <p:extLst>
      <p:ext uri="{BB962C8B-B14F-4D97-AF65-F5344CB8AC3E}">
        <p14:creationId xmlns:p14="http://schemas.microsoft.com/office/powerpoint/2010/main" val="43308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4186-E037-4F55-8520-E3885E729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E7E109-42F4-4F67-8863-E8EC90C9B099}"/>
              </a:ext>
            </a:extLst>
          </p:cNvPr>
          <p:cNvSpPr>
            <a:spLocks noGrp="1"/>
          </p:cNvSpPr>
          <p:nvPr>
            <p:ph sz="half" idx="1"/>
          </p:nvPr>
        </p:nvSpPr>
        <p:spPr>
          <a:xfrm>
            <a:off x="361950" y="1289304"/>
            <a:ext cx="4208384" cy="48828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1E28A0E-3A90-492A-8C39-FE7F453C0560}"/>
              </a:ext>
            </a:extLst>
          </p:cNvPr>
          <p:cNvSpPr>
            <a:spLocks noGrp="1"/>
          </p:cNvSpPr>
          <p:nvPr>
            <p:ph sz="half" idx="2"/>
          </p:nvPr>
        </p:nvSpPr>
        <p:spPr>
          <a:xfrm>
            <a:off x="4572000" y="1289304"/>
            <a:ext cx="4206240" cy="48828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A16C6AD-7B11-4433-9090-A78CA2B7AA77}"/>
              </a:ext>
            </a:extLst>
          </p:cNvPr>
          <p:cNvSpPr>
            <a:spLocks noGrp="1"/>
          </p:cNvSpPr>
          <p:nvPr>
            <p:ph type="sldNum" sz="quarter" idx="12"/>
          </p:nvPr>
        </p:nvSpPr>
        <p:spPr/>
        <p:txBody>
          <a:bodyPr/>
          <a:lstStyle/>
          <a:p>
            <a:fld id="{D6D4E9A9-2513-406F-9ECE-1B36BCB06EC3}" type="slidenum">
              <a:rPr lang="en-US" smtClean="0"/>
              <a:t>‹#›</a:t>
            </a:fld>
            <a:endParaRPr lang="en-US" dirty="0"/>
          </a:p>
        </p:txBody>
      </p:sp>
    </p:spTree>
    <p:extLst>
      <p:ext uri="{BB962C8B-B14F-4D97-AF65-F5344CB8AC3E}">
        <p14:creationId xmlns:p14="http://schemas.microsoft.com/office/powerpoint/2010/main" val="29501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CB19-D5DC-4009-AE80-821F7E6E600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A2B2857-7E8D-4D43-A4DF-ADFE4986BC33}"/>
              </a:ext>
            </a:extLst>
          </p:cNvPr>
          <p:cNvSpPr>
            <a:spLocks noGrp="1"/>
          </p:cNvSpPr>
          <p:nvPr>
            <p:ph type="sldNum" sz="quarter" idx="12"/>
          </p:nvPr>
        </p:nvSpPr>
        <p:spPr/>
        <p:txBody>
          <a:bodyPr/>
          <a:lstStyle/>
          <a:p>
            <a:fld id="{D6D4E9A9-2513-406F-9ECE-1B36BCB06EC3}" type="slidenum">
              <a:rPr lang="en-US" smtClean="0"/>
              <a:t>‹#›</a:t>
            </a:fld>
            <a:endParaRPr lang="en-US" dirty="0"/>
          </a:p>
        </p:txBody>
      </p:sp>
    </p:spTree>
    <p:extLst>
      <p:ext uri="{BB962C8B-B14F-4D97-AF65-F5344CB8AC3E}">
        <p14:creationId xmlns:p14="http://schemas.microsoft.com/office/powerpoint/2010/main" val="25356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735294-A9FB-4A10-BB9F-338733FF2E7E}"/>
              </a:ext>
            </a:extLst>
          </p:cNvPr>
          <p:cNvSpPr>
            <a:spLocks noGrp="1"/>
          </p:cNvSpPr>
          <p:nvPr>
            <p:ph type="sldNum" sz="quarter" idx="12"/>
          </p:nvPr>
        </p:nvSpPr>
        <p:spPr/>
        <p:txBody>
          <a:bodyPr/>
          <a:lstStyle/>
          <a:p>
            <a:fld id="{D6D4E9A9-2513-406F-9ECE-1B36BCB06EC3}" type="slidenum">
              <a:rPr lang="en-US" smtClean="0"/>
              <a:t>‹#›</a:t>
            </a:fld>
            <a:endParaRPr lang="en-US" dirty="0"/>
          </a:p>
        </p:txBody>
      </p:sp>
    </p:spTree>
    <p:extLst>
      <p:ext uri="{BB962C8B-B14F-4D97-AF65-F5344CB8AC3E}">
        <p14:creationId xmlns:p14="http://schemas.microsoft.com/office/powerpoint/2010/main" val="222282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27D93-14E7-4E36-A8BF-9E19BB9EB976}"/>
              </a:ext>
            </a:extLst>
          </p:cNvPr>
          <p:cNvSpPr>
            <a:spLocks noGrp="1"/>
          </p:cNvSpPr>
          <p:nvPr>
            <p:ph type="title"/>
          </p:nvPr>
        </p:nvSpPr>
        <p:spPr>
          <a:xfrm>
            <a:off x="361950" y="307817"/>
            <a:ext cx="6858000" cy="76723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41EB59B3-4EE4-410F-A907-B6EF0DE8526D}"/>
              </a:ext>
            </a:extLst>
          </p:cNvPr>
          <p:cNvSpPr>
            <a:spLocks noGrp="1"/>
          </p:cNvSpPr>
          <p:nvPr>
            <p:ph type="body" idx="1"/>
          </p:nvPr>
        </p:nvSpPr>
        <p:spPr>
          <a:xfrm>
            <a:off x="361950" y="1285592"/>
            <a:ext cx="8420100" cy="488660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1B12401-216F-40FB-8C30-F103EE39E184}"/>
              </a:ext>
            </a:extLst>
          </p:cNvPr>
          <p:cNvSpPr>
            <a:spLocks noGrp="1"/>
          </p:cNvSpPr>
          <p:nvPr>
            <p:ph type="sldNum" sz="quarter" idx="4"/>
          </p:nvPr>
        </p:nvSpPr>
        <p:spPr>
          <a:xfrm>
            <a:off x="8492374" y="6411228"/>
            <a:ext cx="330529" cy="207749"/>
          </a:xfrm>
          <a:prstGeom prst="rect">
            <a:avLst/>
          </a:prstGeom>
        </p:spPr>
        <p:txBody>
          <a:bodyPr vert="horz" lIns="91440" tIns="45720" rIns="91440" bIns="45720" rtlCol="0" anchor="ctr">
            <a:noAutofit/>
          </a:bodyPr>
          <a:lstStyle>
            <a:lvl1pPr algn="l">
              <a:defRPr sz="750">
                <a:solidFill>
                  <a:schemeClr val="tx1"/>
                </a:solidFill>
              </a:defRPr>
            </a:lvl1pPr>
          </a:lstStyle>
          <a:p>
            <a:fld id="{D6D4E9A9-2513-406F-9ECE-1B36BCB06EC3}" type="slidenum">
              <a:rPr lang="en-US" smtClean="0"/>
              <a:pPr/>
              <a:t>‹#›</a:t>
            </a:fld>
            <a:endParaRPr lang="en-US" dirty="0"/>
          </a:p>
        </p:txBody>
      </p:sp>
      <p:cxnSp>
        <p:nvCxnSpPr>
          <p:cNvPr id="10" name="Straight Connector 9">
            <a:extLst>
              <a:ext uri="{FF2B5EF4-FFF2-40B4-BE49-F238E27FC236}">
                <a16:creationId xmlns:a16="http://schemas.microsoft.com/office/drawing/2014/main" id="{58391B4A-46FE-40E8-A944-AEC9F0FC180F}"/>
              </a:ext>
            </a:extLst>
          </p:cNvPr>
          <p:cNvCxnSpPr/>
          <p:nvPr userDrawn="1"/>
        </p:nvCxnSpPr>
        <p:spPr>
          <a:xfrm>
            <a:off x="457200" y="1027759"/>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FADB31-70B9-4F3B-AF1E-C031A49C3B96}"/>
              </a:ext>
            </a:extLst>
          </p:cNvPr>
          <p:cNvSpPr/>
          <p:nvPr userDrawn="1"/>
        </p:nvSpPr>
        <p:spPr>
          <a:xfrm>
            <a:off x="6002688" y="6411227"/>
            <a:ext cx="2626040" cy="207749"/>
          </a:xfrm>
          <a:prstGeom prst="rect">
            <a:avLst/>
          </a:prstGeom>
        </p:spPr>
        <p:txBody>
          <a:bodyPr wrap="none">
            <a:spAutoFit/>
          </a:bodyPr>
          <a:lstStyle/>
          <a:p>
            <a:pPr algn="r"/>
            <a:r>
              <a:rPr lang="en-US" sz="750" spc="0" baseline="0" dirty="0">
                <a:solidFill>
                  <a:schemeClr val="tx1"/>
                </a:solidFill>
              </a:rPr>
              <a:t>PROPRIETARY AND CONFIDENTIAL INFORMATION  •</a:t>
            </a:r>
          </a:p>
        </p:txBody>
      </p:sp>
      <p:pic>
        <p:nvPicPr>
          <p:cNvPr id="9" name="Picture 8">
            <a:extLst>
              <a:ext uri="{FF2B5EF4-FFF2-40B4-BE49-F238E27FC236}">
                <a16:creationId xmlns:a16="http://schemas.microsoft.com/office/drawing/2014/main" id="{E23BB7AC-BE8E-4B1E-AD56-3FCD008A46E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62133" y="451458"/>
            <a:ext cx="1324667" cy="458969"/>
          </a:xfrm>
          <a:prstGeom prst="rect">
            <a:avLst/>
          </a:prstGeom>
        </p:spPr>
      </p:pic>
    </p:spTree>
    <p:extLst>
      <p:ext uri="{BB962C8B-B14F-4D97-AF65-F5344CB8AC3E}">
        <p14:creationId xmlns:p14="http://schemas.microsoft.com/office/powerpoint/2010/main" val="2666450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defTabSz="685800" rtl="0" eaLnBrk="1" latinLnBrk="0" hangingPunct="1">
        <a:lnSpc>
          <a:spcPct val="90000"/>
        </a:lnSpc>
        <a:spcBef>
          <a:spcPct val="0"/>
        </a:spcBef>
        <a:buNone/>
        <a:defRPr sz="2400" b="1" kern="1200" cap="all" baseline="0">
          <a:solidFill>
            <a:schemeClr val="accent1"/>
          </a:solidFill>
          <a:latin typeface="+mj-lt"/>
          <a:ea typeface="+mj-ea"/>
          <a:cs typeface="+mj-cs"/>
        </a:defRPr>
      </a:lvl1pPr>
    </p:titleStyle>
    <p:bodyStyle>
      <a:lvl1pPr marL="182880" indent="-182880" algn="l" defTabSz="6858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365760" indent="-182880" algn="l" defTabSz="6858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2pPr>
      <a:lvl3pPr marL="548640" indent="-182880" algn="l" defTabSz="6858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31520" indent="-18288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182880" algn="l" defTabSz="685800" rtl="0" eaLnBrk="1" latinLnBrk="0" hangingPunct="1">
        <a:lnSpc>
          <a:spcPct val="100000"/>
        </a:lnSpc>
        <a:spcBef>
          <a:spcPts val="2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64">
          <p15:clr>
            <a:srgbClr val="F26B43"/>
          </p15:clr>
        </p15:guide>
        <p15:guide id="2" pos="2880" userDrawn="1">
          <p15:clr>
            <a:srgbClr val="F26B43"/>
          </p15:clr>
        </p15:guide>
        <p15:guide id="3" orient="horz" pos="3888">
          <p15:clr>
            <a:srgbClr val="F26B43"/>
          </p15:clr>
        </p15:guide>
        <p15:guide id="5" pos="228" userDrawn="1">
          <p15:clr>
            <a:srgbClr val="F26B43"/>
          </p15:clr>
        </p15:guide>
        <p15:guide id="7" pos="5472" userDrawn="1">
          <p15:clr>
            <a:srgbClr val="F26B43"/>
          </p15:clr>
        </p15:guide>
        <p15:guide id="8" pos="5532" userDrawn="1">
          <p15:clr>
            <a:srgbClr val="F26B43"/>
          </p15:clr>
        </p15:guide>
        <p15:guide id="9"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CISConversionGroup@CenterpointEnergy.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901550" y="2123526"/>
            <a:ext cx="7997901" cy="1995467"/>
          </a:xfrm>
        </p:spPr>
        <p:txBody>
          <a:bodyPr/>
          <a:lstStyle/>
          <a:p>
            <a:pPr algn="ctr">
              <a:lnSpc>
                <a:spcPct val="100000"/>
              </a:lnSpc>
              <a:spcBef>
                <a:spcPts val="800"/>
              </a:spcBef>
            </a:pPr>
            <a:r>
              <a:rPr lang="en-US" dirty="0"/>
              <a:t>TEAMS – </a:t>
            </a:r>
            <a:br>
              <a:rPr lang="en-US" dirty="0"/>
            </a:br>
            <a:r>
              <a:rPr lang="en-US" sz="3200" u="sng" dirty="0"/>
              <a:t>T</a:t>
            </a:r>
            <a:r>
              <a:rPr lang="en-US" sz="3200" dirty="0"/>
              <a:t>exas </a:t>
            </a:r>
            <a:r>
              <a:rPr lang="en-US" sz="3200" u="sng" dirty="0"/>
              <a:t>E</a:t>
            </a:r>
            <a:r>
              <a:rPr lang="en-US" sz="3200" dirty="0"/>
              <a:t>lectric </a:t>
            </a:r>
            <a:r>
              <a:rPr lang="en-US" sz="3200" u="sng" dirty="0"/>
              <a:t>A</a:t>
            </a:r>
            <a:r>
              <a:rPr lang="en-US" sz="3200" dirty="0"/>
              <a:t>dvanced  </a:t>
            </a:r>
            <a:r>
              <a:rPr lang="en-US" sz="3200" u="sng" dirty="0"/>
              <a:t>M</a:t>
            </a:r>
            <a:r>
              <a:rPr lang="en-US" sz="3200" dirty="0"/>
              <a:t>arket </a:t>
            </a:r>
            <a:r>
              <a:rPr lang="en-US" sz="3200" u="sng" dirty="0"/>
              <a:t>S</a:t>
            </a:r>
            <a:r>
              <a:rPr lang="en-US" sz="3200" dirty="0"/>
              <a:t>olution</a:t>
            </a:r>
          </a:p>
        </p:txBody>
      </p:sp>
      <p:sp>
        <p:nvSpPr>
          <p:cNvPr id="9" name="Subtitle 8"/>
          <p:cNvSpPr>
            <a:spLocks noGrp="1"/>
          </p:cNvSpPr>
          <p:nvPr>
            <p:ph type="subTitle" idx="1"/>
          </p:nvPr>
        </p:nvSpPr>
        <p:spPr>
          <a:xfrm>
            <a:off x="901551" y="4118994"/>
            <a:ext cx="6286058" cy="436228"/>
          </a:xfrm>
        </p:spPr>
        <p:txBody>
          <a:bodyPr/>
          <a:lstStyle/>
          <a:p>
            <a:r>
              <a:rPr lang="en-US" b="1" i="1" dirty="0"/>
              <a:t>Update to Retail Market Subcommittee (RMS)</a:t>
            </a:r>
          </a:p>
          <a:p>
            <a:r>
              <a:rPr lang="en-US" b="1" i="1" dirty="0"/>
              <a:t>August 6, 2019</a:t>
            </a:r>
          </a:p>
          <a:p>
            <a:endParaRPr lang="en-US" dirty="0"/>
          </a:p>
        </p:txBody>
      </p:sp>
    </p:spTree>
    <p:custDataLst>
      <p:tags r:id="rId1"/>
    </p:custDataLst>
    <p:extLst>
      <p:ext uri="{BB962C8B-B14F-4D97-AF65-F5344CB8AC3E}">
        <p14:creationId xmlns:p14="http://schemas.microsoft.com/office/powerpoint/2010/main" val="329848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678F-63CC-4C01-92EA-14D6BDAFD36C}"/>
              </a:ext>
            </a:extLst>
          </p:cNvPr>
          <p:cNvSpPr>
            <a:spLocks noGrp="1"/>
          </p:cNvSpPr>
          <p:nvPr>
            <p:ph type="title"/>
          </p:nvPr>
        </p:nvSpPr>
        <p:spPr/>
        <p:txBody>
          <a:bodyPr/>
          <a:lstStyle/>
          <a:p>
            <a:r>
              <a:rPr lang="en-US" dirty="0"/>
              <a:t>Rate description - Cont.</a:t>
            </a:r>
          </a:p>
        </p:txBody>
      </p:sp>
      <p:sp>
        <p:nvSpPr>
          <p:cNvPr id="3" name="Content Placeholder 2">
            <a:extLst>
              <a:ext uri="{FF2B5EF4-FFF2-40B4-BE49-F238E27FC236}">
                <a16:creationId xmlns:a16="http://schemas.microsoft.com/office/drawing/2014/main" id="{72037AA5-6FBF-43AB-A88D-7EA7D523323D}"/>
              </a:ext>
            </a:extLst>
          </p:cNvPr>
          <p:cNvSpPr>
            <a:spLocks noGrp="1"/>
          </p:cNvSpPr>
          <p:nvPr>
            <p:ph idx="1"/>
          </p:nvPr>
        </p:nvSpPr>
        <p:spPr>
          <a:xfrm>
            <a:off x="385864" y="1266738"/>
            <a:ext cx="8368939" cy="5027530"/>
          </a:xfrm>
        </p:spPr>
        <p:txBody>
          <a:bodyPr/>
          <a:lstStyle/>
          <a:p>
            <a:pPr marL="0">
              <a:spcBef>
                <a:spcPts val="0"/>
              </a:spcBef>
            </a:pPr>
            <a:r>
              <a:rPr lang="en-US" sz="2400" b="1" dirty="0"/>
              <a:t>Mass Market – Small Commercial: </a:t>
            </a:r>
          </a:p>
          <a:p>
            <a:pPr marL="651510" lvl="3" indent="-285750">
              <a:spcBef>
                <a:spcPts val="800"/>
              </a:spcBef>
              <a:buFont typeface="Arial" panose="020B0604020202020204" pitchFamily="34" charset="0"/>
              <a:buChar char="•"/>
            </a:pPr>
            <a:r>
              <a:rPr lang="en-US" sz="1800" dirty="0">
                <a:ea typeface="Calibri" panose="020F0502020204030204" pitchFamily="34" charset="0"/>
              </a:rPr>
              <a:t>814_04:</a:t>
            </a:r>
          </a:p>
          <a:p>
            <a:pPr marL="0" indent="0">
              <a:spcBef>
                <a:spcPts val="800"/>
              </a:spcBef>
              <a:buNone/>
            </a:pPr>
            <a:r>
              <a:rPr lang="en-US" sz="1800" dirty="0">
                <a:ea typeface="Calibri" panose="020F0502020204030204" pitchFamily="34" charset="0"/>
              </a:rPr>
              <a:t>                         ~REF*NH*Commercial Under 10 KVA  (</a:t>
            </a:r>
            <a:r>
              <a:rPr lang="en-US" sz="1800" b="1" dirty="0">
                <a:ea typeface="Calibri" panose="020F0502020204030204" pitchFamily="34" charset="0"/>
              </a:rPr>
              <a:t>Current</a:t>
            </a:r>
            <a:r>
              <a:rPr lang="en-US" sz="1800" dirty="0">
                <a:ea typeface="Calibri" panose="020F0502020204030204" pitchFamily="34" charset="0"/>
              </a:rPr>
              <a:t>)</a:t>
            </a:r>
          </a:p>
          <a:p>
            <a:pPr marL="0" indent="0">
              <a:spcBef>
                <a:spcPts val="800"/>
              </a:spcBef>
              <a:buNone/>
            </a:pPr>
            <a:r>
              <a:rPr lang="en-US" sz="1800" dirty="0">
                <a:ea typeface="Calibri" panose="020F0502020204030204" pitchFamily="34" charset="0"/>
              </a:rPr>
              <a:t>                         ~REF*NH* </a:t>
            </a:r>
            <a:r>
              <a:rPr lang="en-US" sz="1800" b="1" dirty="0">
                <a:ea typeface="Calibri" panose="020F0502020204030204" pitchFamily="34" charset="0"/>
              </a:rPr>
              <a:t>Secondary Serv Less Equ 10 KVA (</a:t>
            </a:r>
            <a:r>
              <a:rPr lang="en-US" sz="1800" b="1" dirty="0"/>
              <a:t>Future</a:t>
            </a:r>
            <a:r>
              <a:rPr lang="en-US" sz="1800" b="1" dirty="0">
                <a:ea typeface="Calibri" panose="020F0502020204030204" pitchFamily="34" charset="0"/>
              </a:rPr>
              <a:t>)  </a:t>
            </a:r>
          </a:p>
          <a:p>
            <a:pPr marL="0" indent="0">
              <a:spcBef>
                <a:spcPts val="800"/>
              </a:spcBef>
              <a:buNone/>
            </a:pPr>
            <a:r>
              <a:rPr lang="en-US" sz="1800" dirty="0">
                <a:solidFill>
                  <a:srgbClr val="00B050"/>
                </a:solidFill>
              </a:rPr>
              <a:t>                 </a:t>
            </a:r>
            <a:r>
              <a:rPr lang="en-US" sz="1800" b="1" dirty="0">
                <a:solidFill>
                  <a:srgbClr val="00B050"/>
                </a:solidFill>
              </a:rPr>
              <a:t>Current                                                    Future </a:t>
            </a:r>
          </a:p>
          <a:p>
            <a:pPr marL="0" indent="0">
              <a:spcBef>
                <a:spcPts val="0"/>
              </a:spcBef>
              <a:buNone/>
            </a:pPr>
            <a:r>
              <a:rPr lang="en-US" sz="1200" b="1" dirty="0">
                <a:latin typeface="Calibri" panose="020F0502020204030204" pitchFamily="34" charset="0"/>
                <a:ea typeface="Calibri" panose="020F0502020204030204" pitchFamily="34" charset="0"/>
              </a:rPr>
              <a:t>             </a:t>
            </a:r>
            <a:endParaRPr lang="en-US" b="1" dirty="0"/>
          </a:p>
        </p:txBody>
      </p:sp>
      <p:sp>
        <p:nvSpPr>
          <p:cNvPr id="4" name="Slide Number Placeholder 3">
            <a:extLst>
              <a:ext uri="{FF2B5EF4-FFF2-40B4-BE49-F238E27FC236}">
                <a16:creationId xmlns:a16="http://schemas.microsoft.com/office/drawing/2014/main" id="{A4C3BE3F-D3A4-47F6-BCEB-D50DFD133C5D}"/>
              </a:ext>
            </a:extLst>
          </p:cNvPr>
          <p:cNvSpPr>
            <a:spLocks noGrp="1"/>
          </p:cNvSpPr>
          <p:nvPr>
            <p:ph type="sldNum" sz="quarter" idx="12"/>
          </p:nvPr>
        </p:nvSpPr>
        <p:spPr/>
        <p:txBody>
          <a:bodyPr/>
          <a:lstStyle/>
          <a:p>
            <a:pPr defTabSz="685983">
              <a:defRPr/>
            </a:pPr>
            <a:fld id="{3FAD191B-EC79-44DF-9A66-5B2CE6AC23F7}" type="slidenum">
              <a:rPr lang="en-US" sz="675">
                <a:solidFill>
                  <a:srgbClr val="FFFFFF">
                    <a:tint val="75000"/>
                  </a:srgbClr>
                </a:solidFill>
                <a:latin typeface="Arial"/>
              </a:rPr>
              <a:pPr defTabSz="685983">
                <a:defRPr/>
              </a:pPr>
              <a:t>10</a:t>
            </a:fld>
            <a:endParaRPr lang="en-US" sz="675" dirty="0">
              <a:solidFill>
                <a:srgbClr val="FFFFFF">
                  <a:tint val="75000"/>
                </a:srgbClr>
              </a:solidFill>
              <a:latin typeface="Arial"/>
            </a:endParaRPr>
          </a:p>
        </p:txBody>
      </p:sp>
      <p:pic>
        <p:nvPicPr>
          <p:cNvPr id="7" name="Picture 6">
            <a:extLst>
              <a:ext uri="{FF2B5EF4-FFF2-40B4-BE49-F238E27FC236}">
                <a16:creationId xmlns:a16="http://schemas.microsoft.com/office/drawing/2014/main" id="{1400C3E0-5914-4EF0-83D8-10FB6F739149}"/>
              </a:ext>
            </a:extLst>
          </p:cNvPr>
          <p:cNvPicPr>
            <a:picLocks noChangeAspect="1"/>
          </p:cNvPicPr>
          <p:nvPr/>
        </p:nvPicPr>
        <p:blipFill>
          <a:blip r:embed="rId3"/>
          <a:stretch>
            <a:fillRect/>
          </a:stretch>
        </p:blipFill>
        <p:spPr>
          <a:xfrm>
            <a:off x="4484075" y="3221617"/>
            <a:ext cx="3809524" cy="3189612"/>
          </a:xfrm>
          <a:prstGeom prst="rect">
            <a:avLst/>
          </a:prstGeom>
        </p:spPr>
      </p:pic>
      <p:pic>
        <p:nvPicPr>
          <p:cNvPr id="9" name="Picture 8">
            <a:extLst>
              <a:ext uri="{FF2B5EF4-FFF2-40B4-BE49-F238E27FC236}">
                <a16:creationId xmlns:a16="http://schemas.microsoft.com/office/drawing/2014/main" id="{B4EE9D31-2F39-4444-958D-2E54DACFC763}"/>
              </a:ext>
            </a:extLst>
          </p:cNvPr>
          <p:cNvPicPr>
            <a:picLocks noChangeAspect="1"/>
          </p:cNvPicPr>
          <p:nvPr/>
        </p:nvPicPr>
        <p:blipFill>
          <a:blip r:embed="rId4"/>
          <a:stretch>
            <a:fillRect/>
          </a:stretch>
        </p:blipFill>
        <p:spPr>
          <a:xfrm>
            <a:off x="385864" y="3221617"/>
            <a:ext cx="3676190" cy="3189611"/>
          </a:xfrm>
          <a:prstGeom prst="rect">
            <a:avLst/>
          </a:prstGeom>
        </p:spPr>
      </p:pic>
    </p:spTree>
    <p:extLst>
      <p:ext uri="{BB962C8B-B14F-4D97-AF65-F5344CB8AC3E}">
        <p14:creationId xmlns:p14="http://schemas.microsoft.com/office/powerpoint/2010/main" val="60803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678F-63CC-4C01-92EA-14D6BDAFD36C}"/>
              </a:ext>
            </a:extLst>
          </p:cNvPr>
          <p:cNvSpPr>
            <a:spLocks noGrp="1"/>
          </p:cNvSpPr>
          <p:nvPr>
            <p:ph type="title"/>
          </p:nvPr>
        </p:nvSpPr>
        <p:spPr/>
        <p:txBody>
          <a:bodyPr/>
          <a:lstStyle/>
          <a:p>
            <a:r>
              <a:rPr lang="en-US" dirty="0"/>
              <a:t>Rate description - Cont.</a:t>
            </a:r>
          </a:p>
        </p:txBody>
      </p:sp>
      <p:sp>
        <p:nvSpPr>
          <p:cNvPr id="3" name="Content Placeholder 2">
            <a:extLst>
              <a:ext uri="{FF2B5EF4-FFF2-40B4-BE49-F238E27FC236}">
                <a16:creationId xmlns:a16="http://schemas.microsoft.com/office/drawing/2014/main" id="{72037AA5-6FBF-43AB-A88D-7EA7D523323D}"/>
              </a:ext>
            </a:extLst>
          </p:cNvPr>
          <p:cNvSpPr>
            <a:spLocks noGrp="1"/>
          </p:cNvSpPr>
          <p:nvPr>
            <p:ph idx="1"/>
          </p:nvPr>
        </p:nvSpPr>
        <p:spPr>
          <a:xfrm>
            <a:off x="385864" y="1266738"/>
            <a:ext cx="8368939" cy="5027530"/>
          </a:xfrm>
        </p:spPr>
        <p:txBody>
          <a:bodyPr/>
          <a:lstStyle/>
          <a:p>
            <a:pPr marL="0">
              <a:spcBef>
                <a:spcPts val="0"/>
              </a:spcBef>
            </a:pPr>
            <a:endParaRPr lang="en-US" sz="2400" b="1" dirty="0"/>
          </a:p>
          <a:p>
            <a:pPr marL="0">
              <a:spcBef>
                <a:spcPts val="0"/>
              </a:spcBef>
            </a:pPr>
            <a:r>
              <a:rPr lang="en-US" sz="2400" b="1" dirty="0"/>
              <a:t>Letter of Authorization (LOA) Processes:</a:t>
            </a:r>
          </a:p>
          <a:p>
            <a:pPr marL="0" indent="0">
              <a:spcBef>
                <a:spcPts val="0"/>
              </a:spcBef>
              <a:buNone/>
            </a:pPr>
            <a:endParaRPr lang="en-US" sz="2400" b="1" dirty="0"/>
          </a:p>
          <a:p>
            <a:pPr marL="365760" lvl="2">
              <a:spcBef>
                <a:spcPts val="0"/>
              </a:spcBef>
            </a:pPr>
            <a:r>
              <a:rPr lang="en-US" sz="2000" dirty="0"/>
              <a:t>Changes will be made to the “</a:t>
            </a:r>
            <a:r>
              <a:rPr lang="en-US" sz="2000" b="1" dirty="0"/>
              <a:t>Rate Class/Code</a:t>
            </a:r>
            <a:r>
              <a:rPr lang="en-US" sz="2000" dirty="0"/>
              <a:t>” field on the usage history spreadsheet files sent in response to usage requests</a:t>
            </a:r>
          </a:p>
          <a:p>
            <a:pPr marL="182880" lvl="2" indent="0">
              <a:spcBef>
                <a:spcPts val="0"/>
              </a:spcBef>
              <a:buNone/>
            </a:pPr>
            <a:r>
              <a:rPr lang="en-US" sz="2000" dirty="0"/>
              <a:t>	</a:t>
            </a:r>
            <a:endParaRPr lang="en-US" sz="2000" b="1" dirty="0"/>
          </a:p>
          <a:p>
            <a:pPr lvl="1">
              <a:buFont typeface="Arial" panose="020B0604020202020204" pitchFamily="34" charset="0"/>
              <a:buChar char="•"/>
            </a:pPr>
            <a:r>
              <a:rPr lang="en-US" sz="2000" dirty="0"/>
              <a:t>This change will impact usage history spreadsheets sent in response to:</a:t>
            </a:r>
          </a:p>
          <a:p>
            <a:pPr lvl="3"/>
            <a:r>
              <a:rPr lang="en-US" sz="1800" dirty="0"/>
              <a:t>requests from the paper LOA process,  </a:t>
            </a:r>
          </a:p>
          <a:p>
            <a:pPr lvl="3"/>
            <a:r>
              <a:rPr lang="en-US" sz="1800" dirty="0"/>
              <a:t>the online CRIP-LOA system and </a:t>
            </a:r>
          </a:p>
          <a:p>
            <a:pPr lvl="3"/>
            <a:r>
              <a:rPr lang="en-US" sz="1800" dirty="0"/>
              <a:t>the Demand and Energy Information System (DEIS) used by Customers  </a:t>
            </a:r>
          </a:p>
          <a:p>
            <a:pPr marL="365760" lvl="3" indent="0">
              <a:spcBef>
                <a:spcPts val="800"/>
              </a:spcBef>
              <a:buNone/>
            </a:pPr>
            <a:endParaRPr lang="en-US" dirty="0"/>
          </a:p>
        </p:txBody>
      </p:sp>
      <p:sp>
        <p:nvSpPr>
          <p:cNvPr id="4" name="Slide Number Placeholder 3">
            <a:extLst>
              <a:ext uri="{FF2B5EF4-FFF2-40B4-BE49-F238E27FC236}">
                <a16:creationId xmlns:a16="http://schemas.microsoft.com/office/drawing/2014/main" id="{A4C3BE3F-D3A4-47F6-BCEB-D50DFD133C5D}"/>
              </a:ext>
            </a:extLst>
          </p:cNvPr>
          <p:cNvSpPr>
            <a:spLocks noGrp="1"/>
          </p:cNvSpPr>
          <p:nvPr>
            <p:ph type="sldNum" sz="quarter" idx="12"/>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3FAD191B-EC79-44DF-9A66-5B2CE6AC23F7}" type="slidenum">
              <a:rPr kumimoji="0" lang="en-US" sz="675" b="0" i="0" u="none" strike="noStrike" kern="1200" cap="none" spc="0" normalizeH="0" baseline="0" noProof="0">
                <a:ln>
                  <a:noFill/>
                </a:ln>
                <a:solidFill>
                  <a:srgbClr val="FFFFFF">
                    <a:tint val="75000"/>
                  </a:srgbClr>
                </a:solidFill>
                <a:effectLst/>
                <a:uLnTx/>
                <a:uFillTx/>
                <a:latin typeface="Arial"/>
                <a:ea typeface="+mn-ea"/>
                <a:cs typeface="+mn-cs"/>
              </a:rPr>
              <a:pPr marL="0" marR="0" lvl="0" indent="0" algn="l" defTabSz="685983" rtl="0" eaLnBrk="1" fontAlgn="auto" latinLnBrk="0" hangingPunct="1">
                <a:lnSpc>
                  <a:spcPct val="100000"/>
                </a:lnSpc>
                <a:spcBef>
                  <a:spcPts val="0"/>
                </a:spcBef>
                <a:spcAft>
                  <a:spcPts val="0"/>
                </a:spcAft>
                <a:buClrTx/>
                <a:buSzTx/>
                <a:buFontTx/>
                <a:buNone/>
                <a:tabLst/>
                <a:defRPr/>
              </a:pPr>
              <a:t>11</a:t>
            </a:fld>
            <a:endParaRPr kumimoji="0" lang="en-US" sz="675" b="0" i="0" u="none" strike="noStrike" kern="1200" cap="none" spc="0" normalizeH="0" baseline="0" noProof="0" dirty="0">
              <a:ln>
                <a:noFill/>
              </a:ln>
              <a:solidFill>
                <a:srgbClr val="FFFFFF">
                  <a:tint val="75000"/>
                </a:srgbClr>
              </a:solidFill>
              <a:effectLst/>
              <a:uLnTx/>
              <a:uFillTx/>
              <a:latin typeface="Arial"/>
              <a:ea typeface="+mn-ea"/>
              <a:cs typeface="+mn-cs"/>
            </a:endParaRPr>
          </a:p>
        </p:txBody>
      </p:sp>
    </p:spTree>
    <p:extLst>
      <p:ext uri="{BB962C8B-B14F-4D97-AF65-F5344CB8AC3E}">
        <p14:creationId xmlns:p14="http://schemas.microsoft.com/office/powerpoint/2010/main" val="158283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0DC2-7FD6-41A8-A851-7B9B268CBFF7}"/>
              </a:ext>
            </a:extLst>
          </p:cNvPr>
          <p:cNvSpPr>
            <a:spLocks noGrp="1"/>
          </p:cNvSpPr>
          <p:nvPr>
            <p:ph type="title"/>
          </p:nvPr>
        </p:nvSpPr>
        <p:spPr/>
        <p:txBody>
          <a:bodyPr/>
          <a:lstStyle/>
          <a:p>
            <a:r>
              <a:rPr lang="en-US" dirty="0"/>
              <a:t>Unmetered EDI Data Field Change</a:t>
            </a:r>
          </a:p>
        </p:txBody>
      </p:sp>
      <p:sp>
        <p:nvSpPr>
          <p:cNvPr id="3" name="Content Placeholder 2">
            <a:extLst>
              <a:ext uri="{FF2B5EF4-FFF2-40B4-BE49-F238E27FC236}">
                <a16:creationId xmlns:a16="http://schemas.microsoft.com/office/drawing/2014/main" id="{26702227-1319-4A48-965A-B39E81BC7B24}"/>
              </a:ext>
            </a:extLst>
          </p:cNvPr>
          <p:cNvSpPr>
            <a:spLocks noGrp="1"/>
          </p:cNvSpPr>
          <p:nvPr>
            <p:ph idx="1"/>
          </p:nvPr>
        </p:nvSpPr>
        <p:spPr/>
        <p:txBody>
          <a:bodyPr/>
          <a:lstStyle/>
          <a:p>
            <a:pPr>
              <a:spcBef>
                <a:spcPts val="800"/>
              </a:spcBef>
            </a:pPr>
            <a:endParaRPr lang="en-US" sz="2400" b="1" dirty="0"/>
          </a:p>
          <a:p>
            <a:pPr>
              <a:spcBef>
                <a:spcPts val="800"/>
              </a:spcBef>
            </a:pPr>
            <a:r>
              <a:rPr lang="en-US" sz="2400" b="1" dirty="0"/>
              <a:t>Guardlight - Multiple Light Types:</a:t>
            </a:r>
          </a:p>
          <a:p>
            <a:pPr>
              <a:spcBef>
                <a:spcPts val="800"/>
              </a:spcBef>
            </a:pPr>
            <a:endParaRPr lang="en-US" sz="2400" b="1" dirty="0"/>
          </a:p>
          <a:p>
            <a:pPr lvl="1"/>
            <a:r>
              <a:rPr lang="en-US" sz="2000" dirty="0"/>
              <a:t>Will be consolidated into one </a:t>
            </a:r>
            <a:r>
              <a:rPr lang="en-US" sz="2000" b="1" dirty="0"/>
              <a:t>SLN (</a:t>
            </a:r>
            <a:r>
              <a:rPr lang="en-US" b="1" dirty="0"/>
              <a:t>Subline Item Detail) </a:t>
            </a:r>
            <a:r>
              <a:rPr lang="en-US" dirty="0"/>
              <a:t>loop</a:t>
            </a:r>
            <a:r>
              <a:rPr lang="en-US" b="1" dirty="0"/>
              <a:t> </a:t>
            </a:r>
            <a:r>
              <a:rPr lang="en-US" sz="2000" dirty="0"/>
              <a:t>in the 810_02 TDSP Invoice transaction for the T&amp;D Charge(s) where multiple lights exist </a:t>
            </a:r>
          </a:p>
          <a:p>
            <a:pPr marL="182880" lvl="1" indent="0">
              <a:buNone/>
            </a:pPr>
            <a:endParaRPr lang="en-US" dirty="0"/>
          </a:p>
          <a:p>
            <a:pPr lvl="1"/>
            <a:r>
              <a:rPr lang="en-US" sz="2000" dirty="0"/>
              <a:t>Will utilize the </a:t>
            </a:r>
            <a:r>
              <a:rPr lang="en-US" sz="2000" b="1" dirty="0"/>
              <a:t>DTM Date/Time Reference (Unmetered Service Date Range) </a:t>
            </a:r>
            <a:r>
              <a:rPr lang="en-US" sz="2000" dirty="0"/>
              <a:t>looping in the 810_02 TDSP Invoice transaction for proration when lights are added or removed in the middle of a monthly billing period. </a:t>
            </a:r>
          </a:p>
        </p:txBody>
      </p:sp>
      <p:sp>
        <p:nvSpPr>
          <p:cNvPr id="4" name="Slide Number Placeholder 3">
            <a:extLst>
              <a:ext uri="{FF2B5EF4-FFF2-40B4-BE49-F238E27FC236}">
                <a16:creationId xmlns:a16="http://schemas.microsoft.com/office/drawing/2014/main" id="{3C26BB1F-F749-43C9-8094-F7C2592E676B}"/>
              </a:ext>
            </a:extLst>
          </p:cNvPr>
          <p:cNvSpPr>
            <a:spLocks noGrp="1"/>
          </p:cNvSpPr>
          <p:nvPr>
            <p:ph type="sldNum" sz="quarter" idx="12"/>
          </p:nvPr>
        </p:nvSpPr>
        <p:spPr/>
        <p:txBody>
          <a:bodyPr/>
          <a:lstStyle/>
          <a:p>
            <a:fld id="{3FAD191B-EC79-44DF-9A66-5B2CE6AC23F7}" type="slidenum">
              <a:rPr lang="en-US" smtClean="0"/>
              <a:t>12</a:t>
            </a:fld>
            <a:endParaRPr lang="en-US" dirty="0"/>
          </a:p>
        </p:txBody>
      </p:sp>
    </p:spTree>
    <p:extLst>
      <p:ext uri="{BB962C8B-B14F-4D97-AF65-F5344CB8AC3E}">
        <p14:creationId xmlns:p14="http://schemas.microsoft.com/office/powerpoint/2010/main" val="354846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120C-8849-4225-9CDA-7693C859867D}"/>
              </a:ext>
            </a:extLst>
          </p:cNvPr>
          <p:cNvSpPr>
            <a:spLocks noGrp="1"/>
          </p:cNvSpPr>
          <p:nvPr>
            <p:ph type="title"/>
          </p:nvPr>
        </p:nvSpPr>
        <p:spPr/>
        <p:txBody>
          <a:bodyPr/>
          <a:lstStyle/>
          <a:p>
            <a:r>
              <a:rPr lang="en-US" dirty="0"/>
              <a:t>Unmetered EDI Data Field Change</a:t>
            </a:r>
          </a:p>
        </p:txBody>
      </p:sp>
      <p:sp>
        <p:nvSpPr>
          <p:cNvPr id="3" name="Content Placeholder 2">
            <a:extLst>
              <a:ext uri="{FF2B5EF4-FFF2-40B4-BE49-F238E27FC236}">
                <a16:creationId xmlns:a16="http://schemas.microsoft.com/office/drawing/2014/main" id="{58CC1271-02BE-4543-AD0C-D3D6E497C75C}"/>
              </a:ext>
            </a:extLst>
          </p:cNvPr>
          <p:cNvSpPr>
            <a:spLocks noGrp="1"/>
          </p:cNvSpPr>
          <p:nvPr>
            <p:ph idx="1"/>
          </p:nvPr>
        </p:nvSpPr>
        <p:spPr>
          <a:xfrm>
            <a:off x="385864" y="1438183"/>
            <a:ext cx="8368939" cy="4785064"/>
          </a:xfrm>
        </p:spPr>
        <p:txBody>
          <a:bodyPr/>
          <a:lstStyle/>
          <a:p>
            <a:r>
              <a:rPr lang="en-US" sz="1800" b="1" dirty="0">
                <a:solidFill>
                  <a:srgbClr val="00B050"/>
                </a:solidFill>
              </a:rPr>
              <a:t>Current:</a:t>
            </a:r>
          </a:p>
          <a:p>
            <a:endParaRPr lang="en-US" dirty="0"/>
          </a:p>
        </p:txBody>
      </p:sp>
      <p:sp>
        <p:nvSpPr>
          <p:cNvPr id="4" name="Slide Number Placeholder 3">
            <a:extLst>
              <a:ext uri="{FF2B5EF4-FFF2-40B4-BE49-F238E27FC236}">
                <a16:creationId xmlns:a16="http://schemas.microsoft.com/office/drawing/2014/main" id="{1529C5C1-7D18-4F5E-921C-016BD5EE1675}"/>
              </a:ext>
            </a:extLst>
          </p:cNvPr>
          <p:cNvSpPr>
            <a:spLocks noGrp="1"/>
          </p:cNvSpPr>
          <p:nvPr>
            <p:ph type="sldNum" sz="quarter" idx="12"/>
          </p:nvPr>
        </p:nvSpPr>
        <p:spPr/>
        <p:txBody>
          <a:bodyPr/>
          <a:lstStyle/>
          <a:p>
            <a:fld id="{3FAD191B-EC79-44DF-9A66-5B2CE6AC23F7}" type="slidenum">
              <a:rPr lang="en-US" smtClean="0"/>
              <a:t>13</a:t>
            </a:fld>
            <a:endParaRPr lang="en-US" dirty="0"/>
          </a:p>
        </p:txBody>
      </p:sp>
      <p:pic>
        <p:nvPicPr>
          <p:cNvPr id="5" name="Picture 4">
            <a:extLst>
              <a:ext uri="{FF2B5EF4-FFF2-40B4-BE49-F238E27FC236}">
                <a16:creationId xmlns:a16="http://schemas.microsoft.com/office/drawing/2014/main" id="{5ACF1FBC-8911-44B5-92A1-C4221398A6A4}"/>
              </a:ext>
            </a:extLst>
          </p:cNvPr>
          <p:cNvPicPr>
            <a:picLocks noChangeAspect="1"/>
          </p:cNvPicPr>
          <p:nvPr/>
        </p:nvPicPr>
        <p:blipFill>
          <a:blip r:embed="rId2"/>
          <a:stretch>
            <a:fillRect/>
          </a:stretch>
        </p:blipFill>
        <p:spPr>
          <a:xfrm>
            <a:off x="1921252" y="1615737"/>
            <a:ext cx="5180884" cy="4607510"/>
          </a:xfrm>
          <a:prstGeom prst="rect">
            <a:avLst/>
          </a:prstGeom>
        </p:spPr>
      </p:pic>
    </p:spTree>
    <p:extLst>
      <p:ext uri="{BB962C8B-B14F-4D97-AF65-F5344CB8AC3E}">
        <p14:creationId xmlns:p14="http://schemas.microsoft.com/office/powerpoint/2010/main" val="3166896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120C-8849-4225-9CDA-7693C859867D}"/>
              </a:ext>
            </a:extLst>
          </p:cNvPr>
          <p:cNvSpPr>
            <a:spLocks noGrp="1"/>
          </p:cNvSpPr>
          <p:nvPr>
            <p:ph type="title"/>
          </p:nvPr>
        </p:nvSpPr>
        <p:spPr/>
        <p:txBody>
          <a:bodyPr/>
          <a:lstStyle/>
          <a:p>
            <a:r>
              <a:rPr lang="en-US" dirty="0"/>
              <a:t>Unmetered EDI Data Field Change</a:t>
            </a:r>
          </a:p>
        </p:txBody>
      </p:sp>
      <p:sp>
        <p:nvSpPr>
          <p:cNvPr id="3" name="Content Placeholder 2">
            <a:extLst>
              <a:ext uri="{FF2B5EF4-FFF2-40B4-BE49-F238E27FC236}">
                <a16:creationId xmlns:a16="http://schemas.microsoft.com/office/drawing/2014/main" id="{58CC1271-02BE-4543-AD0C-D3D6E497C75C}"/>
              </a:ext>
            </a:extLst>
          </p:cNvPr>
          <p:cNvSpPr>
            <a:spLocks noGrp="1"/>
          </p:cNvSpPr>
          <p:nvPr>
            <p:ph idx="1"/>
          </p:nvPr>
        </p:nvSpPr>
        <p:spPr>
          <a:xfrm>
            <a:off x="385864" y="1124916"/>
            <a:ext cx="8368939" cy="5071697"/>
          </a:xfrm>
        </p:spPr>
        <p:txBody>
          <a:bodyPr/>
          <a:lstStyle/>
          <a:p>
            <a:r>
              <a:rPr lang="en-US" sz="1800" b="1" dirty="0">
                <a:solidFill>
                  <a:srgbClr val="00B050"/>
                </a:solidFill>
              </a:rPr>
              <a:t>Future:</a:t>
            </a:r>
          </a:p>
          <a:p>
            <a:pPr marL="0" indent="0">
              <a:buNone/>
            </a:pPr>
            <a:endParaRPr lang="en-US" dirty="0"/>
          </a:p>
        </p:txBody>
      </p:sp>
      <p:sp>
        <p:nvSpPr>
          <p:cNvPr id="4" name="Slide Number Placeholder 3">
            <a:extLst>
              <a:ext uri="{FF2B5EF4-FFF2-40B4-BE49-F238E27FC236}">
                <a16:creationId xmlns:a16="http://schemas.microsoft.com/office/drawing/2014/main" id="{1529C5C1-7D18-4F5E-921C-016BD5EE1675}"/>
              </a:ext>
            </a:extLst>
          </p:cNvPr>
          <p:cNvSpPr>
            <a:spLocks noGrp="1"/>
          </p:cNvSpPr>
          <p:nvPr>
            <p:ph type="sldNum" sz="quarter" idx="12"/>
          </p:nvPr>
        </p:nvSpPr>
        <p:spPr/>
        <p:txBody>
          <a:bodyPr/>
          <a:lstStyle/>
          <a:p>
            <a:pPr defTabSz="685983">
              <a:defRPr/>
            </a:pPr>
            <a:fld id="{3FAD191B-EC79-44DF-9A66-5B2CE6AC23F7}" type="slidenum">
              <a:rPr lang="en-US" sz="675">
                <a:solidFill>
                  <a:srgbClr val="FFFFFF">
                    <a:tint val="75000"/>
                  </a:srgbClr>
                </a:solidFill>
                <a:latin typeface="Arial"/>
              </a:rPr>
              <a:pPr defTabSz="685983">
                <a:defRPr/>
              </a:pPr>
              <a:t>14</a:t>
            </a:fld>
            <a:endParaRPr lang="en-US" sz="675" dirty="0">
              <a:solidFill>
                <a:srgbClr val="FFFFFF">
                  <a:tint val="75000"/>
                </a:srgbClr>
              </a:solidFill>
              <a:latin typeface="Arial"/>
            </a:endParaRPr>
          </a:p>
        </p:txBody>
      </p:sp>
      <p:pic>
        <p:nvPicPr>
          <p:cNvPr id="6" name="Picture 5">
            <a:extLst>
              <a:ext uri="{FF2B5EF4-FFF2-40B4-BE49-F238E27FC236}">
                <a16:creationId xmlns:a16="http://schemas.microsoft.com/office/drawing/2014/main" id="{B6D48C59-94CE-4C3D-B4AD-3050EF52FA9E}"/>
              </a:ext>
            </a:extLst>
          </p:cNvPr>
          <p:cNvPicPr>
            <a:picLocks noChangeAspect="1"/>
          </p:cNvPicPr>
          <p:nvPr/>
        </p:nvPicPr>
        <p:blipFill>
          <a:blip r:embed="rId3"/>
          <a:stretch>
            <a:fillRect/>
          </a:stretch>
        </p:blipFill>
        <p:spPr>
          <a:xfrm>
            <a:off x="1585508" y="1305017"/>
            <a:ext cx="5972984" cy="4793942"/>
          </a:xfrm>
          <a:prstGeom prst="rect">
            <a:avLst/>
          </a:prstGeom>
        </p:spPr>
      </p:pic>
    </p:spTree>
    <p:extLst>
      <p:ext uri="{BB962C8B-B14F-4D97-AF65-F5344CB8AC3E}">
        <p14:creationId xmlns:p14="http://schemas.microsoft.com/office/powerpoint/2010/main" val="188449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9179-D324-4B61-AFC3-35082F6F0F1C}"/>
              </a:ext>
            </a:extLst>
          </p:cNvPr>
          <p:cNvSpPr>
            <a:spLocks noGrp="1"/>
          </p:cNvSpPr>
          <p:nvPr>
            <p:ph type="title"/>
          </p:nvPr>
        </p:nvSpPr>
        <p:spPr/>
        <p:txBody>
          <a:bodyPr/>
          <a:lstStyle/>
          <a:p>
            <a:r>
              <a:rPr lang="en-US" dirty="0"/>
              <a:t>Quantity segments</a:t>
            </a:r>
          </a:p>
        </p:txBody>
      </p:sp>
      <p:sp>
        <p:nvSpPr>
          <p:cNvPr id="3" name="Content Placeholder 2">
            <a:extLst>
              <a:ext uri="{FF2B5EF4-FFF2-40B4-BE49-F238E27FC236}">
                <a16:creationId xmlns:a16="http://schemas.microsoft.com/office/drawing/2014/main" id="{75C6915D-3DE5-4D53-A912-F13C13B5483F}"/>
              </a:ext>
            </a:extLst>
          </p:cNvPr>
          <p:cNvSpPr>
            <a:spLocks noGrp="1"/>
          </p:cNvSpPr>
          <p:nvPr>
            <p:ph idx="1"/>
          </p:nvPr>
        </p:nvSpPr>
        <p:spPr>
          <a:xfrm>
            <a:off x="361950" y="1285591"/>
            <a:ext cx="8420100" cy="4893535"/>
          </a:xfrm>
        </p:spPr>
        <p:txBody>
          <a:bodyPr/>
          <a:lstStyle/>
          <a:p>
            <a:r>
              <a:rPr lang="en-US" sz="2400" b="1" dirty="0"/>
              <a:t>All quantity segments will be carried out to 4 places to the right of decimal for unmetered</a:t>
            </a:r>
          </a:p>
          <a:p>
            <a:pPr marL="548640" lvl="3" indent="0">
              <a:buNone/>
            </a:pPr>
            <a:r>
              <a:rPr lang="en-US" sz="1800" dirty="0"/>
              <a:t>.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F2B3DFE-1431-4AD4-8FAC-429D234610C3}"/>
              </a:ext>
            </a:extLst>
          </p:cNvPr>
          <p:cNvSpPr>
            <a:spLocks noGrp="1"/>
          </p:cNvSpPr>
          <p:nvPr>
            <p:ph type="sldNum" sz="quarter" idx="12"/>
          </p:nvPr>
        </p:nvSpPr>
        <p:spPr/>
        <p:txBody>
          <a:bodyPr/>
          <a:lstStyle/>
          <a:p>
            <a:pPr defTabSz="685983">
              <a:defRPr/>
            </a:pPr>
            <a:fld id="{3FAD191B-EC79-44DF-9A66-5B2CE6AC23F7}" type="slidenum">
              <a:rPr lang="en-US" sz="675">
                <a:solidFill>
                  <a:srgbClr val="FFFFFF">
                    <a:tint val="75000"/>
                  </a:srgbClr>
                </a:solidFill>
                <a:latin typeface="Arial"/>
              </a:rPr>
              <a:pPr defTabSz="685983">
                <a:defRPr/>
              </a:pPr>
              <a:t>15</a:t>
            </a:fld>
            <a:endParaRPr lang="en-US" sz="675" dirty="0">
              <a:solidFill>
                <a:srgbClr val="FFFFFF">
                  <a:tint val="75000"/>
                </a:srgbClr>
              </a:solidFill>
              <a:latin typeface="Arial"/>
            </a:endParaRPr>
          </a:p>
        </p:txBody>
      </p:sp>
      <p:pic>
        <p:nvPicPr>
          <p:cNvPr id="6" name="Picture 5">
            <a:extLst>
              <a:ext uri="{FF2B5EF4-FFF2-40B4-BE49-F238E27FC236}">
                <a16:creationId xmlns:a16="http://schemas.microsoft.com/office/drawing/2014/main" id="{CB1D4974-3B91-427F-ADE1-9004024222BB}"/>
              </a:ext>
            </a:extLst>
          </p:cNvPr>
          <p:cNvPicPr>
            <a:picLocks noChangeAspect="1"/>
          </p:cNvPicPr>
          <p:nvPr/>
        </p:nvPicPr>
        <p:blipFill>
          <a:blip r:embed="rId2"/>
          <a:stretch>
            <a:fillRect/>
          </a:stretch>
        </p:blipFill>
        <p:spPr>
          <a:xfrm>
            <a:off x="452582" y="2281382"/>
            <a:ext cx="8691418" cy="3200090"/>
          </a:xfrm>
          <a:prstGeom prst="rect">
            <a:avLst/>
          </a:prstGeom>
        </p:spPr>
      </p:pic>
    </p:spTree>
    <p:extLst>
      <p:ext uri="{BB962C8B-B14F-4D97-AF65-F5344CB8AC3E}">
        <p14:creationId xmlns:p14="http://schemas.microsoft.com/office/powerpoint/2010/main" val="294946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Teams business release strategy</a:t>
            </a:r>
          </a:p>
        </p:txBody>
      </p:sp>
      <p:sp>
        <p:nvSpPr>
          <p:cNvPr id="6" name="Content Placeholder 5"/>
          <p:cNvSpPr>
            <a:spLocks noGrp="1"/>
          </p:cNvSpPr>
          <p:nvPr>
            <p:ph idx="1"/>
          </p:nvPr>
        </p:nvSpPr>
        <p:spPr>
          <a:xfrm>
            <a:off x="361950" y="1075052"/>
            <a:ext cx="8420100" cy="5336176"/>
          </a:xfrm>
        </p:spPr>
        <p:txBody>
          <a:bodyPr/>
          <a:lstStyle/>
          <a:p>
            <a:pPr>
              <a:spcBef>
                <a:spcPts val="800"/>
              </a:spcBef>
            </a:pPr>
            <a:endParaRPr lang="en-US" sz="2800" b="1" dirty="0"/>
          </a:p>
          <a:p>
            <a:pPr>
              <a:spcBef>
                <a:spcPts val="800"/>
              </a:spcBef>
            </a:pPr>
            <a:r>
              <a:rPr lang="en-US" sz="2800" b="1" dirty="0"/>
              <a:t>Technical Go Live &amp; Planned Releases</a:t>
            </a:r>
          </a:p>
          <a:p>
            <a:pPr>
              <a:spcBef>
                <a:spcPts val="800"/>
              </a:spcBef>
            </a:pPr>
            <a:r>
              <a:rPr lang="en-US" sz="2800" b="1" dirty="0"/>
              <a:t>Market Downtime </a:t>
            </a:r>
          </a:p>
          <a:p>
            <a:pPr marL="182880" lvl="1" indent="0">
              <a:buNone/>
            </a:pPr>
            <a:r>
              <a:rPr lang="en-US" dirty="0"/>
              <a:t>– </a:t>
            </a:r>
            <a:r>
              <a:rPr lang="en-US" sz="2000" dirty="0"/>
              <a:t>Usage Requests - CRIP, CRIP LOA, DEIS, &amp; UHIT</a:t>
            </a:r>
          </a:p>
          <a:p>
            <a:pPr lvl="1"/>
            <a:r>
              <a:rPr lang="en-US" sz="2000" dirty="0"/>
              <a:t>Business Release 1 and 2</a:t>
            </a:r>
          </a:p>
          <a:p>
            <a:pPr>
              <a:spcBef>
                <a:spcPts val="800"/>
              </a:spcBef>
            </a:pPr>
            <a:r>
              <a:rPr lang="en-US" sz="2800" b="1" dirty="0"/>
              <a:t>Dual Mode  </a:t>
            </a:r>
            <a:endParaRPr lang="en-US" sz="2800" dirty="0"/>
          </a:p>
          <a:p>
            <a:pPr>
              <a:spcBef>
                <a:spcPts val="800"/>
              </a:spcBef>
            </a:pPr>
            <a:r>
              <a:rPr lang="en-US" sz="2800" b="1" dirty="0"/>
              <a:t>Process changes During Migration Timeframes</a:t>
            </a:r>
          </a:p>
          <a:p>
            <a:pPr>
              <a:spcBef>
                <a:spcPts val="800"/>
              </a:spcBef>
            </a:pPr>
            <a:r>
              <a:rPr lang="en-US" sz="2800" b="1" dirty="0"/>
              <a:t>Market Testing</a:t>
            </a:r>
          </a:p>
          <a:p>
            <a:pPr>
              <a:spcBef>
                <a:spcPts val="800"/>
              </a:spcBef>
            </a:pPr>
            <a:r>
              <a:rPr lang="en-US" sz="2800" b="1" dirty="0"/>
              <a:t>Market Communication Plan</a:t>
            </a:r>
            <a:endParaRPr lang="en-US" sz="2800" dirty="0"/>
          </a:p>
          <a:p>
            <a:endParaRPr lang="en-US" dirty="0"/>
          </a:p>
        </p:txBody>
      </p:sp>
      <p:sp>
        <p:nvSpPr>
          <p:cNvPr id="4" name="Slide Number Placeholder 3">
            <a:extLst>
              <a:ext uri="{FF2B5EF4-FFF2-40B4-BE49-F238E27FC236}">
                <a16:creationId xmlns:a16="http://schemas.microsoft.com/office/drawing/2014/main" id="{3C3D4A32-DEEC-49BE-8518-D921604A7005}"/>
              </a:ext>
            </a:extLst>
          </p:cNvPr>
          <p:cNvSpPr>
            <a:spLocks noGrp="1"/>
          </p:cNvSpPr>
          <p:nvPr>
            <p:ph type="sldNum" sz="quarter" idx="12"/>
          </p:nvPr>
        </p:nvSpPr>
        <p:spPr/>
        <p:txBody>
          <a:bodyPr/>
          <a:lstStyle/>
          <a:p>
            <a:pPr defTabSz="685800"/>
            <a:fld id="{6EEFD2D6-1C8F-49EC-8F31-DAEFA9025994}" type="slidenum">
              <a:rPr lang="en-US">
                <a:solidFill>
                  <a:srgbClr val="231F20"/>
                </a:solidFill>
                <a:latin typeface="Arial" panose="020B0604020202020204"/>
              </a:rPr>
              <a:pPr defTabSz="685800"/>
              <a:t>16</a:t>
            </a:fld>
            <a:endParaRPr lang="en-US" dirty="0">
              <a:solidFill>
                <a:srgbClr val="231F20"/>
              </a:solidFill>
              <a:latin typeface="Arial" panose="020B0604020202020204"/>
            </a:endParaRPr>
          </a:p>
        </p:txBody>
      </p:sp>
    </p:spTree>
    <p:custDataLst>
      <p:tags r:id="rId1"/>
    </p:custDataLst>
    <p:extLst>
      <p:ext uri="{BB962C8B-B14F-4D97-AF65-F5344CB8AC3E}">
        <p14:creationId xmlns:p14="http://schemas.microsoft.com/office/powerpoint/2010/main" val="36486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7A46-9DBE-4FCD-B3FA-119B305CB8A5}"/>
              </a:ext>
            </a:extLst>
          </p:cNvPr>
          <p:cNvSpPr>
            <a:spLocks noGrp="1"/>
          </p:cNvSpPr>
          <p:nvPr>
            <p:ph type="title"/>
          </p:nvPr>
        </p:nvSpPr>
        <p:spPr>
          <a:xfrm>
            <a:off x="480061" y="2412758"/>
            <a:ext cx="2064265" cy="2032486"/>
          </a:xfrm>
          <a:prstGeom prst="ellipse">
            <a:avLst/>
          </a:prstGeom>
          <a:solidFill>
            <a:srgbClr val="262626"/>
          </a:solidFill>
          <a:ln w="174625" cmpd="thinThick">
            <a:solidFill>
              <a:srgbClr val="262626"/>
            </a:solidFill>
          </a:ln>
        </p:spPr>
        <p:txBody>
          <a:bodyPr vert="horz" lIns="68598" tIns="34299" rIns="68598" bIns="34299" rtlCol="0" anchor="ctr">
            <a:normAutofit fontScale="90000"/>
          </a:bodyPr>
          <a:lstStyle/>
          <a:p>
            <a:pPr algn="ctr">
              <a:lnSpc>
                <a:spcPct val="90000"/>
              </a:lnSpc>
            </a:pPr>
            <a:r>
              <a:rPr lang="en-US" sz="1951" dirty="0">
                <a:solidFill>
                  <a:srgbClr val="FFFFFF"/>
                </a:solidFill>
              </a:rPr>
              <a:t>Planned TEAMS - Business Release Strategy</a:t>
            </a:r>
          </a:p>
        </p:txBody>
      </p:sp>
      <p:sp>
        <p:nvSpPr>
          <p:cNvPr id="4" name="Slide Number Placeholder 3">
            <a:extLst>
              <a:ext uri="{FF2B5EF4-FFF2-40B4-BE49-F238E27FC236}">
                <a16:creationId xmlns:a16="http://schemas.microsoft.com/office/drawing/2014/main" id="{812E81C4-E655-4315-AE6F-47BEF8110A4E}"/>
              </a:ext>
            </a:extLst>
          </p:cNvPr>
          <p:cNvSpPr>
            <a:spLocks noGrp="1"/>
          </p:cNvSpPr>
          <p:nvPr>
            <p:ph type="sldNum" sz="quarter" idx="12"/>
          </p:nvPr>
        </p:nvSpPr>
        <p:spPr>
          <a:xfrm>
            <a:off x="8482693" y="5625085"/>
            <a:ext cx="420007" cy="273915"/>
          </a:xfrm>
        </p:spPr>
        <p:txBody>
          <a:bodyPr vert="horz" lIns="68598" tIns="34299" rIns="68598" bIns="34299" rtlCol="0" anchor="ctr">
            <a:normAutofit/>
          </a:bodyPr>
          <a:lstStyle/>
          <a:p>
            <a:pPr algn="r">
              <a:spcAft>
                <a:spcPts val="450"/>
              </a:spcAft>
            </a:pPr>
            <a:fld id="{3FAD191B-EC79-44DF-9A66-5B2CE6AC23F7}" type="slidenum">
              <a:rPr lang="en-US" sz="900">
                <a:solidFill>
                  <a:srgbClr val="898989"/>
                </a:solidFill>
              </a:rPr>
              <a:pPr algn="r">
                <a:spcAft>
                  <a:spcPts val="450"/>
                </a:spcAft>
              </a:pPr>
              <a:t>17</a:t>
            </a:fld>
            <a:endParaRPr lang="en-US" sz="900" dirty="0">
              <a:solidFill>
                <a:srgbClr val="898989"/>
              </a:solidFill>
            </a:endParaRPr>
          </a:p>
        </p:txBody>
      </p:sp>
      <p:sp>
        <p:nvSpPr>
          <p:cNvPr id="10" name="Rectangle 9">
            <a:extLst>
              <a:ext uri="{FF2B5EF4-FFF2-40B4-BE49-F238E27FC236}">
                <a16:creationId xmlns:a16="http://schemas.microsoft.com/office/drawing/2014/main" id="{42187B26-6E9C-4BA4-AB32-319F6578FC4E}"/>
              </a:ext>
            </a:extLst>
          </p:cNvPr>
          <p:cNvSpPr/>
          <p:nvPr/>
        </p:nvSpPr>
        <p:spPr>
          <a:xfrm>
            <a:off x="480060" y="377505"/>
            <a:ext cx="7530385" cy="738664"/>
          </a:xfrm>
          <a:prstGeom prst="rect">
            <a:avLst/>
          </a:prstGeom>
        </p:spPr>
        <p:txBody>
          <a:bodyPr wrap="square">
            <a:spAutoFit/>
          </a:bodyPr>
          <a:lstStyle/>
          <a:p>
            <a:pPr>
              <a:spcBef>
                <a:spcPts val="800"/>
              </a:spcBef>
            </a:pPr>
            <a:r>
              <a:rPr lang="en-US" sz="2400" b="1" dirty="0">
                <a:solidFill>
                  <a:srgbClr val="00B0F0"/>
                </a:solidFill>
                <a:latin typeface="+mj-lt"/>
              </a:rPr>
              <a:t>TECHNICAL GO LIVE &amp; PLANNED RELEASES  </a:t>
            </a:r>
          </a:p>
          <a:p>
            <a:endParaRPr lang="en-US" dirty="0"/>
          </a:p>
        </p:txBody>
      </p:sp>
      <p:pic>
        <p:nvPicPr>
          <p:cNvPr id="7" name="Content Placeholder 6">
            <a:extLst>
              <a:ext uri="{FF2B5EF4-FFF2-40B4-BE49-F238E27FC236}">
                <a16:creationId xmlns:a16="http://schemas.microsoft.com/office/drawing/2014/main" id="{5E32C15E-084C-46A7-A365-6D6C1FD026FD}"/>
              </a:ext>
            </a:extLst>
          </p:cNvPr>
          <p:cNvPicPr>
            <a:picLocks noGrp="1" noChangeAspect="1"/>
          </p:cNvPicPr>
          <p:nvPr>
            <p:ph idx="1"/>
          </p:nvPr>
        </p:nvPicPr>
        <p:blipFill>
          <a:blip r:embed="rId3"/>
          <a:stretch>
            <a:fillRect/>
          </a:stretch>
        </p:blipFill>
        <p:spPr>
          <a:xfrm>
            <a:off x="2650836" y="1231175"/>
            <a:ext cx="5831857" cy="5087064"/>
          </a:xfrm>
          <a:prstGeom prst="rect">
            <a:avLst/>
          </a:prstGeom>
        </p:spPr>
      </p:pic>
    </p:spTree>
    <p:extLst>
      <p:ext uri="{BB962C8B-B14F-4D97-AF65-F5344CB8AC3E}">
        <p14:creationId xmlns:p14="http://schemas.microsoft.com/office/powerpoint/2010/main" val="317290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CCE6-392B-435B-A57C-3114CDB30C5C}"/>
              </a:ext>
            </a:extLst>
          </p:cNvPr>
          <p:cNvSpPr>
            <a:spLocks noGrp="1"/>
          </p:cNvSpPr>
          <p:nvPr>
            <p:ph type="title"/>
          </p:nvPr>
        </p:nvSpPr>
        <p:spPr>
          <a:xfrm>
            <a:off x="361950" y="204187"/>
            <a:ext cx="6997638" cy="861134"/>
          </a:xfrm>
        </p:spPr>
        <p:txBody>
          <a:bodyPr/>
          <a:lstStyle/>
          <a:p>
            <a:r>
              <a:rPr lang="en-US" dirty="0"/>
              <a:t>The Big Elephant  in the Room -  </a:t>
            </a:r>
            <a:br>
              <a:rPr lang="en-US" dirty="0"/>
            </a:br>
            <a:r>
              <a:rPr lang="en-US" dirty="0"/>
              <a:t>What is the downtime for the Market?</a:t>
            </a:r>
          </a:p>
        </p:txBody>
      </p:sp>
      <p:pic>
        <p:nvPicPr>
          <p:cNvPr id="5" name="Content Placeholder 4">
            <a:extLst>
              <a:ext uri="{FF2B5EF4-FFF2-40B4-BE49-F238E27FC236}">
                <a16:creationId xmlns:a16="http://schemas.microsoft.com/office/drawing/2014/main" id="{23344081-6CB8-4320-92C2-1A2E135AAF1A}"/>
              </a:ext>
            </a:extLst>
          </p:cNvPr>
          <p:cNvPicPr>
            <a:picLocks noGrp="1" noChangeAspect="1"/>
          </p:cNvPicPr>
          <p:nvPr>
            <p:ph idx="1"/>
          </p:nvPr>
        </p:nvPicPr>
        <p:blipFill>
          <a:blip r:embed="rId2"/>
          <a:stretch>
            <a:fillRect/>
          </a:stretch>
        </p:blipFill>
        <p:spPr>
          <a:xfrm>
            <a:off x="1483567" y="1576874"/>
            <a:ext cx="6111551" cy="4618654"/>
          </a:xfrm>
          <a:prstGeom prst="rect">
            <a:avLst/>
          </a:prstGeom>
        </p:spPr>
      </p:pic>
      <p:sp>
        <p:nvSpPr>
          <p:cNvPr id="4" name="Slide Number Placeholder 3">
            <a:extLst>
              <a:ext uri="{FF2B5EF4-FFF2-40B4-BE49-F238E27FC236}">
                <a16:creationId xmlns:a16="http://schemas.microsoft.com/office/drawing/2014/main" id="{5ED104E6-1D18-421A-927E-760F5EEB969A}"/>
              </a:ext>
            </a:extLst>
          </p:cNvPr>
          <p:cNvSpPr>
            <a:spLocks noGrp="1"/>
          </p:cNvSpPr>
          <p:nvPr>
            <p:ph type="sldNum" sz="quarter" idx="12"/>
          </p:nvPr>
        </p:nvSpPr>
        <p:spPr/>
        <p:txBody>
          <a:bodyPr/>
          <a:lstStyle/>
          <a:p>
            <a:fld id="{3FAD191B-EC79-44DF-9A66-5B2CE6AC23F7}" type="slidenum">
              <a:rPr lang="en-US" smtClean="0"/>
              <a:t>18</a:t>
            </a:fld>
            <a:endParaRPr lang="en-US" dirty="0"/>
          </a:p>
        </p:txBody>
      </p:sp>
    </p:spTree>
    <p:extLst>
      <p:ext uri="{BB962C8B-B14F-4D97-AF65-F5344CB8AC3E}">
        <p14:creationId xmlns:p14="http://schemas.microsoft.com/office/powerpoint/2010/main" val="1950155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CCE6-392B-435B-A57C-3114CDB30C5C}"/>
              </a:ext>
            </a:extLst>
          </p:cNvPr>
          <p:cNvSpPr>
            <a:spLocks noGrp="1"/>
          </p:cNvSpPr>
          <p:nvPr>
            <p:ph type="title"/>
          </p:nvPr>
        </p:nvSpPr>
        <p:spPr>
          <a:xfrm>
            <a:off x="361950" y="204187"/>
            <a:ext cx="6997638" cy="861134"/>
          </a:xfrm>
        </p:spPr>
        <p:txBody>
          <a:bodyPr/>
          <a:lstStyle/>
          <a:p>
            <a:r>
              <a:rPr lang="en-US" dirty="0"/>
              <a:t>Market downtime -  technical go live</a:t>
            </a:r>
          </a:p>
        </p:txBody>
      </p:sp>
      <p:sp>
        <p:nvSpPr>
          <p:cNvPr id="4" name="Slide Number Placeholder 3">
            <a:extLst>
              <a:ext uri="{FF2B5EF4-FFF2-40B4-BE49-F238E27FC236}">
                <a16:creationId xmlns:a16="http://schemas.microsoft.com/office/drawing/2014/main" id="{5ED104E6-1D18-421A-927E-760F5EEB969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AD191B-EC79-44DF-9A66-5B2CE6AC23F7}" type="slidenum">
              <a:rPr kumimoji="0" lang="en-US" sz="75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75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pic>
        <p:nvPicPr>
          <p:cNvPr id="8" name="Content Placeholder 7">
            <a:extLst>
              <a:ext uri="{FF2B5EF4-FFF2-40B4-BE49-F238E27FC236}">
                <a16:creationId xmlns:a16="http://schemas.microsoft.com/office/drawing/2014/main" id="{6055DEEF-63CB-4090-AC91-B0E974F6DA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47787"/>
            <a:ext cx="7620000" cy="4762500"/>
          </a:xfrm>
        </p:spPr>
      </p:pic>
    </p:spTree>
    <p:extLst>
      <p:ext uri="{BB962C8B-B14F-4D97-AF65-F5344CB8AC3E}">
        <p14:creationId xmlns:p14="http://schemas.microsoft.com/office/powerpoint/2010/main" val="380716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a:t>TEAMS Project objectives</a:t>
            </a:r>
            <a:endParaRPr lang="en-US" altLang="en-US" dirty="0"/>
          </a:p>
        </p:txBody>
      </p:sp>
      <p:sp>
        <p:nvSpPr>
          <p:cNvPr id="6" name="Content Placeholder 5"/>
          <p:cNvSpPr>
            <a:spLocks noGrp="1"/>
          </p:cNvSpPr>
          <p:nvPr>
            <p:ph idx="1"/>
          </p:nvPr>
        </p:nvSpPr>
        <p:spPr>
          <a:xfrm>
            <a:off x="361950" y="1075052"/>
            <a:ext cx="8420100" cy="5097148"/>
          </a:xfrm>
        </p:spPr>
        <p:txBody>
          <a:bodyPr/>
          <a:lstStyle/>
          <a:p>
            <a:pPr>
              <a:spcBef>
                <a:spcPts val="800"/>
              </a:spcBef>
            </a:pPr>
            <a:r>
              <a:rPr lang="en-US" dirty="0"/>
              <a:t>Consolidate the applications portfolio by migrating all existing mainframe applications, data and processes to long term supportable platforms</a:t>
            </a:r>
          </a:p>
          <a:p>
            <a:pPr lvl="1"/>
            <a:r>
              <a:rPr lang="en-US" sz="1600" dirty="0"/>
              <a:t>Primarily SAP and Oracle platforms</a:t>
            </a:r>
          </a:p>
          <a:p>
            <a:pPr>
              <a:spcBef>
                <a:spcPts val="800"/>
              </a:spcBef>
            </a:pPr>
            <a:r>
              <a:rPr lang="en-US" dirty="0"/>
              <a:t>Modernize and enhance business and technical capabilities for improved performance, operations and change management</a:t>
            </a:r>
          </a:p>
          <a:p>
            <a:pPr marL="0" indent="0">
              <a:spcBef>
                <a:spcPts val="1200"/>
              </a:spcBef>
              <a:buNone/>
            </a:pPr>
            <a:r>
              <a:rPr lang="en-US" dirty="0"/>
              <a:t>	              </a:t>
            </a:r>
            <a:r>
              <a:rPr lang="en-US" sz="1800" b="1" dirty="0">
                <a:solidFill>
                  <a:srgbClr val="00B050"/>
                </a:solidFill>
              </a:rPr>
              <a:t>FROM</a:t>
            </a:r>
            <a:r>
              <a:rPr lang="en-US" sz="1800" dirty="0">
                <a:solidFill>
                  <a:srgbClr val="00B050"/>
                </a:solidFill>
              </a:rPr>
              <a:t>					  </a:t>
            </a:r>
            <a:r>
              <a:rPr lang="en-US" sz="1800" b="1" dirty="0">
                <a:solidFill>
                  <a:srgbClr val="00B050"/>
                </a:solidFill>
              </a:rPr>
              <a:t>TO</a:t>
            </a:r>
            <a:endParaRPr lang="en-US" b="1" dirty="0"/>
          </a:p>
          <a:p>
            <a:pPr lvl="8"/>
            <a:endParaRPr lang="en-US" dirty="0"/>
          </a:p>
        </p:txBody>
      </p:sp>
      <p:sp>
        <p:nvSpPr>
          <p:cNvPr id="3" name="Slide Number Placeholder 2">
            <a:extLst>
              <a:ext uri="{FF2B5EF4-FFF2-40B4-BE49-F238E27FC236}">
                <a16:creationId xmlns:a16="http://schemas.microsoft.com/office/drawing/2014/main" id="{BF3254FA-4614-45FA-AA94-D42E78679DA3}"/>
              </a:ext>
            </a:extLst>
          </p:cNvPr>
          <p:cNvSpPr>
            <a:spLocks noGrp="1"/>
          </p:cNvSpPr>
          <p:nvPr>
            <p:ph type="sldNum" sz="quarter" idx="12"/>
          </p:nvPr>
        </p:nvSpPr>
        <p:spPr/>
        <p:txBody>
          <a:bodyPr/>
          <a:lstStyle/>
          <a:p>
            <a:fld id="{6EEFD2D6-1C8F-49EC-8F31-DAEFA9025994}" type="slidenum">
              <a:rPr lang="en-US"/>
              <a:pPr/>
              <a:t>2</a:t>
            </a:fld>
            <a:endParaRPr lang="en-US" dirty="0"/>
          </a:p>
        </p:txBody>
      </p:sp>
      <p:pic>
        <p:nvPicPr>
          <p:cNvPr id="7" name="Picture 6">
            <a:extLst>
              <a:ext uri="{FF2B5EF4-FFF2-40B4-BE49-F238E27FC236}">
                <a16:creationId xmlns:a16="http://schemas.microsoft.com/office/drawing/2014/main" id="{42E36689-A19A-4F54-BE82-F0DF68C1DC36}"/>
              </a:ext>
            </a:extLst>
          </p:cNvPr>
          <p:cNvPicPr>
            <a:picLocks noChangeAspect="1"/>
          </p:cNvPicPr>
          <p:nvPr/>
        </p:nvPicPr>
        <p:blipFill>
          <a:blip r:embed="rId4"/>
          <a:stretch>
            <a:fillRect/>
          </a:stretch>
        </p:blipFill>
        <p:spPr>
          <a:xfrm>
            <a:off x="830510" y="3775046"/>
            <a:ext cx="3086267" cy="2281805"/>
          </a:xfrm>
          <a:prstGeom prst="rect">
            <a:avLst/>
          </a:prstGeom>
          <a:ln w="28575">
            <a:solidFill>
              <a:schemeClr val="accent1"/>
            </a:solidFill>
          </a:ln>
        </p:spPr>
      </p:pic>
      <p:pic>
        <p:nvPicPr>
          <p:cNvPr id="8" name="Picture 7">
            <a:extLst>
              <a:ext uri="{FF2B5EF4-FFF2-40B4-BE49-F238E27FC236}">
                <a16:creationId xmlns:a16="http://schemas.microsoft.com/office/drawing/2014/main" id="{26C67C1E-2CDB-4338-AB53-0000959CD2CC}"/>
              </a:ext>
            </a:extLst>
          </p:cNvPr>
          <p:cNvPicPr>
            <a:picLocks noChangeAspect="1"/>
          </p:cNvPicPr>
          <p:nvPr/>
        </p:nvPicPr>
        <p:blipFill>
          <a:blip r:embed="rId5"/>
          <a:stretch>
            <a:fillRect/>
          </a:stretch>
        </p:blipFill>
        <p:spPr>
          <a:xfrm>
            <a:off x="4995983" y="3775046"/>
            <a:ext cx="2706859" cy="2281805"/>
          </a:xfrm>
          <a:prstGeom prst="rect">
            <a:avLst/>
          </a:prstGeom>
          <a:ln w="28575">
            <a:solidFill>
              <a:schemeClr val="accent1"/>
            </a:solidFill>
          </a:ln>
        </p:spPr>
      </p:pic>
    </p:spTree>
    <p:custDataLst>
      <p:tags r:id="rId1"/>
    </p:custDataLst>
    <p:extLst>
      <p:ext uri="{BB962C8B-B14F-4D97-AF65-F5344CB8AC3E}">
        <p14:creationId xmlns:p14="http://schemas.microsoft.com/office/powerpoint/2010/main" val="2756780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FF95-8EBD-47DC-82B3-4366C249ED69}"/>
              </a:ext>
            </a:extLst>
          </p:cNvPr>
          <p:cNvSpPr>
            <a:spLocks noGrp="1"/>
          </p:cNvSpPr>
          <p:nvPr>
            <p:ph type="title"/>
          </p:nvPr>
        </p:nvSpPr>
        <p:spPr/>
        <p:txBody>
          <a:bodyPr/>
          <a:lstStyle/>
          <a:p>
            <a:r>
              <a:rPr lang="en-US" dirty="0"/>
              <a:t>Market downtime  - Technical go live  </a:t>
            </a:r>
          </a:p>
        </p:txBody>
      </p:sp>
      <p:sp>
        <p:nvSpPr>
          <p:cNvPr id="3" name="Content Placeholder 2">
            <a:extLst>
              <a:ext uri="{FF2B5EF4-FFF2-40B4-BE49-F238E27FC236}">
                <a16:creationId xmlns:a16="http://schemas.microsoft.com/office/drawing/2014/main" id="{DF26C811-B4A2-4452-AA5D-0745CEB9061C}"/>
              </a:ext>
            </a:extLst>
          </p:cNvPr>
          <p:cNvSpPr>
            <a:spLocks noGrp="1"/>
          </p:cNvSpPr>
          <p:nvPr>
            <p:ph idx="1"/>
          </p:nvPr>
        </p:nvSpPr>
        <p:spPr>
          <a:xfrm>
            <a:off x="361950" y="1285592"/>
            <a:ext cx="8420100" cy="4886608"/>
          </a:xfrm>
        </p:spPr>
        <p:txBody>
          <a:bodyPr/>
          <a:lstStyle/>
          <a:p>
            <a:pPr lvl="1"/>
            <a:r>
              <a:rPr lang="en-US" sz="2800" b="1" dirty="0">
                <a:solidFill>
                  <a:srgbClr val="FF0000"/>
                </a:solidFill>
              </a:rPr>
              <a:t>Downtime for Technical Go Live</a:t>
            </a:r>
          </a:p>
          <a:p>
            <a:pPr lvl="3">
              <a:spcBef>
                <a:spcPts val="800"/>
              </a:spcBef>
              <a:buFont typeface="Arial" panose="020B0604020202020204" pitchFamily="34" charset="0"/>
              <a:buChar char="•"/>
            </a:pPr>
            <a:r>
              <a:rPr lang="en-US" sz="1800" b="1" dirty="0">
                <a:solidFill>
                  <a:srgbClr val="FF0000"/>
                </a:solidFill>
              </a:rPr>
              <a:t>Downtime:  	Friday,    October 4</a:t>
            </a:r>
            <a:r>
              <a:rPr lang="en-US" sz="1800" b="1" baseline="30000" dirty="0">
                <a:solidFill>
                  <a:srgbClr val="FF0000"/>
                </a:solidFill>
              </a:rPr>
              <a:t>th</a:t>
            </a:r>
            <a:r>
              <a:rPr lang="en-US" sz="1800" b="1" dirty="0">
                <a:solidFill>
                  <a:srgbClr val="FF0000"/>
                </a:solidFill>
              </a:rPr>
              <a:t> at 10:30 pm</a:t>
            </a:r>
          </a:p>
          <a:p>
            <a:pPr lvl="3">
              <a:spcBef>
                <a:spcPts val="800"/>
              </a:spcBef>
              <a:buFont typeface="Arial" panose="020B0604020202020204" pitchFamily="34" charset="0"/>
              <a:buChar char="•"/>
            </a:pPr>
            <a:r>
              <a:rPr lang="en-US" sz="1800" b="1" dirty="0">
                <a:solidFill>
                  <a:srgbClr val="FF0000"/>
                </a:solidFill>
              </a:rPr>
              <a:t>Go Live:  	Monday,  October 7</a:t>
            </a:r>
            <a:r>
              <a:rPr lang="en-US" sz="1800" b="1" baseline="30000" dirty="0">
                <a:solidFill>
                  <a:srgbClr val="FF0000"/>
                </a:solidFill>
              </a:rPr>
              <a:t>th</a:t>
            </a:r>
            <a:r>
              <a:rPr lang="en-US" sz="1800" b="1" dirty="0">
                <a:solidFill>
                  <a:srgbClr val="FF0000"/>
                </a:solidFill>
              </a:rPr>
              <a:t> at 7:00 am</a:t>
            </a:r>
            <a:endParaRPr lang="en-US" sz="2400" b="1" dirty="0"/>
          </a:p>
          <a:p>
            <a:pPr>
              <a:spcBef>
                <a:spcPts val="800"/>
              </a:spcBef>
            </a:pPr>
            <a:r>
              <a:rPr lang="en-US" sz="2400" b="1" dirty="0"/>
              <a:t>Technical Go Live -  </a:t>
            </a:r>
            <a:r>
              <a:rPr lang="en-US" sz="2400" b="1" u="sng" dirty="0"/>
              <a:t>Transactions will not be accepted</a:t>
            </a:r>
            <a:r>
              <a:rPr lang="en-US" sz="2400" b="1" dirty="0"/>
              <a:t> </a:t>
            </a:r>
          </a:p>
          <a:p>
            <a:pPr>
              <a:spcBef>
                <a:spcPts val="800"/>
              </a:spcBef>
            </a:pPr>
            <a:r>
              <a:rPr lang="en-US" sz="2400" b="1" dirty="0"/>
              <a:t>Safety Nets MVI’s </a:t>
            </a:r>
            <a:r>
              <a:rPr lang="en-US" sz="2400" b="1" u="sng" dirty="0"/>
              <a:t>will not be accepted </a:t>
            </a:r>
          </a:p>
          <a:p>
            <a:pPr>
              <a:spcBef>
                <a:spcPts val="800"/>
              </a:spcBef>
            </a:pPr>
            <a:r>
              <a:rPr lang="en-US" sz="2400" b="1" dirty="0"/>
              <a:t>Usage Requests - CRIP, CRIP LOA, DEIS, &amp; UHIT</a:t>
            </a:r>
          </a:p>
          <a:p>
            <a:pPr lvl="1"/>
            <a:r>
              <a:rPr lang="en-US" dirty="0"/>
              <a:t>Message on Home Page </a:t>
            </a:r>
          </a:p>
          <a:p>
            <a:pPr marL="548640" lvl="3" indent="0">
              <a:spcBef>
                <a:spcPts val="800"/>
              </a:spcBef>
              <a:buNone/>
            </a:pPr>
            <a:r>
              <a:rPr lang="en-US" sz="1800" dirty="0"/>
              <a:t>     </a:t>
            </a:r>
            <a:r>
              <a:rPr lang="en-US" sz="1600" b="1" i="1" dirty="0"/>
              <a:t>Unavailable </a:t>
            </a:r>
          </a:p>
          <a:p>
            <a:pPr marL="548640" lvl="3" indent="0">
              <a:spcBef>
                <a:spcPts val="800"/>
              </a:spcBef>
              <a:buNone/>
            </a:pPr>
            <a:r>
              <a:rPr lang="en-US" sz="1600" i="1" dirty="0"/>
              <a:t>     Thank you for visiting the CenterPoint Energy web site.  The page you requested is not available at this time because we are upgrading our systems in order to serve you better.  The page you requested will be available soon.  We apologize for any inconvenience this might cause</a:t>
            </a:r>
          </a:p>
          <a:p>
            <a:pPr lvl="1"/>
            <a:endParaRPr lang="en-US" dirty="0"/>
          </a:p>
        </p:txBody>
      </p:sp>
      <p:sp>
        <p:nvSpPr>
          <p:cNvPr id="4" name="Slide Number Placeholder 3">
            <a:extLst>
              <a:ext uri="{FF2B5EF4-FFF2-40B4-BE49-F238E27FC236}">
                <a16:creationId xmlns:a16="http://schemas.microsoft.com/office/drawing/2014/main" id="{EC6DB5E9-70A6-4591-8AA7-7C8E3925E604}"/>
              </a:ext>
            </a:extLst>
          </p:cNvPr>
          <p:cNvSpPr>
            <a:spLocks noGrp="1"/>
          </p:cNvSpPr>
          <p:nvPr>
            <p:ph type="sldNum" sz="quarter" idx="12"/>
          </p:nvPr>
        </p:nvSpPr>
        <p:spPr/>
        <p:txBody>
          <a:bodyPr/>
          <a:lstStyle/>
          <a:p>
            <a:fld id="{3FAD191B-EC79-44DF-9A66-5B2CE6AC23F7}" type="slidenum">
              <a:rPr lang="en-US" smtClean="0"/>
              <a:t>20</a:t>
            </a:fld>
            <a:endParaRPr lang="en-US" dirty="0"/>
          </a:p>
        </p:txBody>
      </p:sp>
    </p:spTree>
    <p:extLst>
      <p:ext uri="{BB962C8B-B14F-4D97-AF65-F5344CB8AC3E}">
        <p14:creationId xmlns:p14="http://schemas.microsoft.com/office/powerpoint/2010/main" val="302020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CCE6-392B-435B-A57C-3114CDB30C5C}"/>
              </a:ext>
            </a:extLst>
          </p:cNvPr>
          <p:cNvSpPr>
            <a:spLocks noGrp="1"/>
          </p:cNvSpPr>
          <p:nvPr>
            <p:ph type="title"/>
          </p:nvPr>
        </p:nvSpPr>
        <p:spPr>
          <a:xfrm>
            <a:off x="361950" y="204187"/>
            <a:ext cx="6997638" cy="861134"/>
          </a:xfrm>
        </p:spPr>
        <p:txBody>
          <a:bodyPr/>
          <a:lstStyle/>
          <a:p>
            <a:r>
              <a:rPr lang="en-US" dirty="0"/>
              <a:t>Market downtime -  Releases 1 and 2</a:t>
            </a:r>
            <a:br>
              <a:rPr lang="en-US" dirty="0"/>
            </a:br>
            <a:endParaRPr lang="en-US" dirty="0"/>
          </a:p>
        </p:txBody>
      </p:sp>
      <p:sp>
        <p:nvSpPr>
          <p:cNvPr id="4" name="Slide Number Placeholder 3">
            <a:extLst>
              <a:ext uri="{FF2B5EF4-FFF2-40B4-BE49-F238E27FC236}">
                <a16:creationId xmlns:a16="http://schemas.microsoft.com/office/drawing/2014/main" id="{5ED104E6-1D18-421A-927E-760F5EEB969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AD191B-EC79-44DF-9A66-5B2CE6AC23F7}" type="slidenum">
              <a:rPr kumimoji="0" lang="en-US" sz="75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75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pic>
        <p:nvPicPr>
          <p:cNvPr id="13" name="Content Placeholder 12">
            <a:extLst>
              <a:ext uri="{FF2B5EF4-FFF2-40B4-BE49-F238E27FC236}">
                <a16:creationId xmlns:a16="http://schemas.microsoft.com/office/drawing/2014/main" id="{B982FD42-888E-4CA8-9BBD-17A972FD6F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457" y="1065321"/>
            <a:ext cx="7773917" cy="2629601"/>
          </a:xfrm>
        </p:spPr>
      </p:pic>
      <p:pic>
        <p:nvPicPr>
          <p:cNvPr id="1028" name="Picture 4" descr="http://blog.itechsol.com/wp-content/uploads/2012/11/upgrade.smll_.jpg">
            <a:extLst>
              <a:ext uri="{FF2B5EF4-FFF2-40B4-BE49-F238E27FC236}">
                <a16:creationId xmlns:a16="http://schemas.microsoft.com/office/drawing/2014/main" id="{D2BADDCB-C1EA-4471-BB6C-E985AB3FD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367" y="3663513"/>
            <a:ext cx="37338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13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1B05-BE29-43B2-96FF-EDCDC02365F1}"/>
              </a:ext>
            </a:extLst>
          </p:cNvPr>
          <p:cNvSpPr>
            <a:spLocks noGrp="1"/>
          </p:cNvSpPr>
          <p:nvPr>
            <p:ph type="title"/>
          </p:nvPr>
        </p:nvSpPr>
        <p:spPr/>
        <p:txBody>
          <a:bodyPr/>
          <a:lstStyle/>
          <a:p>
            <a:r>
              <a:rPr lang="en-US" dirty="0"/>
              <a:t>Market Downtime – releases 1 and 2</a:t>
            </a:r>
          </a:p>
        </p:txBody>
      </p:sp>
      <p:sp>
        <p:nvSpPr>
          <p:cNvPr id="3" name="Content Placeholder 2">
            <a:extLst>
              <a:ext uri="{FF2B5EF4-FFF2-40B4-BE49-F238E27FC236}">
                <a16:creationId xmlns:a16="http://schemas.microsoft.com/office/drawing/2014/main" id="{656207FC-ECD7-4D7A-B381-F82273E9C093}"/>
              </a:ext>
            </a:extLst>
          </p:cNvPr>
          <p:cNvSpPr>
            <a:spLocks noGrp="1"/>
          </p:cNvSpPr>
          <p:nvPr>
            <p:ph idx="1"/>
          </p:nvPr>
        </p:nvSpPr>
        <p:spPr/>
        <p:txBody>
          <a:bodyPr/>
          <a:lstStyle/>
          <a:p>
            <a:r>
              <a:rPr lang="en-US" sz="2400" b="1" dirty="0"/>
              <a:t>For Releases 1 and 2:  </a:t>
            </a:r>
          </a:p>
          <a:p>
            <a:pPr lvl="2"/>
            <a:r>
              <a:rPr lang="en-US" sz="2000" b="1" dirty="0"/>
              <a:t>Expected downtime to be limited to the weekends only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b="1" dirty="0"/>
          </a:p>
          <a:p>
            <a:r>
              <a:rPr lang="en-US" b="1" dirty="0"/>
              <a:t>For Releases 3 – 6</a:t>
            </a:r>
            <a:r>
              <a:rPr lang="en-US" dirty="0"/>
              <a:t>,  </a:t>
            </a:r>
            <a:r>
              <a:rPr lang="en-US" b="1" dirty="0"/>
              <a:t>downtime will be provided at a later date </a:t>
            </a:r>
          </a:p>
        </p:txBody>
      </p:sp>
      <p:sp>
        <p:nvSpPr>
          <p:cNvPr id="4" name="Slide Number Placeholder 3">
            <a:extLst>
              <a:ext uri="{FF2B5EF4-FFF2-40B4-BE49-F238E27FC236}">
                <a16:creationId xmlns:a16="http://schemas.microsoft.com/office/drawing/2014/main" id="{F3330BDF-16F7-40E8-B60E-B988D2650F31}"/>
              </a:ext>
            </a:extLst>
          </p:cNvPr>
          <p:cNvSpPr>
            <a:spLocks noGrp="1"/>
          </p:cNvSpPr>
          <p:nvPr>
            <p:ph type="sldNum" sz="quarter" idx="12"/>
          </p:nvPr>
        </p:nvSpPr>
        <p:spPr/>
        <p:txBody>
          <a:bodyPr/>
          <a:lstStyle/>
          <a:p>
            <a:fld id="{3FAD191B-EC79-44DF-9A66-5B2CE6AC23F7}" type="slidenum">
              <a:rPr lang="en-US" smtClean="0"/>
              <a:t>22</a:t>
            </a:fld>
            <a:endParaRPr lang="en-US" dirty="0"/>
          </a:p>
        </p:txBody>
      </p:sp>
      <p:pic>
        <p:nvPicPr>
          <p:cNvPr id="5" name="Picture 4">
            <a:extLst>
              <a:ext uri="{FF2B5EF4-FFF2-40B4-BE49-F238E27FC236}">
                <a16:creationId xmlns:a16="http://schemas.microsoft.com/office/drawing/2014/main" id="{3713BDFF-AD8B-40BE-AC00-D0E7B57BDD79}"/>
              </a:ext>
            </a:extLst>
          </p:cNvPr>
          <p:cNvPicPr>
            <a:picLocks noChangeAspect="1"/>
          </p:cNvPicPr>
          <p:nvPr/>
        </p:nvPicPr>
        <p:blipFill>
          <a:blip r:embed="rId2"/>
          <a:stretch>
            <a:fillRect/>
          </a:stretch>
        </p:blipFill>
        <p:spPr>
          <a:xfrm>
            <a:off x="2538666" y="2272683"/>
            <a:ext cx="4066667" cy="1961079"/>
          </a:xfrm>
          <a:prstGeom prst="rect">
            <a:avLst/>
          </a:prstGeom>
        </p:spPr>
      </p:pic>
    </p:spTree>
    <p:extLst>
      <p:ext uri="{BB962C8B-B14F-4D97-AF65-F5344CB8AC3E}">
        <p14:creationId xmlns:p14="http://schemas.microsoft.com/office/powerpoint/2010/main" val="1613040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C59B-B845-48AC-9DB5-285C62CD34CD}"/>
              </a:ext>
            </a:extLst>
          </p:cNvPr>
          <p:cNvSpPr>
            <a:spLocks noGrp="1"/>
          </p:cNvSpPr>
          <p:nvPr>
            <p:ph type="title"/>
          </p:nvPr>
        </p:nvSpPr>
        <p:spPr/>
        <p:txBody>
          <a:bodyPr/>
          <a:lstStyle/>
          <a:p>
            <a:r>
              <a:rPr lang="en-US" dirty="0"/>
              <a:t>Dual Mode</a:t>
            </a:r>
          </a:p>
        </p:txBody>
      </p:sp>
      <p:sp>
        <p:nvSpPr>
          <p:cNvPr id="3" name="Content Placeholder 2">
            <a:extLst>
              <a:ext uri="{FF2B5EF4-FFF2-40B4-BE49-F238E27FC236}">
                <a16:creationId xmlns:a16="http://schemas.microsoft.com/office/drawing/2014/main" id="{5CEFC707-D5C2-44DB-8C34-30A6452800EB}"/>
              </a:ext>
            </a:extLst>
          </p:cNvPr>
          <p:cNvSpPr>
            <a:spLocks noGrp="1"/>
          </p:cNvSpPr>
          <p:nvPr>
            <p:ph idx="1"/>
          </p:nvPr>
        </p:nvSpPr>
        <p:spPr>
          <a:xfrm>
            <a:off x="361950" y="1075052"/>
            <a:ext cx="8420100" cy="5097148"/>
          </a:xfrm>
        </p:spPr>
        <p:txBody>
          <a:bodyPr/>
          <a:lstStyle/>
          <a:p>
            <a:pPr>
              <a:spcBef>
                <a:spcPts val="800"/>
              </a:spcBef>
            </a:pPr>
            <a:r>
              <a:rPr lang="en-US" dirty="0"/>
              <a:t>We will be migrating using a phased approach over multiple months due to multiple releases. </a:t>
            </a:r>
          </a:p>
          <a:p>
            <a:pPr marL="0" indent="0">
              <a:spcBef>
                <a:spcPts val="800"/>
              </a:spcBef>
              <a:buNone/>
            </a:pPr>
            <a:endParaRPr lang="en-US" dirty="0"/>
          </a:p>
          <a:p>
            <a:pPr>
              <a:spcBef>
                <a:spcPts val="800"/>
              </a:spcBef>
            </a:pPr>
            <a:r>
              <a:rPr lang="en-US" dirty="0"/>
              <a:t>Until we have fully migrated all ESI IDs and CIS processes to SAP we will continue to utilize both the current CIS and new SAP platforms to process market transactions.  </a:t>
            </a:r>
          </a:p>
          <a:p>
            <a:pPr marL="0" indent="0">
              <a:spcBef>
                <a:spcPts val="800"/>
              </a:spcBef>
              <a:buNone/>
            </a:pPr>
            <a:endParaRPr lang="en-US" dirty="0"/>
          </a:p>
          <a:p>
            <a:r>
              <a:rPr lang="en-US" dirty="0"/>
              <a:t>Transactions for migrated ESIIDs will contain the SAP changes as previously discussed in prior slides (e.g. rate description, decimal places, reduced billing window)</a:t>
            </a:r>
          </a:p>
          <a:p>
            <a:pPr marL="0" indent="0">
              <a:buNone/>
            </a:pPr>
            <a:endParaRPr lang="en-US" dirty="0"/>
          </a:p>
          <a:p>
            <a:r>
              <a:rPr lang="en-US" dirty="0"/>
              <a:t>A list of ESIIDs that are scheduled to be migrated will be provided to each Rep of Record via email.  Timelines for that email notification is included later into this presentation. </a:t>
            </a:r>
          </a:p>
          <a:p>
            <a:endParaRPr lang="en-US" dirty="0"/>
          </a:p>
          <a:p>
            <a:pPr marL="0" indent="0">
              <a:buNone/>
            </a:pPr>
            <a:endParaRPr lang="en-US" sz="2000" dirty="0"/>
          </a:p>
          <a:p>
            <a:pPr marL="365760" lvl="2" indent="0">
              <a:spcBef>
                <a:spcPts val="800"/>
              </a:spcBef>
              <a:buNone/>
            </a:pPr>
            <a:endParaRPr lang="en-US" sz="20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A73F886-E54D-4CFC-BE50-5324AF1C4004}"/>
              </a:ext>
            </a:extLst>
          </p:cNvPr>
          <p:cNvSpPr>
            <a:spLocks noGrp="1"/>
          </p:cNvSpPr>
          <p:nvPr>
            <p:ph type="sldNum" sz="quarter" idx="12"/>
          </p:nvPr>
        </p:nvSpPr>
        <p:spPr/>
        <p:txBody>
          <a:bodyPr/>
          <a:lstStyle/>
          <a:p>
            <a:fld id="{3FAD191B-EC79-44DF-9A66-5B2CE6AC23F7}" type="slidenum">
              <a:rPr lang="en-US" smtClean="0"/>
              <a:t>23</a:t>
            </a:fld>
            <a:endParaRPr lang="en-US" dirty="0"/>
          </a:p>
        </p:txBody>
      </p:sp>
    </p:spTree>
    <p:extLst>
      <p:ext uri="{BB962C8B-B14F-4D97-AF65-F5344CB8AC3E}">
        <p14:creationId xmlns:p14="http://schemas.microsoft.com/office/powerpoint/2010/main" val="910309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25EA-FC8B-47CE-90D7-2A48F0CBED5C}"/>
              </a:ext>
            </a:extLst>
          </p:cNvPr>
          <p:cNvSpPr>
            <a:spLocks noGrp="1"/>
          </p:cNvSpPr>
          <p:nvPr>
            <p:ph type="title"/>
          </p:nvPr>
        </p:nvSpPr>
        <p:spPr/>
        <p:txBody>
          <a:bodyPr/>
          <a:lstStyle/>
          <a:p>
            <a:r>
              <a:rPr lang="en-US" dirty="0"/>
              <a:t>Process changes During Migration Timeframes – all releases</a:t>
            </a:r>
          </a:p>
        </p:txBody>
      </p:sp>
      <p:sp>
        <p:nvSpPr>
          <p:cNvPr id="3" name="Content Placeholder 2">
            <a:extLst>
              <a:ext uri="{FF2B5EF4-FFF2-40B4-BE49-F238E27FC236}">
                <a16:creationId xmlns:a16="http://schemas.microsoft.com/office/drawing/2014/main" id="{780EC8A8-B050-4718-B310-7F47F4E09F7B}"/>
              </a:ext>
            </a:extLst>
          </p:cNvPr>
          <p:cNvSpPr>
            <a:spLocks noGrp="1"/>
          </p:cNvSpPr>
          <p:nvPr>
            <p:ph idx="1"/>
          </p:nvPr>
        </p:nvSpPr>
        <p:spPr>
          <a:xfrm>
            <a:off x="386954" y="1171852"/>
            <a:ext cx="8366760" cy="4953740"/>
          </a:xfrm>
        </p:spPr>
        <p:txBody>
          <a:bodyPr/>
          <a:lstStyle/>
          <a:p>
            <a:pPr lvl="1">
              <a:buFont typeface="Arial" panose="020B0604020202020204" pitchFamily="34" charset="0"/>
              <a:buChar char="•"/>
            </a:pPr>
            <a:endParaRPr lang="en-US" sz="2000" dirty="0"/>
          </a:p>
          <a:p>
            <a:pPr lvl="1">
              <a:buFont typeface="Arial" panose="020B0604020202020204" pitchFamily="34" charset="0"/>
              <a:buChar char="•"/>
            </a:pPr>
            <a:r>
              <a:rPr lang="en-US" sz="2000" dirty="0"/>
              <a:t>Our transaction processing system will be down during each migration</a:t>
            </a:r>
          </a:p>
          <a:p>
            <a:pPr marL="182880" lvl="1" indent="0">
              <a:buNone/>
            </a:pPr>
            <a:endParaRPr lang="en-US" sz="2000" dirty="0"/>
          </a:p>
          <a:p>
            <a:pPr lvl="1">
              <a:buFont typeface="Arial" panose="020B0604020202020204" pitchFamily="34" charset="0"/>
              <a:buChar char="•"/>
            </a:pPr>
            <a:r>
              <a:rPr lang="en-US" sz="2000" dirty="0"/>
              <a:t>We will accept Safety Nets for Move Ins during the migration timeframe on AMS Operational Days for AMS-R premises and on Business Days for AMS-M, Non Standard Metered Services and Unmetered Premises </a:t>
            </a:r>
          </a:p>
          <a:p>
            <a:pPr marL="182880" lvl="1" indent="0">
              <a:buNone/>
            </a:pPr>
            <a:endParaRPr lang="en-US" sz="2000" dirty="0"/>
          </a:p>
          <a:p>
            <a:pPr lvl="1">
              <a:buFont typeface="Arial" panose="020B0604020202020204" pitchFamily="34" charset="0"/>
              <a:buChar char="•"/>
            </a:pPr>
            <a:r>
              <a:rPr lang="en-US" sz="2000" dirty="0"/>
              <a:t>NAESB will be up during migration timeframe</a:t>
            </a:r>
          </a:p>
          <a:p>
            <a:pPr lvl="1">
              <a:buFont typeface="Arial" panose="020B0604020202020204" pitchFamily="34" charset="0"/>
              <a:buChar char="•"/>
            </a:pPr>
            <a:endParaRPr lang="en-US" sz="2000" dirty="0">
              <a:highlight>
                <a:srgbClr val="FFFF00"/>
              </a:highlight>
            </a:endParaRPr>
          </a:p>
          <a:p>
            <a:pPr lvl="1">
              <a:buFont typeface="Arial" panose="020B0604020202020204" pitchFamily="34" charset="0"/>
              <a:buChar char="•"/>
            </a:pPr>
            <a:r>
              <a:rPr lang="en-US" sz="2000" dirty="0"/>
              <a:t>We do not anticipate any delays in the delivery of LSE files (daily AMS data) to Smart Meter Texas (SMT) </a:t>
            </a:r>
          </a:p>
          <a:p>
            <a:pPr lvl="1">
              <a:buFont typeface="Arial" panose="020B0604020202020204" pitchFamily="34" charset="0"/>
              <a:buChar char="•"/>
            </a:pPr>
            <a:endParaRPr lang="en-US" sz="2000" dirty="0">
              <a:highlight>
                <a:srgbClr val="FFFF00"/>
              </a:highlight>
            </a:endParaRPr>
          </a:p>
          <a:p>
            <a:pPr marL="182880" lvl="1" indent="0">
              <a:buNone/>
            </a:pPr>
            <a:endParaRPr lang="en-US" sz="2000" dirty="0"/>
          </a:p>
          <a:p>
            <a:pPr marL="365760" lvl="2" indent="0">
              <a:spcBef>
                <a:spcPts val="800"/>
              </a:spcBef>
              <a:buNone/>
            </a:pPr>
            <a:endParaRPr lang="en-US" sz="2400" dirty="0"/>
          </a:p>
        </p:txBody>
      </p:sp>
      <p:sp>
        <p:nvSpPr>
          <p:cNvPr id="4" name="Slide Number Placeholder 3">
            <a:extLst>
              <a:ext uri="{FF2B5EF4-FFF2-40B4-BE49-F238E27FC236}">
                <a16:creationId xmlns:a16="http://schemas.microsoft.com/office/drawing/2014/main" id="{8D483F05-2FE6-4432-B2A9-7D462BE8C3FD}"/>
              </a:ext>
            </a:extLst>
          </p:cNvPr>
          <p:cNvSpPr>
            <a:spLocks noGrp="1"/>
          </p:cNvSpPr>
          <p:nvPr>
            <p:ph type="sldNum" sz="quarter" idx="12"/>
          </p:nvPr>
        </p:nvSpPr>
        <p:spPr/>
        <p:txBody>
          <a:bodyPr/>
          <a:lstStyle/>
          <a:p>
            <a:fld id="{3FAD191B-EC79-44DF-9A66-5B2CE6AC23F7}" type="slidenum">
              <a:rPr lang="en-US">
                <a:solidFill>
                  <a:srgbClr val="FFFFFF">
                    <a:tint val="75000"/>
                  </a:srgbClr>
                </a:solidFill>
                <a:latin typeface="Arial"/>
              </a:rPr>
              <a:pPr/>
              <a:t>24</a:t>
            </a:fld>
            <a:endParaRPr lang="en-US" dirty="0">
              <a:solidFill>
                <a:srgbClr val="FFFFFF">
                  <a:tint val="75000"/>
                </a:srgbClr>
              </a:solidFill>
              <a:latin typeface="Arial"/>
            </a:endParaRPr>
          </a:p>
        </p:txBody>
      </p:sp>
    </p:spTree>
    <p:extLst>
      <p:ext uri="{BB962C8B-B14F-4D97-AF65-F5344CB8AC3E}">
        <p14:creationId xmlns:p14="http://schemas.microsoft.com/office/powerpoint/2010/main" val="132721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9089-CEB7-43A8-BF66-7127E68F273D}"/>
              </a:ext>
            </a:extLst>
          </p:cNvPr>
          <p:cNvSpPr>
            <a:spLocks noGrp="1"/>
          </p:cNvSpPr>
          <p:nvPr>
            <p:ph type="title"/>
          </p:nvPr>
        </p:nvSpPr>
        <p:spPr/>
        <p:txBody>
          <a:bodyPr/>
          <a:lstStyle/>
          <a:p>
            <a:r>
              <a:rPr lang="en-US" dirty="0"/>
              <a:t>Process changes During Migration Timeframes all releases CONT.</a:t>
            </a:r>
            <a:br>
              <a:rPr lang="en-US" dirty="0"/>
            </a:br>
            <a:endParaRPr lang="en-US" dirty="0"/>
          </a:p>
        </p:txBody>
      </p:sp>
      <p:sp>
        <p:nvSpPr>
          <p:cNvPr id="3" name="Content Placeholder 2">
            <a:extLst>
              <a:ext uri="{FF2B5EF4-FFF2-40B4-BE49-F238E27FC236}">
                <a16:creationId xmlns:a16="http://schemas.microsoft.com/office/drawing/2014/main" id="{A5CE3259-6740-47FF-A1B8-EFFE03C9F469}"/>
              </a:ext>
            </a:extLst>
          </p:cNvPr>
          <p:cNvSpPr>
            <a:spLocks noGrp="1"/>
          </p:cNvSpPr>
          <p:nvPr>
            <p:ph idx="1"/>
          </p:nvPr>
        </p:nvSpPr>
        <p:spPr/>
        <p:txBody>
          <a:bodyPr/>
          <a:lstStyle/>
          <a:p>
            <a:pPr lvl="1">
              <a:buFont typeface="Arial" panose="020B0604020202020204" pitchFamily="34" charset="0"/>
              <a:buChar char="•"/>
            </a:pPr>
            <a:r>
              <a:rPr lang="en-US" sz="2000" dirty="0"/>
              <a:t>All EDI transactions will be held and processed after the migration is complete</a:t>
            </a:r>
          </a:p>
          <a:p>
            <a:pPr lvl="2">
              <a:buFont typeface="Arial" panose="020B0604020202020204" pitchFamily="34" charset="0"/>
              <a:buChar char="−"/>
            </a:pPr>
            <a:r>
              <a:rPr lang="en-US" sz="1800" dirty="0"/>
              <a:t>Switches will work in our systems for the requested date received in the 814_03</a:t>
            </a:r>
          </a:p>
          <a:p>
            <a:pPr marL="365760" lvl="2" indent="0">
              <a:buNone/>
            </a:pPr>
            <a:endParaRPr lang="en-US" sz="1800" dirty="0"/>
          </a:p>
          <a:p>
            <a:pPr lvl="1">
              <a:buFont typeface="Arial" panose="020B0604020202020204" pitchFamily="34" charset="0"/>
              <a:buChar char="•"/>
            </a:pPr>
            <a:r>
              <a:rPr lang="en-US" sz="2000" dirty="0"/>
              <a:t>MVIs will work via regular Safety Net process</a:t>
            </a:r>
          </a:p>
          <a:p>
            <a:pPr marL="182880" lvl="1" indent="0">
              <a:buNone/>
            </a:pPr>
            <a:endParaRPr lang="en-US" sz="2000" dirty="0"/>
          </a:p>
          <a:p>
            <a:pPr lvl="1">
              <a:buFont typeface="Arial" panose="020B0604020202020204" pitchFamily="34" charset="0"/>
              <a:buChar char="•"/>
            </a:pPr>
            <a:r>
              <a:rPr lang="en-US" sz="2000" dirty="0"/>
              <a:t>All 867_04s will be delayed until Sunday night and 867_03 and 810_02s will generate during Monday night billing.</a:t>
            </a:r>
          </a:p>
          <a:p>
            <a:pPr marL="548640" lvl="3" indent="0">
              <a:buNone/>
            </a:pPr>
            <a:endParaRPr lang="en-US" sz="2000" dirty="0"/>
          </a:p>
          <a:p>
            <a:pPr lvl="1">
              <a:buFont typeface="Arial" panose="020B0604020202020204" pitchFamily="34" charset="0"/>
              <a:buChar char="•"/>
            </a:pPr>
            <a:r>
              <a:rPr lang="en-US" sz="2000" dirty="0"/>
              <a:t>However; we will </a:t>
            </a:r>
            <a:r>
              <a:rPr lang="en-US" sz="2000" b="1" u="sng" dirty="0"/>
              <a:t>not</a:t>
            </a:r>
            <a:r>
              <a:rPr lang="en-US" sz="2000" dirty="0"/>
              <a:t> work other transaction types (MVOs and 650s)</a:t>
            </a:r>
          </a:p>
          <a:p>
            <a:pPr lvl="2">
              <a:buFont typeface="Arial" panose="020B0604020202020204" pitchFamily="34" charset="0"/>
              <a:buChar char="−"/>
            </a:pPr>
            <a:r>
              <a:rPr lang="en-US" dirty="0"/>
              <a:t> </a:t>
            </a:r>
            <a:r>
              <a:rPr lang="en-US" sz="1800" dirty="0"/>
              <a:t>These should not be sent during the migration timeframe</a:t>
            </a:r>
          </a:p>
          <a:p>
            <a:pPr marL="0" indent="0">
              <a:buNone/>
            </a:pPr>
            <a:endParaRPr lang="en-US" dirty="0"/>
          </a:p>
        </p:txBody>
      </p:sp>
      <p:sp>
        <p:nvSpPr>
          <p:cNvPr id="4" name="Slide Number Placeholder 3">
            <a:extLst>
              <a:ext uri="{FF2B5EF4-FFF2-40B4-BE49-F238E27FC236}">
                <a16:creationId xmlns:a16="http://schemas.microsoft.com/office/drawing/2014/main" id="{D6F95A36-1C4F-40E7-86FF-C4E6A215F52D}"/>
              </a:ext>
            </a:extLst>
          </p:cNvPr>
          <p:cNvSpPr>
            <a:spLocks noGrp="1"/>
          </p:cNvSpPr>
          <p:nvPr>
            <p:ph type="sldNum" sz="quarter" idx="12"/>
          </p:nvPr>
        </p:nvSpPr>
        <p:spPr/>
        <p:txBody>
          <a:bodyPr/>
          <a:lstStyle/>
          <a:p>
            <a:fld id="{D6D4E9A9-2513-406F-9ECE-1B36BCB06EC3}" type="slidenum">
              <a:rPr lang="en-US" smtClean="0"/>
              <a:t>25</a:t>
            </a:fld>
            <a:endParaRPr lang="en-US" dirty="0"/>
          </a:p>
        </p:txBody>
      </p:sp>
    </p:spTree>
    <p:extLst>
      <p:ext uri="{BB962C8B-B14F-4D97-AF65-F5344CB8AC3E}">
        <p14:creationId xmlns:p14="http://schemas.microsoft.com/office/powerpoint/2010/main" val="311842297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E472-428C-4EDD-8374-4EA3DC780555}"/>
              </a:ext>
            </a:extLst>
          </p:cNvPr>
          <p:cNvSpPr>
            <a:spLocks noGrp="1"/>
          </p:cNvSpPr>
          <p:nvPr>
            <p:ph type="title"/>
          </p:nvPr>
        </p:nvSpPr>
        <p:spPr/>
        <p:txBody>
          <a:bodyPr/>
          <a:lstStyle/>
          <a:p>
            <a:r>
              <a:rPr lang="en-US" dirty="0"/>
              <a:t>Market testing </a:t>
            </a:r>
          </a:p>
        </p:txBody>
      </p:sp>
      <p:sp>
        <p:nvSpPr>
          <p:cNvPr id="3" name="Content Placeholder 2">
            <a:extLst>
              <a:ext uri="{FF2B5EF4-FFF2-40B4-BE49-F238E27FC236}">
                <a16:creationId xmlns:a16="http://schemas.microsoft.com/office/drawing/2014/main" id="{5B3807A1-7055-4EFE-96E5-6BE13177CE23}"/>
              </a:ext>
            </a:extLst>
          </p:cNvPr>
          <p:cNvSpPr>
            <a:spLocks noGrp="1"/>
          </p:cNvSpPr>
          <p:nvPr>
            <p:ph idx="1"/>
          </p:nvPr>
        </p:nvSpPr>
        <p:spPr/>
        <p:txBody>
          <a:bodyPr/>
          <a:lstStyle/>
          <a:p>
            <a:pPr lvl="1">
              <a:buFont typeface="Arial" panose="020B0604020202020204" pitchFamily="34" charset="0"/>
              <a:buChar char="•"/>
            </a:pPr>
            <a:endParaRPr lang="en-US" sz="2000" dirty="0"/>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Test end-to-end transaction processes with ERCOT, CRs, and EDI service providers mid August</a:t>
            </a:r>
          </a:p>
          <a:p>
            <a:pPr marL="257244" lvl="1" indent="0">
              <a:buNone/>
            </a:pPr>
            <a:endParaRPr lang="en-US" sz="2400" dirty="0"/>
          </a:p>
          <a:p>
            <a:pPr lvl="1">
              <a:buFont typeface="Arial" panose="020B0604020202020204" pitchFamily="34" charset="0"/>
              <a:buChar char="•"/>
            </a:pPr>
            <a:r>
              <a:rPr lang="en-US" sz="2400" dirty="0"/>
              <a:t>We will closely coordinate our schedule(s) with ERCOT Flight Testing and any other Market activities</a:t>
            </a:r>
          </a:p>
          <a:p>
            <a:pPr marL="0" indent="0">
              <a:buNone/>
            </a:pPr>
            <a:endParaRPr lang="en-US" dirty="0"/>
          </a:p>
        </p:txBody>
      </p:sp>
      <p:sp>
        <p:nvSpPr>
          <p:cNvPr id="4" name="Slide Number Placeholder 3">
            <a:extLst>
              <a:ext uri="{FF2B5EF4-FFF2-40B4-BE49-F238E27FC236}">
                <a16:creationId xmlns:a16="http://schemas.microsoft.com/office/drawing/2014/main" id="{58A50F97-DDA2-4B6D-A88D-698462E1E8E1}"/>
              </a:ext>
            </a:extLst>
          </p:cNvPr>
          <p:cNvSpPr>
            <a:spLocks noGrp="1"/>
          </p:cNvSpPr>
          <p:nvPr>
            <p:ph type="sldNum" sz="quarter" idx="12"/>
          </p:nvPr>
        </p:nvSpPr>
        <p:spPr/>
        <p:txBody>
          <a:bodyPr/>
          <a:lstStyle/>
          <a:p>
            <a:fld id="{3FAD191B-EC79-44DF-9A66-5B2CE6AC23F7}" type="slidenum">
              <a:rPr lang="en-US" smtClean="0"/>
              <a:t>26</a:t>
            </a:fld>
            <a:endParaRPr lang="en-US" dirty="0"/>
          </a:p>
        </p:txBody>
      </p:sp>
    </p:spTree>
    <p:extLst>
      <p:ext uri="{BB962C8B-B14F-4D97-AF65-F5344CB8AC3E}">
        <p14:creationId xmlns:p14="http://schemas.microsoft.com/office/powerpoint/2010/main" val="80869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9A4-E8D1-439C-A39D-A35A52807CD5}"/>
              </a:ext>
            </a:extLst>
          </p:cNvPr>
          <p:cNvSpPr>
            <a:spLocks noGrp="1"/>
          </p:cNvSpPr>
          <p:nvPr>
            <p:ph type="title"/>
          </p:nvPr>
        </p:nvSpPr>
        <p:spPr/>
        <p:txBody>
          <a:bodyPr/>
          <a:lstStyle/>
          <a:p>
            <a:pPr lvl="1"/>
            <a:r>
              <a:rPr lang="en-US" sz="2400" b="1" dirty="0">
                <a:solidFill>
                  <a:srgbClr val="00B0F0"/>
                </a:solidFill>
                <a:latin typeface="+mn-lt"/>
              </a:rPr>
              <a:t>MARKET COMMUNICATION PLAN </a:t>
            </a:r>
          </a:p>
        </p:txBody>
      </p:sp>
      <p:sp>
        <p:nvSpPr>
          <p:cNvPr id="3" name="Content Placeholder 2">
            <a:extLst>
              <a:ext uri="{FF2B5EF4-FFF2-40B4-BE49-F238E27FC236}">
                <a16:creationId xmlns:a16="http://schemas.microsoft.com/office/drawing/2014/main" id="{CF686B50-FCD4-4BF5-8826-1B21EC3A71C3}"/>
              </a:ext>
            </a:extLst>
          </p:cNvPr>
          <p:cNvSpPr>
            <a:spLocks noGrp="1"/>
          </p:cNvSpPr>
          <p:nvPr>
            <p:ph idx="1"/>
          </p:nvPr>
        </p:nvSpPr>
        <p:spPr>
          <a:xfrm>
            <a:off x="361950" y="1285592"/>
            <a:ext cx="8025694" cy="4886608"/>
          </a:xfrm>
        </p:spPr>
        <p:txBody>
          <a:bodyPr/>
          <a:lstStyle/>
          <a:p>
            <a:pPr>
              <a:spcBef>
                <a:spcPts val="800"/>
              </a:spcBef>
            </a:pPr>
            <a:r>
              <a:rPr lang="en-US" dirty="0"/>
              <a:t>Regulatory and Business Management will or have visited with PUCT Staff and ERCOT leadership prior to Market testing</a:t>
            </a:r>
          </a:p>
          <a:p>
            <a:pPr marL="0" indent="0">
              <a:spcBef>
                <a:spcPts val="800"/>
              </a:spcBef>
              <a:buNone/>
            </a:pPr>
            <a:endParaRPr lang="en-US" dirty="0"/>
          </a:p>
          <a:p>
            <a:pPr>
              <a:spcBef>
                <a:spcPts val="800"/>
              </a:spcBef>
            </a:pPr>
            <a:r>
              <a:rPr lang="en-US" dirty="0"/>
              <a:t>Stakeholders will be kept informed throughout the cutover and initial stabilization with Market notices, Market calls, and individual engagement as necessary </a:t>
            </a:r>
          </a:p>
          <a:p>
            <a:pPr>
              <a:spcBef>
                <a:spcPts val="800"/>
              </a:spcBef>
            </a:pPr>
            <a:endParaRPr lang="en-US" dirty="0"/>
          </a:p>
          <a:p>
            <a:pPr>
              <a:spcBef>
                <a:spcPts val="800"/>
              </a:spcBef>
            </a:pPr>
            <a:r>
              <a:rPr lang="en-US" dirty="0"/>
              <a:t>Preliminary list of ESIIDs scheduled to be converted to SAP will be provided to Rep of Record(s) a week prior to each migration via email.  Please remember that this list will be a snap-shot in time.  </a:t>
            </a:r>
          </a:p>
          <a:p>
            <a:pPr marL="0" indent="0">
              <a:spcBef>
                <a:spcPts val="800"/>
              </a:spcBef>
              <a:buNone/>
            </a:pPr>
            <a:endParaRPr lang="en-US" dirty="0"/>
          </a:p>
          <a:p>
            <a:pPr>
              <a:spcBef>
                <a:spcPts val="800"/>
              </a:spcBef>
            </a:pPr>
            <a:r>
              <a:rPr lang="en-US" dirty="0"/>
              <a:t>Final or a more current list of ESIIDs scheduled to be converted to SAP will be provided to Rep of Record(s) on the day of migration via email</a:t>
            </a:r>
          </a:p>
          <a:p>
            <a:pPr marL="0" indent="0">
              <a:spcBef>
                <a:spcPts val="800"/>
              </a:spcBef>
              <a:buNone/>
            </a:pP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01D25172-833D-4B39-9398-1FA4F1105E80}"/>
              </a:ext>
            </a:extLst>
          </p:cNvPr>
          <p:cNvSpPr>
            <a:spLocks noGrp="1"/>
          </p:cNvSpPr>
          <p:nvPr>
            <p:ph type="sldNum" sz="quarter" idx="12"/>
          </p:nvPr>
        </p:nvSpPr>
        <p:spPr/>
        <p:txBody>
          <a:bodyPr/>
          <a:lstStyle/>
          <a:p>
            <a:fld id="{3FAD191B-EC79-44DF-9A66-5B2CE6AC23F7}" type="slidenum">
              <a:rPr lang="en-US" smtClean="0"/>
              <a:t>27</a:t>
            </a:fld>
            <a:endParaRPr lang="en-US" dirty="0"/>
          </a:p>
        </p:txBody>
      </p:sp>
    </p:spTree>
    <p:extLst>
      <p:ext uri="{BB962C8B-B14F-4D97-AF65-F5344CB8AC3E}">
        <p14:creationId xmlns:p14="http://schemas.microsoft.com/office/powerpoint/2010/main" val="302963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4D99-59B3-4393-BAB4-AE2C1EBDC081}"/>
              </a:ext>
            </a:extLst>
          </p:cNvPr>
          <p:cNvSpPr>
            <a:spLocks noGrp="1"/>
          </p:cNvSpPr>
          <p:nvPr>
            <p:ph type="title"/>
          </p:nvPr>
        </p:nvSpPr>
        <p:spPr/>
        <p:txBody>
          <a:bodyPr/>
          <a:lstStyle/>
          <a:p>
            <a:r>
              <a:rPr lang="en-US" dirty="0">
                <a:solidFill>
                  <a:srgbClr val="00B0F0"/>
                </a:solidFill>
              </a:rPr>
              <a:t>MARKET COMMUNICATION PLAN Cont. </a:t>
            </a:r>
            <a:endParaRPr lang="en-US" dirty="0"/>
          </a:p>
        </p:txBody>
      </p:sp>
      <p:sp>
        <p:nvSpPr>
          <p:cNvPr id="3" name="Content Placeholder 2">
            <a:extLst>
              <a:ext uri="{FF2B5EF4-FFF2-40B4-BE49-F238E27FC236}">
                <a16:creationId xmlns:a16="http://schemas.microsoft.com/office/drawing/2014/main" id="{D01573C4-C7F3-4F98-AE2A-567BC0DDEB38}"/>
              </a:ext>
            </a:extLst>
          </p:cNvPr>
          <p:cNvSpPr>
            <a:spLocks noGrp="1"/>
          </p:cNvSpPr>
          <p:nvPr>
            <p:ph idx="1"/>
          </p:nvPr>
        </p:nvSpPr>
        <p:spPr/>
        <p:txBody>
          <a:bodyPr/>
          <a:lstStyle/>
          <a:p>
            <a:r>
              <a:rPr lang="en-US" sz="2400" b="1" dirty="0"/>
              <a:t>Market Notices</a:t>
            </a:r>
          </a:p>
          <a:p>
            <a:pPr lvl="1"/>
            <a:r>
              <a:rPr lang="en-US" sz="2200" dirty="0"/>
              <a:t>Market Call(s) information, Schedules and Status of migration  </a:t>
            </a:r>
          </a:p>
          <a:p>
            <a:endParaRPr lang="en-US" dirty="0"/>
          </a:p>
          <a:p>
            <a:r>
              <a:rPr lang="en-US" sz="2400" b="1" dirty="0"/>
              <a:t>Market Call for Technical Go Live, Releases 1 and 2 </a:t>
            </a:r>
          </a:p>
          <a:p>
            <a:pPr lvl="1"/>
            <a:r>
              <a:rPr lang="en-US" sz="2200" dirty="0"/>
              <a:t> Will be held on Saturday and again on Monday at 10:00am during migration weekend</a:t>
            </a:r>
          </a:p>
          <a:p>
            <a:pPr marL="0" indent="0">
              <a:buNone/>
            </a:pPr>
            <a:endParaRPr lang="en-US" sz="2200" dirty="0"/>
          </a:p>
          <a:p>
            <a:r>
              <a:rPr lang="en-US" sz="2400" b="1" dirty="0"/>
              <a:t>Designated Mailbox </a:t>
            </a:r>
            <a:r>
              <a:rPr lang="en-US" sz="2400" dirty="0"/>
              <a:t>– </a:t>
            </a:r>
            <a:r>
              <a:rPr lang="en-US" sz="2400" b="1" dirty="0"/>
              <a:t>Direct questions, issues and/or concerns to: </a:t>
            </a:r>
          </a:p>
          <a:p>
            <a:pPr lvl="1"/>
            <a:r>
              <a:rPr lang="en-US" sz="2000" dirty="0"/>
              <a:t> </a:t>
            </a:r>
            <a:r>
              <a:rPr lang="en-US" sz="2200" dirty="0">
                <a:hlinkClick r:id="rId3"/>
              </a:rPr>
              <a:t>CISConversionGroup@CenterpointEnergy.com</a:t>
            </a:r>
            <a:endParaRPr lang="en-US" sz="2200" dirty="0"/>
          </a:p>
          <a:p>
            <a:pPr marL="182880" lvl="1" indent="0">
              <a:buNone/>
            </a:pPr>
            <a:endParaRPr lang="en-US" sz="2200"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A0D1E9B-6AE5-45A1-8B4D-2B2BEC318969}"/>
              </a:ext>
            </a:extLst>
          </p:cNvPr>
          <p:cNvSpPr>
            <a:spLocks noGrp="1"/>
          </p:cNvSpPr>
          <p:nvPr>
            <p:ph type="sldNum" sz="quarter" idx="12"/>
          </p:nvPr>
        </p:nvSpPr>
        <p:spPr/>
        <p:txBody>
          <a:bodyPr/>
          <a:lstStyle/>
          <a:p>
            <a:fld id="{3FAD191B-EC79-44DF-9A66-5B2CE6AC23F7}" type="slidenum">
              <a:rPr lang="en-US" smtClean="0"/>
              <a:t>28</a:t>
            </a:fld>
            <a:endParaRPr lang="en-US" dirty="0"/>
          </a:p>
        </p:txBody>
      </p:sp>
    </p:spTree>
    <p:extLst>
      <p:ext uri="{BB962C8B-B14F-4D97-AF65-F5344CB8AC3E}">
        <p14:creationId xmlns:p14="http://schemas.microsoft.com/office/powerpoint/2010/main" val="162101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BC4C-9218-4172-ABCC-98D48239206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9734709E-4590-4832-86D4-04D35BE083DD}"/>
              </a:ext>
            </a:extLst>
          </p:cNvPr>
          <p:cNvSpPr>
            <a:spLocks noGrp="1"/>
          </p:cNvSpPr>
          <p:nvPr>
            <p:ph type="sldNum" sz="quarter" idx="12"/>
          </p:nvPr>
        </p:nvSpPr>
        <p:spPr/>
        <p:txBody>
          <a:bodyPr/>
          <a:lstStyle/>
          <a:p>
            <a:fld id="{3FAD191B-EC79-44DF-9A66-5B2CE6AC23F7}" type="slidenum">
              <a:rPr lang="en-US" smtClean="0"/>
              <a:t>29</a:t>
            </a:fld>
            <a:endParaRPr lang="en-US" dirty="0"/>
          </a:p>
        </p:txBody>
      </p:sp>
      <p:pic>
        <p:nvPicPr>
          <p:cNvPr id="5" name="Content Placeholder 4">
            <a:extLst>
              <a:ext uri="{FF2B5EF4-FFF2-40B4-BE49-F238E27FC236}">
                <a16:creationId xmlns:a16="http://schemas.microsoft.com/office/drawing/2014/main" id="{FB1AE5E6-2C24-4503-B9B1-AF54CF81C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592" y="2198169"/>
            <a:ext cx="6931243" cy="3215525"/>
          </a:xfrm>
          <a:prstGeom prst="rect">
            <a:avLst/>
          </a:prstGeom>
        </p:spPr>
      </p:pic>
    </p:spTree>
    <p:extLst>
      <p:ext uri="{BB962C8B-B14F-4D97-AF65-F5344CB8AC3E}">
        <p14:creationId xmlns:p14="http://schemas.microsoft.com/office/powerpoint/2010/main" val="21398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we will take a dive into the market facing changes</a:t>
            </a:r>
          </a:p>
        </p:txBody>
      </p:sp>
      <p:sp>
        <p:nvSpPr>
          <p:cNvPr id="4" name="Slide Number Placeholder 3">
            <a:extLst>
              <a:ext uri="{FF2B5EF4-FFF2-40B4-BE49-F238E27FC236}">
                <a16:creationId xmlns:a16="http://schemas.microsoft.com/office/drawing/2014/main" id="{3BA9943D-A8AE-454D-A4C2-3FDC37BEC500}"/>
              </a:ext>
            </a:extLst>
          </p:cNvPr>
          <p:cNvSpPr>
            <a:spLocks noGrp="1"/>
          </p:cNvSpPr>
          <p:nvPr>
            <p:ph type="sldNum" sz="quarter" idx="12"/>
          </p:nvPr>
        </p:nvSpPr>
        <p:spPr/>
        <p:txBody>
          <a:bodyPr/>
          <a:lstStyle/>
          <a:p>
            <a:pPr defTabSz="685800"/>
            <a:fld id="{6EEFD2D6-1C8F-49EC-8F31-DAEFA9025994}" type="slidenum">
              <a:rPr lang="en-US">
                <a:solidFill>
                  <a:srgbClr val="231F20"/>
                </a:solidFill>
                <a:latin typeface="Arial" panose="020B0604020202020204"/>
              </a:rPr>
              <a:pPr defTabSz="685800"/>
              <a:t>3</a:t>
            </a:fld>
            <a:endParaRPr lang="en-US" dirty="0">
              <a:solidFill>
                <a:srgbClr val="231F20"/>
              </a:solidFill>
              <a:latin typeface="Arial" panose="020B0604020202020204"/>
            </a:endParaRPr>
          </a:p>
        </p:txBody>
      </p:sp>
      <p:pic>
        <p:nvPicPr>
          <p:cNvPr id="12" name="Content Placeholder 11">
            <a:extLst>
              <a:ext uri="{FF2B5EF4-FFF2-40B4-BE49-F238E27FC236}">
                <a16:creationId xmlns:a16="http://schemas.microsoft.com/office/drawing/2014/main" id="{E8DABC7D-42C0-4585-A51C-91DC9BB86225}"/>
              </a:ext>
            </a:extLst>
          </p:cNvPr>
          <p:cNvPicPr>
            <a:picLocks noGrp="1" noChangeAspect="1"/>
          </p:cNvPicPr>
          <p:nvPr>
            <p:ph idx="1"/>
          </p:nvPr>
        </p:nvPicPr>
        <p:blipFill>
          <a:blip r:embed="rId4"/>
          <a:stretch>
            <a:fillRect/>
          </a:stretch>
        </p:blipFill>
        <p:spPr>
          <a:xfrm>
            <a:off x="976544" y="1438561"/>
            <a:ext cx="7368466" cy="4829074"/>
          </a:xfrm>
          <a:prstGeom prst="rect">
            <a:avLst/>
          </a:prstGeom>
        </p:spPr>
      </p:pic>
    </p:spTree>
    <p:custDataLst>
      <p:tags r:id="rId1"/>
    </p:custDataLst>
    <p:extLst>
      <p:ext uri="{BB962C8B-B14F-4D97-AF65-F5344CB8AC3E}">
        <p14:creationId xmlns:p14="http://schemas.microsoft.com/office/powerpoint/2010/main" val="371015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Facing Changes – Key Points</a:t>
            </a:r>
          </a:p>
        </p:txBody>
      </p:sp>
      <p:sp>
        <p:nvSpPr>
          <p:cNvPr id="6" name="Content Placeholder 5"/>
          <p:cNvSpPr>
            <a:spLocks noGrp="1"/>
          </p:cNvSpPr>
          <p:nvPr>
            <p:ph idx="1"/>
          </p:nvPr>
        </p:nvSpPr>
        <p:spPr>
          <a:xfrm>
            <a:off x="361950" y="1509822"/>
            <a:ext cx="8420100" cy="4662377"/>
          </a:xfrm>
        </p:spPr>
        <p:txBody>
          <a:bodyPr/>
          <a:lstStyle/>
          <a:p>
            <a:pPr>
              <a:spcBef>
                <a:spcPts val="800"/>
              </a:spcBef>
            </a:pPr>
            <a:r>
              <a:rPr lang="en-US" sz="2800" b="1" dirty="0"/>
              <a:t>Process Improvements</a:t>
            </a:r>
          </a:p>
          <a:p>
            <a:pPr lvl="1"/>
            <a:r>
              <a:rPr lang="en-US" sz="2000" dirty="0"/>
              <a:t>Billing </a:t>
            </a:r>
          </a:p>
          <a:p>
            <a:pPr lvl="1"/>
            <a:r>
              <a:rPr lang="en-US" sz="2000" dirty="0"/>
              <a:t>Meter Removal</a:t>
            </a:r>
            <a:endParaRPr lang="en-US" sz="2000" b="1" dirty="0"/>
          </a:p>
          <a:p>
            <a:pPr>
              <a:spcBef>
                <a:spcPts val="800"/>
              </a:spcBef>
            </a:pPr>
            <a:r>
              <a:rPr lang="en-US" sz="2800" b="1" dirty="0"/>
              <a:t>Rate Description </a:t>
            </a:r>
          </a:p>
          <a:p>
            <a:pPr marL="182880" lvl="1" indent="0">
              <a:buNone/>
            </a:pPr>
            <a:r>
              <a:rPr lang="en-US" sz="2200" dirty="0"/>
              <a:t>– </a:t>
            </a:r>
            <a:r>
              <a:rPr lang="en-US" sz="2000" dirty="0"/>
              <a:t>All listed will align with the Tariff language</a:t>
            </a:r>
          </a:p>
          <a:p>
            <a:pPr>
              <a:spcBef>
                <a:spcPts val="800"/>
              </a:spcBef>
            </a:pPr>
            <a:r>
              <a:rPr lang="en-US" sz="2800" b="1" dirty="0"/>
              <a:t>Unmetered EDI data field change </a:t>
            </a:r>
          </a:p>
          <a:p>
            <a:pPr lvl="1"/>
            <a:r>
              <a:rPr lang="en-US" sz="2400" dirty="0"/>
              <a:t> </a:t>
            </a:r>
            <a:r>
              <a:rPr lang="en-US" sz="2000" dirty="0"/>
              <a:t>Guardlight - Multiple Unmetered Light Types</a:t>
            </a:r>
          </a:p>
          <a:p>
            <a:pPr>
              <a:spcBef>
                <a:spcPts val="800"/>
              </a:spcBef>
            </a:pPr>
            <a:r>
              <a:rPr lang="en-US" sz="2800" b="1" dirty="0"/>
              <a:t>Quantity Segments</a:t>
            </a:r>
          </a:p>
          <a:p>
            <a:pPr marL="182880" lvl="1" indent="0">
              <a:buNone/>
            </a:pPr>
            <a:endParaRPr lang="en-US" dirty="0"/>
          </a:p>
          <a:p>
            <a:pPr marL="182880" lvl="1" indent="0">
              <a:buNone/>
            </a:pPr>
            <a:endParaRPr lang="en-US" dirty="0"/>
          </a:p>
          <a:p>
            <a:endParaRPr lang="en-US" dirty="0"/>
          </a:p>
        </p:txBody>
      </p:sp>
      <p:sp>
        <p:nvSpPr>
          <p:cNvPr id="4" name="Slide Number Placeholder 3">
            <a:extLst>
              <a:ext uri="{FF2B5EF4-FFF2-40B4-BE49-F238E27FC236}">
                <a16:creationId xmlns:a16="http://schemas.microsoft.com/office/drawing/2014/main" id="{3C3D4A32-DEEC-49BE-8518-D921604A7005}"/>
              </a:ext>
            </a:extLst>
          </p:cNvPr>
          <p:cNvSpPr>
            <a:spLocks noGrp="1"/>
          </p:cNvSpPr>
          <p:nvPr>
            <p:ph type="sldNum" sz="quarter" idx="12"/>
          </p:nvPr>
        </p:nvSpPr>
        <p:spPr/>
        <p:txBody>
          <a:bodyPr/>
          <a:lstStyle/>
          <a:p>
            <a:pPr defTabSz="685800"/>
            <a:fld id="{6EEFD2D6-1C8F-49EC-8F31-DAEFA9025994}" type="slidenum">
              <a:rPr lang="en-US">
                <a:solidFill>
                  <a:srgbClr val="231F20"/>
                </a:solidFill>
                <a:latin typeface="Arial" panose="020B0604020202020204"/>
              </a:rPr>
              <a:pPr defTabSz="685800"/>
              <a:t>4</a:t>
            </a:fld>
            <a:endParaRPr lang="en-US" dirty="0">
              <a:solidFill>
                <a:srgbClr val="231F20"/>
              </a:solidFill>
              <a:latin typeface="Arial" panose="020B0604020202020204"/>
            </a:endParaRPr>
          </a:p>
        </p:txBody>
      </p:sp>
    </p:spTree>
    <p:custDataLst>
      <p:tags r:id="rId1"/>
    </p:custDataLst>
    <p:extLst>
      <p:ext uri="{BB962C8B-B14F-4D97-AF65-F5344CB8AC3E}">
        <p14:creationId xmlns:p14="http://schemas.microsoft.com/office/powerpoint/2010/main" val="299049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E99D-621E-4D68-A26C-98760A8894EC}"/>
              </a:ext>
            </a:extLst>
          </p:cNvPr>
          <p:cNvSpPr>
            <a:spLocks noGrp="1"/>
          </p:cNvSpPr>
          <p:nvPr>
            <p:ph type="title"/>
          </p:nvPr>
        </p:nvSpPr>
        <p:spPr/>
        <p:txBody>
          <a:bodyPr/>
          <a:lstStyle/>
          <a:p>
            <a:r>
              <a:rPr lang="en-US" dirty="0"/>
              <a:t>Process Improvements</a:t>
            </a:r>
          </a:p>
        </p:txBody>
      </p:sp>
      <p:sp>
        <p:nvSpPr>
          <p:cNvPr id="3" name="Content Placeholder 2">
            <a:extLst>
              <a:ext uri="{FF2B5EF4-FFF2-40B4-BE49-F238E27FC236}">
                <a16:creationId xmlns:a16="http://schemas.microsoft.com/office/drawing/2014/main" id="{1F504338-CBB7-4253-B146-8D4697989FB4}"/>
              </a:ext>
            </a:extLst>
          </p:cNvPr>
          <p:cNvSpPr>
            <a:spLocks noGrp="1"/>
          </p:cNvSpPr>
          <p:nvPr>
            <p:ph idx="1"/>
          </p:nvPr>
        </p:nvSpPr>
        <p:spPr>
          <a:xfrm>
            <a:off x="361950" y="1179267"/>
            <a:ext cx="8558766" cy="4886608"/>
          </a:xfrm>
        </p:spPr>
        <p:txBody>
          <a:bodyPr/>
          <a:lstStyle/>
          <a:p>
            <a:pPr>
              <a:spcBef>
                <a:spcPts val="800"/>
              </a:spcBef>
            </a:pPr>
            <a:r>
              <a:rPr lang="en-US" b="1" dirty="0"/>
              <a:t>Billing</a:t>
            </a:r>
            <a:r>
              <a:rPr lang="en-US" dirty="0"/>
              <a:t> </a:t>
            </a:r>
          </a:p>
          <a:p>
            <a:pPr lvl="1"/>
            <a:r>
              <a:rPr lang="en-US" b="1" dirty="0">
                <a:solidFill>
                  <a:srgbClr val="00B050"/>
                </a:solidFill>
              </a:rPr>
              <a:t>Current:</a:t>
            </a:r>
          </a:p>
          <a:p>
            <a:pPr lvl="2">
              <a:spcBef>
                <a:spcPts val="800"/>
              </a:spcBef>
            </a:pPr>
            <a:r>
              <a:rPr lang="en-US" sz="1800" b="1" dirty="0"/>
              <a:t>Monday</a:t>
            </a:r>
            <a:r>
              <a:rPr lang="en-US" sz="1800" dirty="0"/>
              <a:t>:  Take reading(s) </a:t>
            </a:r>
          </a:p>
          <a:p>
            <a:pPr lvl="2">
              <a:spcBef>
                <a:spcPts val="800"/>
              </a:spcBef>
            </a:pPr>
            <a:r>
              <a:rPr lang="en-US" sz="1800" b="1" dirty="0"/>
              <a:t>Monday night</a:t>
            </a:r>
            <a:r>
              <a:rPr lang="en-US" sz="1800" dirty="0"/>
              <a:t>:  Store reading(s) during batch process</a:t>
            </a:r>
          </a:p>
          <a:p>
            <a:pPr lvl="2">
              <a:spcBef>
                <a:spcPts val="800"/>
              </a:spcBef>
            </a:pPr>
            <a:r>
              <a:rPr lang="en-US" sz="1800" b="1" dirty="0"/>
              <a:t>Tuesday night</a:t>
            </a:r>
            <a:r>
              <a:rPr lang="en-US" sz="1800" dirty="0"/>
              <a:t>:  Prepare to Bill with reading(s) obtained on Monday </a:t>
            </a:r>
          </a:p>
          <a:p>
            <a:pPr lvl="2">
              <a:spcBef>
                <a:spcPts val="800"/>
              </a:spcBef>
            </a:pPr>
            <a:r>
              <a:rPr lang="en-US" sz="1800" b="1" dirty="0"/>
              <a:t>Wednesday</a:t>
            </a:r>
            <a:r>
              <a:rPr lang="en-US" sz="1800" dirty="0"/>
              <a:t>:  Monday’s 810 and 867 Transactions are sent around 2:00am </a:t>
            </a:r>
            <a:endParaRPr lang="en-US" b="1" dirty="0">
              <a:solidFill>
                <a:srgbClr val="00B050"/>
              </a:solidFill>
            </a:endParaRPr>
          </a:p>
          <a:p>
            <a:pPr lvl="1"/>
            <a:r>
              <a:rPr lang="en-US" b="1" dirty="0">
                <a:solidFill>
                  <a:srgbClr val="00B050"/>
                </a:solidFill>
              </a:rPr>
              <a:t>Future:</a:t>
            </a:r>
          </a:p>
          <a:p>
            <a:pPr lvl="1">
              <a:buFont typeface="Arial" panose="020B0604020202020204" pitchFamily="34" charset="0"/>
              <a:buChar char="•"/>
            </a:pPr>
            <a:r>
              <a:rPr lang="en-US" dirty="0"/>
              <a:t>Billing will be performed one day earlier on the night that the reads were obtained thus eliminating the one day lag in 810s and 867s after the scheduled read date, for example: </a:t>
            </a:r>
          </a:p>
          <a:p>
            <a:pPr lvl="2">
              <a:spcBef>
                <a:spcPts val="800"/>
              </a:spcBef>
            </a:pPr>
            <a:r>
              <a:rPr lang="en-US" sz="1800" b="1" dirty="0"/>
              <a:t>Monday</a:t>
            </a:r>
            <a:r>
              <a:rPr lang="en-US" sz="1800" dirty="0"/>
              <a:t>:  Take reading(s)</a:t>
            </a:r>
          </a:p>
          <a:p>
            <a:pPr lvl="2">
              <a:spcBef>
                <a:spcPts val="800"/>
              </a:spcBef>
            </a:pPr>
            <a:r>
              <a:rPr lang="en-US" sz="1800" b="1" dirty="0"/>
              <a:t>Monday night</a:t>
            </a:r>
            <a:r>
              <a:rPr lang="en-US" sz="1800" dirty="0"/>
              <a:t>:  Prepare to Bill with reading(s) obtained on Monday </a:t>
            </a:r>
          </a:p>
          <a:p>
            <a:pPr lvl="2">
              <a:spcBef>
                <a:spcPts val="800"/>
              </a:spcBef>
            </a:pPr>
            <a:r>
              <a:rPr lang="en-US" sz="1800" b="1" dirty="0"/>
              <a:t>Tuesday</a:t>
            </a:r>
            <a:r>
              <a:rPr lang="en-US" sz="1800" dirty="0"/>
              <a:t>:  Monday’s 810 and 867 Transactions would be sent out </a:t>
            </a:r>
          </a:p>
          <a:p>
            <a:pPr lvl="1">
              <a:buFont typeface="Arial" panose="020B0604020202020204" pitchFamily="34" charset="0"/>
              <a:buChar char="•"/>
            </a:pPr>
            <a:endParaRPr lang="en-US" dirty="0"/>
          </a:p>
          <a:p>
            <a:pPr marL="0" indent="0">
              <a:buNone/>
            </a:pPr>
            <a:endParaRPr lang="en-US" dirty="0">
              <a:solidFill>
                <a:srgbClr val="C00000"/>
              </a:solidFill>
            </a:endParaRPr>
          </a:p>
          <a:p>
            <a:endParaRPr lang="en-US" dirty="0">
              <a:solidFill>
                <a:srgbClr val="C00000"/>
              </a:solidFill>
            </a:endParaRPr>
          </a:p>
        </p:txBody>
      </p:sp>
      <p:sp>
        <p:nvSpPr>
          <p:cNvPr id="4" name="Slide Number Placeholder 3">
            <a:extLst>
              <a:ext uri="{FF2B5EF4-FFF2-40B4-BE49-F238E27FC236}">
                <a16:creationId xmlns:a16="http://schemas.microsoft.com/office/drawing/2014/main" id="{06665AB7-444C-4E7C-9FED-91A72C32124C}"/>
              </a:ext>
            </a:extLst>
          </p:cNvPr>
          <p:cNvSpPr>
            <a:spLocks noGrp="1"/>
          </p:cNvSpPr>
          <p:nvPr>
            <p:ph type="sldNum" sz="quarter" idx="12"/>
          </p:nvPr>
        </p:nvSpPr>
        <p:spPr/>
        <p:txBody>
          <a:bodyPr/>
          <a:lstStyle/>
          <a:p>
            <a:fld id="{3FAD191B-EC79-44DF-9A66-5B2CE6AC23F7}" type="slidenum">
              <a:rPr lang="en-US" smtClean="0"/>
              <a:t>5</a:t>
            </a:fld>
            <a:endParaRPr lang="en-US" dirty="0"/>
          </a:p>
        </p:txBody>
      </p:sp>
    </p:spTree>
    <p:extLst>
      <p:ext uri="{BB962C8B-B14F-4D97-AF65-F5344CB8AC3E}">
        <p14:creationId xmlns:p14="http://schemas.microsoft.com/office/powerpoint/2010/main" val="326677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E99D-621E-4D68-A26C-98760A8894EC}"/>
              </a:ext>
            </a:extLst>
          </p:cNvPr>
          <p:cNvSpPr>
            <a:spLocks noGrp="1"/>
          </p:cNvSpPr>
          <p:nvPr>
            <p:ph type="title"/>
          </p:nvPr>
        </p:nvSpPr>
        <p:spPr/>
        <p:txBody>
          <a:bodyPr/>
          <a:lstStyle/>
          <a:p>
            <a:r>
              <a:rPr lang="en-US" dirty="0"/>
              <a:t>Process Improvements</a:t>
            </a:r>
          </a:p>
        </p:txBody>
      </p:sp>
      <p:sp>
        <p:nvSpPr>
          <p:cNvPr id="3" name="Content Placeholder 2">
            <a:extLst>
              <a:ext uri="{FF2B5EF4-FFF2-40B4-BE49-F238E27FC236}">
                <a16:creationId xmlns:a16="http://schemas.microsoft.com/office/drawing/2014/main" id="{1F504338-CBB7-4253-B146-8D4697989FB4}"/>
              </a:ext>
            </a:extLst>
          </p:cNvPr>
          <p:cNvSpPr>
            <a:spLocks noGrp="1"/>
          </p:cNvSpPr>
          <p:nvPr>
            <p:ph idx="1"/>
          </p:nvPr>
        </p:nvSpPr>
        <p:spPr/>
        <p:txBody>
          <a:bodyPr/>
          <a:lstStyle/>
          <a:p>
            <a:pPr lvl="1">
              <a:buFont typeface="Arial" panose="020B0604020202020204" pitchFamily="34" charset="0"/>
              <a:buChar char="•"/>
            </a:pPr>
            <a:endParaRPr lang="en-US" dirty="0">
              <a:highlight>
                <a:srgbClr val="FFFF00"/>
              </a:highlight>
            </a:endParaRPr>
          </a:p>
          <a:p>
            <a:pPr marL="182880" lvl="1">
              <a:buFont typeface="Arial" panose="020B0604020202020204" pitchFamily="34" charset="0"/>
              <a:buChar char="•"/>
            </a:pPr>
            <a:r>
              <a:rPr lang="en-US" sz="2000" b="1" dirty="0"/>
              <a:t>Meter Removal</a:t>
            </a:r>
          </a:p>
          <a:p>
            <a:pPr lvl="1"/>
            <a:r>
              <a:rPr lang="en-US" dirty="0"/>
              <a:t>Meter removal on active account (energized) -  the 814_20 will show the value “</a:t>
            </a:r>
            <a:r>
              <a:rPr lang="en-US" b="1" dirty="0"/>
              <a:t>NONE</a:t>
            </a:r>
            <a:r>
              <a:rPr lang="en-US" dirty="0"/>
              <a:t>” for the meter number</a:t>
            </a:r>
          </a:p>
          <a:p>
            <a:pPr lvl="1"/>
            <a:endParaRPr lang="en-US" dirty="0"/>
          </a:p>
          <a:p>
            <a:pPr marL="182880" lvl="1" indent="0">
              <a:buNone/>
            </a:pPr>
            <a:endParaRPr lang="en-US" dirty="0"/>
          </a:p>
        </p:txBody>
      </p:sp>
      <p:sp>
        <p:nvSpPr>
          <p:cNvPr id="4" name="Slide Number Placeholder 3">
            <a:extLst>
              <a:ext uri="{FF2B5EF4-FFF2-40B4-BE49-F238E27FC236}">
                <a16:creationId xmlns:a16="http://schemas.microsoft.com/office/drawing/2014/main" id="{06665AB7-444C-4E7C-9FED-91A72C32124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AD191B-EC79-44DF-9A66-5B2CE6AC23F7}" type="slidenum">
              <a:rPr kumimoji="0" lang="en-US" sz="750" b="0" i="0" u="none" strike="noStrike" kern="1200" cap="none" spc="0" normalizeH="0" baseline="0" noProof="0" smtClean="0">
                <a:ln>
                  <a:noFill/>
                </a:ln>
                <a:solidFill>
                  <a:srgbClr val="231F20"/>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75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BF22470D-28BF-44D5-AE27-BA560B0614F7}"/>
              </a:ext>
            </a:extLst>
          </p:cNvPr>
          <p:cNvPicPr>
            <a:picLocks noChangeAspect="1"/>
          </p:cNvPicPr>
          <p:nvPr/>
        </p:nvPicPr>
        <p:blipFill>
          <a:blip r:embed="rId3"/>
          <a:stretch>
            <a:fillRect/>
          </a:stretch>
        </p:blipFill>
        <p:spPr>
          <a:xfrm>
            <a:off x="765543" y="3009014"/>
            <a:ext cx="8057359" cy="2796363"/>
          </a:xfrm>
          <a:prstGeom prst="rect">
            <a:avLst/>
          </a:prstGeom>
        </p:spPr>
      </p:pic>
    </p:spTree>
    <p:extLst>
      <p:ext uri="{BB962C8B-B14F-4D97-AF65-F5344CB8AC3E}">
        <p14:creationId xmlns:p14="http://schemas.microsoft.com/office/powerpoint/2010/main" val="94772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678F-63CC-4C01-92EA-14D6BDAFD36C}"/>
              </a:ext>
            </a:extLst>
          </p:cNvPr>
          <p:cNvSpPr>
            <a:spLocks noGrp="1"/>
          </p:cNvSpPr>
          <p:nvPr>
            <p:ph type="title"/>
          </p:nvPr>
        </p:nvSpPr>
        <p:spPr>
          <a:xfrm>
            <a:off x="361950" y="307817"/>
            <a:ext cx="6858000" cy="767235"/>
          </a:xfrm>
        </p:spPr>
        <p:txBody>
          <a:bodyPr/>
          <a:lstStyle/>
          <a:p>
            <a:r>
              <a:rPr lang="en-US" dirty="0"/>
              <a:t>Rate description</a:t>
            </a:r>
          </a:p>
        </p:txBody>
      </p:sp>
      <p:sp>
        <p:nvSpPr>
          <p:cNvPr id="3" name="Content Placeholder 2">
            <a:extLst>
              <a:ext uri="{FF2B5EF4-FFF2-40B4-BE49-F238E27FC236}">
                <a16:creationId xmlns:a16="http://schemas.microsoft.com/office/drawing/2014/main" id="{72037AA5-6FBF-43AB-A88D-7EA7D523323D}"/>
              </a:ext>
            </a:extLst>
          </p:cNvPr>
          <p:cNvSpPr>
            <a:spLocks noGrp="1"/>
          </p:cNvSpPr>
          <p:nvPr>
            <p:ph idx="1"/>
          </p:nvPr>
        </p:nvSpPr>
        <p:spPr>
          <a:xfrm>
            <a:off x="385864" y="1300295"/>
            <a:ext cx="8368939" cy="4967340"/>
          </a:xfrm>
        </p:spPr>
        <p:txBody>
          <a:bodyPr/>
          <a:lstStyle/>
          <a:p>
            <a:pPr>
              <a:spcBef>
                <a:spcPts val="800"/>
              </a:spcBef>
            </a:pPr>
            <a:r>
              <a:rPr lang="en-US" sz="2400" b="1" dirty="0">
                <a:ea typeface="Calibri" panose="020F0502020204030204" pitchFamily="34" charset="0"/>
              </a:rPr>
              <a:t>Mass Market</a:t>
            </a:r>
            <a:r>
              <a:rPr lang="en-US" sz="2400" dirty="0">
                <a:ea typeface="Calibri" panose="020F0502020204030204" pitchFamily="34" charset="0"/>
              </a:rPr>
              <a:t> – </a:t>
            </a:r>
            <a:r>
              <a:rPr lang="en-US" sz="2400" b="1" dirty="0">
                <a:ea typeface="Calibri" panose="020F0502020204030204" pitchFamily="34" charset="0"/>
              </a:rPr>
              <a:t>Residential</a:t>
            </a:r>
            <a:r>
              <a:rPr lang="en-US" sz="2400" dirty="0">
                <a:ea typeface="Calibri" panose="020F0502020204030204" pitchFamily="34" charset="0"/>
              </a:rPr>
              <a:t>: </a:t>
            </a:r>
          </a:p>
          <a:p>
            <a:pPr lvl="2">
              <a:spcBef>
                <a:spcPts val="800"/>
              </a:spcBef>
            </a:pPr>
            <a:r>
              <a:rPr lang="en-US" sz="1800" dirty="0">
                <a:ea typeface="Calibri" panose="020F0502020204030204" pitchFamily="34" charset="0"/>
              </a:rPr>
              <a:t>810_02: </a:t>
            </a:r>
          </a:p>
          <a:p>
            <a:pPr marL="0" indent="0">
              <a:spcBef>
                <a:spcPts val="800"/>
              </a:spcBef>
              <a:buNone/>
            </a:pPr>
            <a:r>
              <a:rPr lang="en-US" sz="1800" dirty="0">
                <a:ea typeface="Calibri" panose="020F0502020204030204" pitchFamily="34" charset="0"/>
              </a:rPr>
              <a:t>                                ~REF*NH*RESIDENTIAL (</a:t>
            </a:r>
            <a:r>
              <a:rPr lang="en-US" sz="1800" b="1" dirty="0">
                <a:ea typeface="Calibri" panose="020F0502020204030204" pitchFamily="34" charset="0"/>
              </a:rPr>
              <a:t>Current</a:t>
            </a:r>
            <a:r>
              <a:rPr lang="en-US" sz="1800" dirty="0">
                <a:ea typeface="Calibri" panose="020F0502020204030204" pitchFamily="34" charset="0"/>
              </a:rPr>
              <a:t>)</a:t>
            </a:r>
          </a:p>
          <a:p>
            <a:pPr marL="0" indent="0">
              <a:spcBef>
                <a:spcPts val="800"/>
              </a:spcBef>
              <a:buNone/>
            </a:pPr>
            <a:r>
              <a:rPr lang="en-US" sz="1800" dirty="0">
                <a:ea typeface="Calibri" panose="020F0502020204030204" pitchFamily="34" charset="0"/>
              </a:rPr>
              <a:t>                                ~REF*NH*</a:t>
            </a:r>
            <a:r>
              <a:rPr lang="en-US" sz="1800" b="1" dirty="0">
                <a:ea typeface="Calibri" panose="020F0502020204030204" pitchFamily="34" charset="0"/>
              </a:rPr>
              <a:t>Residential Service </a:t>
            </a:r>
            <a:r>
              <a:rPr lang="en-US" sz="1800" dirty="0">
                <a:ea typeface="Calibri" panose="020F0502020204030204" pitchFamily="34" charset="0"/>
              </a:rPr>
              <a:t>(</a:t>
            </a:r>
            <a:r>
              <a:rPr lang="en-US" sz="1800" b="1" dirty="0"/>
              <a:t>Future</a:t>
            </a:r>
            <a:r>
              <a:rPr lang="en-US" sz="1800" dirty="0">
                <a:ea typeface="Calibri" panose="020F0502020204030204" pitchFamily="34" charset="0"/>
              </a:rPr>
              <a:t>)</a:t>
            </a:r>
          </a:p>
          <a:p>
            <a:pPr marL="0" indent="0">
              <a:spcBef>
                <a:spcPts val="800"/>
              </a:spcBef>
              <a:buNone/>
            </a:pPr>
            <a:r>
              <a:rPr lang="en-US" sz="1800" dirty="0">
                <a:solidFill>
                  <a:srgbClr val="00B050"/>
                </a:solidFill>
                <a:latin typeface="Calibri" panose="020F0502020204030204" pitchFamily="34" charset="0"/>
              </a:rPr>
              <a:t>                      </a:t>
            </a:r>
            <a:r>
              <a:rPr lang="en-US" sz="1800" b="1" dirty="0">
                <a:solidFill>
                  <a:srgbClr val="00B050"/>
                </a:solidFill>
              </a:rPr>
              <a:t>Current</a:t>
            </a:r>
            <a:r>
              <a:rPr lang="en-US" sz="1800" b="1" dirty="0">
                <a:solidFill>
                  <a:srgbClr val="33CC33"/>
                </a:solidFill>
                <a:ea typeface="Calibri" panose="020F0502020204030204" pitchFamily="34" charset="0"/>
              </a:rPr>
              <a:t>	</a:t>
            </a:r>
            <a:r>
              <a:rPr lang="en-US" sz="1800" b="1" dirty="0">
                <a:solidFill>
                  <a:srgbClr val="33CC33"/>
                </a:solidFill>
                <a:latin typeface="Calibri" panose="020F0502020204030204" pitchFamily="34" charset="0"/>
                <a:ea typeface="Calibri" panose="020F0502020204030204" pitchFamily="34" charset="0"/>
              </a:rPr>
              <a:t>	</a:t>
            </a:r>
            <a:r>
              <a:rPr lang="en-US" sz="1800" dirty="0">
                <a:solidFill>
                  <a:srgbClr val="00B050"/>
                </a:solidFill>
              </a:rPr>
              <a:t>                                             </a:t>
            </a:r>
            <a:r>
              <a:rPr lang="en-US" sz="1800" b="1" dirty="0">
                <a:solidFill>
                  <a:srgbClr val="00B050"/>
                </a:solidFill>
              </a:rPr>
              <a:t>Future</a:t>
            </a:r>
            <a:endParaRPr lang="en-US" sz="1800" b="1" dirty="0">
              <a:solidFill>
                <a:srgbClr val="33CC33"/>
              </a:solidFill>
              <a:latin typeface="Calibri" panose="020F0502020204030204" pitchFamily="34" charset="0"/>
              <a:ea typeface="Calibri" panose="020F0502020204030204" pitchFamily="34" charset="0"/>
            </a:endParaRPr>
          </a:p>
          <a:p>
            <a:pPr marL="0" indent="0">
              <a:spcBef>
                <a:spcPts val="800"/>
              </a:spcBef>
              <a:buNone/>
            </a:pPr>
            <a:r>
              <a:rPr lang="en-US" sz="1200" b="1" dirty="0">
                <a:solidFill>
                  <a:srgbClr val="33CC33"/>
                </a:solidFill>
                <a:latin typeface="Calibri" panose="020F0502020204030204" pitchFamily="34" charset="0"/>
                <a:ea typeface="Calibri" panose="020F0502020204030204" pitchFamily="34" charset="0"/>
              </a:rPr>
              <a:t>	           </a:t>
            </a:r>
            <a:endParaRPr lang="en-US" sz="1200" dirty="0">
              <a:solidFill>
                <a:srgbClr val="00B050"/>
              </a:solidFill>
              <a:latin typeface="Calibri" panose="020F0502020204030204" pitchFamily="34" charset="0"/>
            </a:endParaRPr>
          </a:p>
          <a:p>
            <a:pPr marL="0">
              <a:spcBef>
                <a:spcPts val="800"/>
              </a:spcBef>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indent="0">
              <a:spcBef>
                <a:spcPts val="0"/>
              </a:spcBef>
              <a:buNone/>
            </a:pPr>
            <a:r>
              <a:rPr lang="en-US" sz="1200" dirty="0">
                <a:latin typeface="Calibri" panose="020F0502020204030204" pitchFamily="34" charset="0"/>
                <a:ea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A4C3BE3F-D3A4-47F6-BCEB-D50DFD133C5D}"/>
              </a:ext>
            </a:extLst>
          </p:cNvPr>
          <p:cNvSpPr>
            <a:spLocks noGrp="1"/>
          </p:cNvSpPr>
          <p:nvPr>
            <p:ph type="sldNum" sz="quarter" idx="12"/>
          </p:nvPr>
        </p:nvSpPr>
        <p:spPr>
          <a:xfrm>
            <a:off x="8492374" y="6411228"/>
            <a:ext cx="330529" cy="207749"/>
          </a:xfrm>
        </p:spPr>
        <p:txBody>
          <a:bodyPr/>
          <a:lstStyle/>
          <a:p>
            <a:fld id="{3FAD191B-EC79-44DF-9A66-5B2CE6AC23F7}" type="slidenum">
              <a:rPr lang="en-US" smtClean="0"/>
              <a:t>7</a:t>
            </a:fld>
            <a:endParaRPr lang="en-US" dirty="0"/>
          </a:p>
        </p:txBody>
      </p:sp>
      <p:pic>
        <p:nvPicPr>
          <p:cNvPr id="5" name="Picture 4">
            <a:extLst>
              <a:ext uri="{FF2B5EF4-FFF2-40B4-BE49-F238E27FC236}">
                <a16:creationId xmlns:a16="http://schemas.microsoft.com/office/drawing/2014/main" id="{FEF8E7AF-5620-4CE5-83FC-C8F6D08D0FAB}"/>
              </a:ext>
            </a:extLst>
          </p:cNvPr>
          <p:cNvPicPr>
            <a:picLocks noChangeAspect="1"/>
          </p:cNvPicPr>
          <p:nvPr/>
        </p:nvPicPr>
        <p:blipFill>
          <a:blip r:embed="rId2"/>
          <a:stretch>
            <a:fillRect/>
          </a:stretch>
        </p:blipFill>
        <p:spPr>
          <a:xfrm>
            <a:off x="831300" y="3429000"/>
            <a:ext cx="3286519" cy="2910431"/>
          </a:xfrm>
          <a:prstGeom prst="rect">
            <a:avLst/>
          </a:prstGeom>
        </p:spPr>
      </p:pic>
      <p:pic>
        <p:nvPicPr>
          <p:cNvPr id="6" name="Picture 5">
            <a:extLst>
              <a:ext uri="{FF2B5EF4-FFF2-40B4-BE49-F238E27FC236}">
                <a16:creationId xmlns:a16="http://schemas.microsoft.com/office/drawing/2014/main" id="{3B596C88-85BA-4FB9-BB6E-1CD6D9FCD224}"/>
              </a:ext>
            </a:extLst>
          </p:cNvPr>
          <p:cNvPicPr>
            <a:picLocks noChangeAspect="1"/>
          </p:cNvPicPr>
          <p:nvPr/>
        </p:nvPicPr>
        <p:blipFill>
          <a:blip r:embed="rId3"/>
          <a:stretch>
            <a:fillRect/>
          </a:stretch>
        </p:blipFill>
        <p:spPr>
          <a:xfrm>
            <a:off x="4849694" y="3429000"/>
            <a:ext cx="3167470" cy="2838635"/>
          </a:xfrm>
          <a:prstGeom prst="rect">
            <a:avLst/>
          </a:prstGeom>
        </p:spPr>
      </p:pic>
    </p:spTree>
    <p:extLst>
      <p:ext uri="{BB962C8B-B14F-4D97-AF65-F5344CB8AC3E}">
        <p14:creationId xmlns:p14="http://schemas.microsoft.com/office/powerpoint/2010/main" val="177632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678F-63CC-4C01-92EA-14D6BDAFD36C}"/>
              </a:ext>
            </a:extLst>
          </p:cNvPr>
          <p:cNvSpPr>
            <a:spLocks noGrp="1"/>
          </p:cNvSpPr>
          <p:nvPr>
            <p:ph type="title"/>
          </p:nvPr>
        </p:nvSpPr>
        <p:spPr/>
        <p:txBody>
          <a:bodyPr/>
          <a:lstStyle/>
          <a:p>
            <a:r>
              <a:rPr lang="en-US" dirty="0"/>
              <a:t>Rate description - Cont.</a:t>
            </a:r>
          </a:p>
        </p:txBody>
      </p:sp>
      <p:sp>
        <p:nvSpPr>
          <p:cNvPr id="3" name="Content Placeholder 2">
            <a:extLst>
              <a:ext uri="{FF2B5EF4-FFF2-40B4-BE49-F238E27FC236}">
                <a16:creationId xmlns:a16="http://schemas.microsoft.com/office/drawing/2014/main" id="{72037AA5-6FBF-43AB-A88D-7EA7D523323D}"/>
              </a:ext>
            </a:extLst>
          </p:cNvPr>
          <p:cNvSpPr>
            <a:spLocks noGrp="1"/>
          </p:cNvSpPr>
          <p:nvPr>
            <p:ph idx="1"/>
          </p:nvPr>
        </p:nvSpPr>
        <p:spPr>
          <a:xfrm>
            <a:off x="385864" y="1283517"/>
            <a:ext cx="8368939" cy="5037384"/>
          </a:xfrm>
        </p:spPr>
        <p:txBody>
          <a:bodyPr/>
          <a:lstStyle/>
          <a:p>
            <a:pPr>
              <a:spcBef>
                <a:spcPts val="800"/>
              </a:spcBef>
            </a:pPr>
            <a:r>
              <a:rPr lang="en-US" sz="2400" b="1" dirty="0">
                <a:ea typeface="Calibri" panose="020F0502020204030204" pitchFamily="34" charset="0"/>
              </a:rPr>
              <a:t>Mass Market</a:t>
            </a:r>
            <a:r>
              <a:rPr lang="en-US" sz="2400" dirty="0">
                <a:ea typeface="Calibri" panose="020F0502020204030204" pitchFamily="34" charset="0"/>
              </a:rPr>
              <a:t> – </a:t>
            </a:r>
            <a:r>
              <a:rPr lang="en-US" sz="2400" b="1" dirty="0">
                <a:ea typeface="Calibri" panose="020F0502020204030204" pitchFamily="34" charset="0"/>
              </a:rPr>
              <a:t>Residential</a:t>
            </a:r>
            <a:r>
              <a:rPr lang="en-US" sz="2400" dirty="0">
                <a:ea typeface="Calibri" panose="020F0502020204030204" pitchFamily="34" charset="0"/>
              </a:rPr>
              <a:t>:</a:t>
            </a:r>
          </a:p>
          <a:p>
            <a:pPr lvl="2">
              <a:spcBef>
                <a:spcPts val="800"/>
              </a:spcBef>
            </a:pPr>
            <a:r>
              <a:rPr lang="en-US" sz="1800" dirty="0">
                <a:ea typeface="Calibri" panose="020F0502020204030204" pitchFamily="34" charset="0"/>
              </a:rPr>
              <a:t>814_04: </a:t>
            </a:r>
          </a:p>
          <a:p>
            <a:pPr marL="0" indent="0">
              <a:spcBef>
                <a:spcPts val="800"/>
              </a:spcBef>
              <a:buNone/>
            </a:pPr>
            <a:r>
              <a:rPr lang="en-US" sz="1800" dirty="0">
                <a:ea typeface="Calibri" panose="020F0502020204030204" pitchFamily="34" charset="0"/>
              </a:rPr>
              <a:t>                                ~REF*NH*RESIDENTIAL (</a:t>
            </a:r>
            <a:r>
              <a:rPr lang="en-US" sz="1800" b="1" dirty="0">
                <a:ea typeface="Calibri" panose="020F0502020204030204" pitchFamily="34" charset="0"/>
              </a:rPr>
              <a:t>Current</a:t>
            </a:r>
            <a:r>
              <a:rPr lang="en-US" sz="1800" dirty="0">
                <a:ea typeface="Calibri" panose="020F0502020204030204" pitchFamily="34" charset="0"/>
              </a:rPr>
              <a:t>)</a:t>
            </a:r>
          </a:p>
          <a:p>
            <a:pPr marL="0" indent="0">
              <a:spcBef>
                <a:spcPts val="800"/>
              </a:spcBef>
              <a:buNone/>
            </a:pPr>
            <a:r>
              <a:rPr lang="en-US" sz="1800" dirty="0">
                <a:ea typeface="Calibri" panose="020F0502020204030204" pitchFamily="34" charset="0"/>
              </a:rPr>
              <a:t>                                ~REF*NH*</a:t>
            </a:r>
            <a:r>
              <a:rPr lang="en-US" sz="1800" b="1" dirty="0">
                <a:ea typeface="Calibri" panose="020F0502020204030204" pitchFamily="34" charset="0"/>
              </a:rPr>
              <a:t>Residential Service (</a:t>
            </a:r>
            <a:r>
              <a:rPr lang="en-US" sz="1800" b="1" dirty="0"/>
              <a:t>Future</a:t>
            </a:r>
            <a:r>
              <a:rPr lang="en-US" sz="1800" b="1" dirty="0">
                <a:ea typeface="Calibri" panose="020F0502020204030204" pitchFamily="34" charset="0"/>
              </a:rPr>
              <a:t>)</a:t>
            </a:r>
          </a:p>
          <a:p>
            <a:pPr marL="0" indent="0">
              <a:spcBef>
                <a:spcPts val="800"/>
              </a:spcBef>
              <a:buNone/>
            </a:pPr>
            <a:r>
              <a:rPr lang="en-US" sz="1800" dirty="0">
                <a:solidFill>
                  <a:srgbClr val="00B050"/>
                </a:solidFill>
              </a:rPr>
              <a:t>                     </a:t>
            </a:r>
            <a:r>
              <a:rPr lang="en-US" sz="1800" b="1" dirty="0">
                <a:solidFill>
                  <a:srgbClr val="00B050"/>
                </a:solidFill>
              </a:rPr>
              <a:t>Current</a:t>
            </a:r>
            <a:r>
              <a:rPr lang="en-US" sz="1800" b="1" dirty="0">
                <a:solidFill>
                  <a:srgbClr val="33CC33"/>
                </a:solidFill>
                <a:ea typeface="Calibri" panose="020F0502020204030204" pitchFamily="34" charset="0"/>
              </a:rPr>
              <a:t>			                      </a:t>
            </a:r>
            <a:r>
              <a:rPr lang="en-US" sz="1800" dirty="0">
                <a:solidFill>
                  <a:srgbClr val="00B050"/>
                </a:solidFill>
              </a:rPr>
              <a:t> </a:t>
            </a:r>
            <a:r>
              <a:rPr lang="en-US" sz="1800" b="1" dirty="0">
                <a:solidFill>
                  <a:srgbClr val="00B050"/>
                </a:solidFill>
              </a:rPr>
              <a:t>Future</a:t>
            </a:r>
            <a:endParaRPr lang="en-US" sz="1800" b="1" dirty="0">
              <a:solidFill>
                <a:srgbClr val="00B050"/>
              </a:solidFill>
              <a:ea typeface="Calibri" panose="020F0502020204030204" pitchFamily="34" charset="0"/>
            </a:endParaRPr>
          </a:p>
          <a:p>
            <a:pPr marL="0">
              <a:spcBef>
                <a:spcPts val="0"/>
              </a:spcBef>
            </a:pPr>
            <a:endParaRPr lang="en-US" sz="1200" dirty="0">
              <a:solidFill>
                <a:srgbClr val="00B050"/>
              </a:solidFill>
              <a:latin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indent="0">
              <a:spcBef>
                <a:spcPts val="0"/>
              </a:spcBef>
              <a:buNone/>
            </a:pPr>
            <a:r>
              <a:rPr lang="en-US" sz="1200" dirty="0">
                <a:latin typeface="Calibri" panose="020F0502020204030204" pitchFamily="34" charset="0"/>
                <a:ea typeface="Calibri" panose="020F0502020204030204" pitchFamily="34" charset="0"/>
              </a:rPr>
              <a:t> </a:t>
            </a:r>
          </a:p>
          <a:p>
            <a:pPr marL="0" indent="0">
              <a:spcBef>
                <a:spcPts val="0"/>
              </a:spcBef>
              <a:buNone/>
            </a:pPr>
            <a:r>
              <a:rPr lang="en-US" sz="1200" dirty="0">
                <a:latin typeface="Calibri" panose="020F0502020204030204" pitchFamily="34" charset="0"/>
                <a:ea typeface="Calibri" panose="020F0502020204030204" pitchFamily="34" charset="0"/>
              </a:rPr>
              <a:t>               </a:t>
            </a:r>
          </a:p>
          <a:p>
            <a:pPr marL="0">
              <a:spcBef>
                <a:spcPts val="0"/>
              </a:spcBef>
            </a:pPr>
            <a:endParaRPr lang="en-US" sz="1200" dirty="0">
              <a:latin typeface="Calibri" panose="020F0502020204030204" pitchFamily="34" charset="0"/>
              <a:ea typeface="Calibri" panose="020F0502020204030204" pitchFamily="34" charset="0"/>
            </a:endParaRPr>
          </a:p>
          <a:p>
            <a:pPr marL="0" indent="0">
              <a:spcBef>
                <a:spcPts val="0"/>
              </a:spcBef>
              <a:buNone/>
            </a:pPr>
            <a:r>
              <a:rPr lang="en-US" sz="1200" dirty="0">
                <a:latin typeface="Calibri" panose="020F0502020204030204" pitchFamily="34" charset="0"/>
                <a:ea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A4C3BE3F-D3A4-47F6-BCEB-D50DFD133C5D}"/>
              </a:ext>
            </a:extLst>
          </p:cNvPr>
          <p:cNvSpPr>
            <a:spLocks noGrp="1"/>
          </p:cNvSpPr>
          <p:nvPr>
            <p:ph type="sldNum" sz="quarter" idx="12"/>
          </p:nvPr>
        </p:nvSpPr>
        <p:spPr/>
        <p:txBody>
          <a:bodyPr/>
          <a:lstStyle/>
          <a:p>
            <a:pPr defTabSz="685983">
              <a:defRPr/>
            </a:pPr>
            <a:fld id="{3FAD191B-EC79-44DF-9A66-5B2CE6AC23F7}" type="slidenum">
              <a:rPr lang="en-US" sz="675">
                <a:solidFill>
                  <a:srgbClr val="FFFFFF">
                    <a:tint val="75000"/>
                  </a:srgbClr>
                </a:solidFill>
                <a:latin typeface="Arial"/>
              </a:rPr>
              <a:pPr defTabSz="685983">
                <a:defRPr/>
              </a:pPr>
              <a:t>8</a:t>
            </a:fld>
            <a:endParaRPr lang="en-US" sz="675" dirty="0">
              <a:solidFill>
                <a:srgbClr val="FFFFFF">
                  <a:tint val="75000"/>
                </a:srgbClr>
              </a:solidFill>
              <a:latin typeface="Arial"/>
            </a:endParaRPr>
          </a:p>
        </p:txBody>
      </p:sp>
      <p:pic>
        <p:nvPicPr>
          <p:cNvPr id="6" name="Picture 5">
            <a:extLst>
              <a:ext uri="{FF2B5EF4-FFF2-40B4-BE49-F238E27FC236}">
                <a16:creationId xmlns:a16="http://schemas.microsoft.com/office/drawing/2014/main" id="{D6EA2BC3-E389-4713-8889-800535CC2346}"/>
              </a:ext>
            </a:extLst>
          </p:cNvPr>
          <p:cNvPicPr>
            <a:picLocks noChangeAspect="1"/>
          </p:cNvPicPr>
          <p:nvPr/>
        </p:nvPicPr>
        <p:blipFill>
          <a:blip r:embed="rId2"/>
          <a:stretch>
            <a:fillRect/>
          </a:stretch>
        </p:blipFill>
        <p:spPr>
          <a:xfrm>
            <a:off x="831158" y="3250989"/>
            <a:ext cx="3066587" cy="3160240"/>
          </a:xfrm>
          <a:prstGeom prst="rect">
            <a:avLst/>
          </a:prstGeom>
        </p:spPr>
      </p:pic>
      <p:pic>
        <p:nvPicPr>
          <p:cNvPr id="7" name="Picture 6">
            <a:extLst>
              <a:ext uri="{FF2B5EF4-FFF2-40B4-BE49-F238E27FC236}">
                <a16:creationId xmlns:a16="http://schemas.microsoft.com/office/drawing/2014/main" id="{42893160-B445-48B1-A480-E9775A8067EA}"/>
              </a:ext>
            </a:extLst>
          </p:cNvPr>
          <p:cNvPicPr>
            <a:picLocks noChangeAspect="1"/>
          </p:cNvPicPr>
          <p:nvPr/>
        </p:nvPicPr>
        <p:blipFill>
          <a:blip r:embed="rId3"/>
          <a:stretch>
            <a:fillRect/>
          </a:stretch>
        </p:blipFill>
        <p:spPr>
          <a:xfrm>
            <a:off x="4824859" y="3250989"/>
            <a:ext cx="3066587" cy="3069912"/>
          </a:xfrm>
          <a:prstGeom prst="rect">
            <a:avLst/>
          </a:prstGeom>
        </p:spPr>
      </p:pic>
    </p:spTree>
    <p:extLst>
      <p:ext uri="{BB962C8B-B14F-4D97-AF65-F5344CB8AC3E}">
        <p14:creationId xmlns:p14="http://schemas.microsoft.com/office/powerpoint/2010/main" val="345409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678F-63CC-4C01-92EA-14D6BDAFD36C}"/>
              </a:ext>
            </a:extLst>
          </p:cNvPr>
          <p:cNvSpPr>
            <a:spLocks noGrp="1"/>
          </p:cNvSpPr>
          <p:nvPr>
            <p:ph type="title"/>
          </p:nvPr>
        </p:nvSpPr>
        <p:spPr/>
        <p:txBody>
          <a:bodyPr/>
          <a:lstStyle/>
          <a:p>
            <a:r>
              <a:rPr lang="en-US" dirty="0"/>
              <a:t>Rate description - Cont.</a:t>
            </a:r>
          </a:p>
        </p:txBody>
      </p:sp>
      <p:sp>
        <p:nvSpPr>
          <p:cNvPr id="3" name="Content Placeholder 2">
            <a:extLst>
              <a:ext uri="{FF2B5EF4-FFF2-40B4-BE49-F238E27FC236}">
                <a16:creationId xmlns:a16="http://schemas.microsoft.com/office/drawing/2014/main" id="{72037AA5-6FBF-43AB-A88D-7EA7D523323D}"/>
              </a:ext>
            </a:extLst>
          </p:cNvPr>
          <p:cNvSpPr>
            <a:spLocks noGrp="1"/>
          </p:cNvSpPr>
          <p:nvPr>
            <p:ph idx="1"/>
          </p:nvPr>
        </p:nvSpPr>
        <p:spPr>
          <a:xfrm>
            <a:off x="385864" y="1283516"/>
            <a:ext cx="8368939" cy="5010752"/>
          </a:xfrm>
        </p:spPr>
        <p:txBody>
          <a:bodyPr/>
          <a:lstStyle/>
          <a:p>
            <a:pPr>
              <a:spcBef>
                <a:spcPts val="800"/>
              </a:spcBef>
            </a:pPr>
            <a:r>
              <a:rPr lang="en-US" sz="2400" dirty="0">
                <a:ea typeface="Calibri" panose="020F0502020204030204" pitchFamily="34" charset="0"/>
              </a:rPr>
              <a:t> </a:t>
            </a:r>
            <a:r>
              <a:rPr lang="en-US" sz="2400" b="1" dirty="0"/>
              <a:t>Mass Market – Small Commercial: </a:t>
            </a:r>
            <a:r>
              <a:rPr lang="en-US" sz="2400" dirty="0">
                <a:ea typeface="Calibri" panose="020F0502020204030204" pitchFamily="34" charset="0"/>
              </a:rPr>
              <a:t> </a:t>
            </a:r>
          </a:p>
          <a:p>
            <a:pPr lvl="2">
              <a:spcBef>
                <a:spcPts val="800"/>
              </a:spcBef>
            </a:pPr>
            <a:r>
              <a:rPr lang="en-US" sz="1800" dirty="0">
                <a:ea typeface="Calibri" panose="020F0502020204030204" pitchFamily="34" charset="0"/>
              </a:rPr>
              <a:t>810_02: </a:t>
            </a:r>
          </a:p>
          <a:p>
            <a:pPr marL="0" indent="0">
              <a:spcBef>
                <a:spcPts val="800"/>
              </a:spcBef>
              <a:buNone/>
            </a:pPr>
            <a:r>
              <a:rPr lang="en-US" sz="1800" dirty="0">
                <a:ea typeface="Calibri" panose="020F0502020204030204" pitchFamily="34" charset="0"/>
              </a:rPr>
              <a:t>                      ~REF*NH*Commercial Under 10 KVA (</a:t>
            </a:r>
            <a:r>
              <a:rPr lang="en-US" sz="1800" b="1" dirty="0">
                <a:ea typeface="Calibri" panose="020F0502020204030204" pitchFamily="34" charset="0"/>
              </a:rPr>
              <a:t>Current</a:t>
            </a:r>
            <a:r>
              <a:rPr lang="en-US" sz="1800" dirty="0">
                <a:ea typeface="Calibri" panose="020F0502020204030204" pitchFamily="34" charset="0"/>
              </a:rPr>
              <a:t>)</a:t>
            </a:r>
          </a:p>
          <a:p>
            <a:pPr marL="0" indent="0">
              <a:spcBef>
                <a:spcPts val="800"/>
              </a:spcBef>
              <a:buNone/>
            </a:pPr>
            <a:r>
              <a:rPr lang="en-US" sz="1800" dirty="0">
                <a:ea typeface="Calibri" panose="020F0502020204030204" pitchFamily="34" charset="0"/>
              </a:rPr>
              <a:t>                      ~REF*NH* </a:t>
            </a:r>
            <a:r>
              <a:rPr lang="en-US" sz="1800" b="1" dirty="0">
                <a:ea typeface="Calibri" panose="020F0502020204030204" pitchFamily="34" charset="0"/>
              </a:rPr>
              <a:t>Secondary Service Less Equ 10 KVA (</a:t>
            </a:r>
            <a:r>
              <a:rPr lang="en-US" sz="1800" b="1" dirty="0"/>
              <a:t>Future</a:t>
            </a:r>
            <a:r>
              <a:rPr lang="en-US" sz="1800" b="1" dirty="0">
                <a:ea typeface="Calibri" panose="020F0502020204030204" pitchFamily="34" charset="0"/>
              </a:rPr>
              <a:t>)</a:t>
            </a:r>
          </a:p>
          <a:p>
            <a:pPr marL="0" lvl="1" indent="0">
              <a:buNone/>
            </a:pPr>
            <a:r>
              <a:rPr lang="en-US" dirty="0">
                <a:ea typeface="Calibri" panose="020F0502020204030204" pitchFamily="34" charset="0"/>
              </a:rPr>
              <a:t>	         </a:t>
            </a:r>
            <a:r>
              <a:rPr lang="en-US" b="1" dirty="0">
                <a:solidFill>
                  <a:srgbClr val="00B050"/>
                </a:solidFill>
              </a:rPr>
              <a:t>Current					  </a:t>
            </a:r>
            <a:r>
              <a:rPr lang="en-US" dirty="0">
                <a:solidFill>
                  <a:srgbClr val="00B050"/>
                </a:solidFill>
              </a:rPr>
              <a:t> </a:t>
            </a:r>
            <a:r>
              <a:rPr lang="en-US" b="1" dirty="0">
                <a:solidFill>
                  <a:srgbClr val="00B050"/>
                </a:solidFill>
              </a:rPr>
              <a:t>Future</a:t>
            </a:r>
          </a:p>
          <a:p>
            <a:pPr marL="0" indent="0">
              <a:spcBef>
                <a:spcPts val="0"/>
              </a:spcBef>
              <a:buNone/>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a:spcBef>
                <a:spcPts val="0"/>
              </a:spcBef>
            </a:pPr>
            <a:endParaRPr lang="en-US" sz="1200" dirty="0">
              <a:latin typeface="Calibri" panose="020F0502020204030204" pitchFamily="34" charset="0"/>
              <a:ea typeface="Calibri" panose="020F0502020204030204" pitchFamily="34" charset="0"/>
            </a:endParaRPr>
          </a:p>
          <a:p>
            <a:pPr marL="0" indent="0">
              <a:spcBef>
                <a:spcPts val="0"/>
              </a:spcBef>
              <a:buNone/>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endParaRPr>
          </a:p>
          <a:p>
            <a:pPr marL="0" indent="0">
              <a:spcBef>
                <a:spcPts val="0"/>
              </a:spcBef>
              <a:buNone/>
            </a:pPr>
            <a:r>
              <a:rPr lang="en-US" sz="1200" dirty="0">
                <a:latin typeface="Calibri" panose="020F0502020204030204" pitchFamily="34" charset="0"/>
                <a:ea typeface="Calibri" panose="020F0502020204030204" pitchFamily="34" charset="0"/>
              </a:rPr>
              <a:t>               </a:t>
            </a:r>
          </a:p>
          <a:p>
            <a:pPr marL="0" indent="0">
              <a:spcBef>
                <a:spcPts val="0"/>
              </a:spcBef>
              <a:buNone/>
            </a:pPr>
            <a:r>
              <a:rPr lang="en-US" sz="1200" dirty="0">
                <a:latin typeface="Calibri" panose="020F0502020204030204" pitchFamily="34" charset="0"/>
              </a:rPr>
              <a:t>	</a:t>
            </a:r>
            <a:endParaRPr lang="en-US" sz="1200" dirty="0">
              <a:solidFill>
                <a:srgbClr val="00B05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A4C3BE3F-D3A4-47F6-BCEB-D50DFD133C5D}"/>
              </a:ext>
            </a:extLst>
          </p:cNvPr>
          <p:cNvSpPr>
            <a:spLocks noGrp="1"/>
          </p:cNvSpPr>
          <p:nvPr>
            <p:ph type="sldNum" sz="quarter" idx="12"/>
          </p:nvPr>
        </p:nvSpPr>
        <p:spPr/>
        <p:txBody>
          <a:bodyPr/>
          <a:lstStyle/>
          <a:p>
            <a:pPr defTabSz="685983">
              <a:defRPr/>
            </a:pPr>
            <a:fld id="{3FAD191B-EC79-44DF-9A66-5B2CE6AC23F7}" type="slidenum">
              <a:rPr lang="en-US" sz="675">
                <a:solidFill>
                  <a:srgbClr val="FFFFFF">
                    <a:tint val="75000"/>
                  </a:srgbClr>
                </a:solidFill>
                <a:latin typeface="Arial"/>
              </a:rPr>
              <a:pPr defTabSz="685983">
                <a:defRPr/>
              </a:pPr>
              <a:t>9</a:t>
            </a:fld>
            <a:endParaRPr lang="en-US" sz="675" dirty="0">
              <a:solidFill>
                <a:srgbClr val="FFFFFF">
                  <a:tint val="75000"/>
                </a:srgbClr>
              </a:solidFill>
              <a:latin typeface="Arial"/>
            </a:endParaRPr>
          </a:p>
        </p:txBody>
      </p:sp>
      <p:pic>
        <p:nvPicPr>
          <p:cNvPr id="9" name="Picture 8">
            <a:extLst>
              <a:ext uri="{FF2B5EF4-FFF2-40B4-BE49-F238E27FC236}">
                <a16:creationId xmlns:a16="http://schemas.microsoft.com/office/drawing/2014/main" id="{6257A42F-43BC-4F8F-96C7-CB4511A4DB8E}"/>
              </a:ext>
            </a:extLst>
          </p:cNvPr>
          <p:cNvPicPr>
            <a:picLocks noChangeAspect="1"/>
          </p:cNvPicPr>
          <p:nvPr/>
        </p:nvPicPr>
        <p:blipFill>
          <a:blip r:embed="rId2"/>
          <a:stretch>
            <a:fillRect/>
          </a:stretch>
        </p:blipFill>
        <p:spPr>
          <a:xfrm>
            <a:off x="346444" y="3322487"/>
            <a:ext cx="3854799" cy="2893638"/>
          </a:xfrm>
          <a:prstGeom prst="rect">
            <a:avLst/>
          </a:prstGeom>
        </p:spPr>
      </p:pic>
      <p:pic>
        <p:nvPicPr>
          <p:cNvPr id="5" name="Picture 4">
            <a:extLst>
              <a:ext uri="{FF2B5EF4-FFF2-40B4-BE49-F238E27FC236}">
                <a16:creationId xmlns:a16="http://schemas.microsoft.com/office/drawing/2014/main" id="{0E525507-8406-4728-AC2D-163A0B0BBE67}"/>
              </a:ext>
            </a:extLst>
          </p:cNvPr>
          <p:cNvPicPr>
            <a:picLocks noChangeAspect="1"/>
          </p:cNvPicPr>
          <p:nvPr/>
        </p:nvPicPr>
        <p:blipFill>
          <a:blip r:embed="rId3"/>
          <a:stretch>
            <a:fillRect/>
          </a:stretch>
        </p:blipFill>
        <p:spPr>
          <a:xfrm>
            <a:off x="4740676" y="3322487"/>
            <a:ext cx="3751698" cy="2893638"/>
          </a:xfrm>
          <a:prstGeom prst="rect">
            <a:avLst/>
          </a:prstGeom>
        </p:spPr>
      </p:pic>
    </p:spTree>
    <p:extLst>
      <p:ext uri="{BB962C8B-B14F-4D97-AF65-F5344CB8AC3E}">
        <p14:creationId xmlns:p14="http://schemas.microsoft.com/office/powerpoint/2010/main" val="2749334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NP 2019">
  <a:themeElements>
    <a:clrScheme name="CNP 2019 template">
      <a:dk1>
        <a:srgbClr val="231F20"/>
      </a:dk1>
      <a:lt1>
        <a:sysClr val="window" lastClr="FFFFFF"/>
      </a:lt1>
      <a:dk2>
        <a:srgbClr val="00ADEE"/>
      </a:dk2>
      <a:lt2>
        <a:srgbClr val="EAEAEA"/>
      </a:lt2>
      <a:accent1>
        <a:srgbClr val="009BD3"/>
      </a:accent1>
      <a:accent2>
        <a:srgbClr val="4FC9E9"/>
      </a:accent2>
      <a:accent3>
        <a:srgbClr val="C1D52F"/>
      </a:accent3>
      <a:accent4>
        <a:srgbClr val="F05222"/>
      </a:accent4>
      <a:accent5>
        <a:srgbClr val="EA1E2E"/>
      </a:accent5>
      <a:accent6>
        <a:srgbClr val="AAAAAA"/>
      </a:accent6>
      <a:hlink>
        <a:srgbClr val="009BD3"/>
      </a:hlink>
      <a:folHlink>
        <a:srgbClr val="AAAA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NP 2019 template">
    <a:dk1>
      <a:srgbClr val="231F20"/>
    </a:dk1>
    <a:lt1>
      <a:sysClr val="window" lastClr="FFFFFF"/>
    </a:lt1>
    <a:dk2>
      <a:srgbClr val="00ADEE"/>
    </a:dk2>
    <a:lt2>
      <a:srgbClr val="EAEAEA"/>
    </a:lt2>
    <a:accent1>
      <a:srgbClr val="009BD3"/>
    </a:accent1>
    <a:accent2>
      <a:srgbClr val="4FC9E9"/>
    </a:accent2>
    <a:accent3>
      <a:srgbClr val="C1D52F"/>
    </a:accent3>
    <a:accent4>
      <a:srgbClr val="F05222"/>
    </a:accent4>
    <a:accent5>
      <a:srgbClr val="EA1E2E"/>
    </a:accent5>
    <a:accent6>
      <a:srgbClr val="AAAAAA"/>
    </a:accent6>
    <a:hlink>
      <a:srgbClr val="009BD3"/>
    </a:hlink>
    <a:folHlink>
      <a:srgbClr val="AAAAA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E9B44A2FB1914EB355C1B73EEB1241" ma:contentTypeVersion="4" ma:contentTypeDescription="Create a new document." ma:contentTypeScope="" ma:versionID="83b39f160be0fa3ac1ec6d657d6ffdf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F76EB4-19F2-4D88-8BDB-55E56FDE9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8E43B6D-06BE-450F-816A-39131A50E2A6}">
  <ds:schemaRefs>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78D25B7-9171-4CCD-9901-BA39143BC6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3268</TotalTime>
  <Words>1329</Words>
  <Application>Microsoft Office PowerPoint</Application>
  <PresentationFormat>On-screen Show (4:3)</PresentationFormat>
  <Paragraphs>263</Paragraphs>
  <Slides>29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CNP 2019</vt:lpstr>
      <vt:lpstr>TEAMS –  Texas Electric Advanced  Market Solution</vt:lpstr>
      <vt:lpstr>TEAMS Project objectives</vt:lpstr>
      <vt:lpstr>Now we will take a dive into the market facing changes</vt:lpstr>
      <vt:lpstr>Market Facing Changes – Key Points</vt:lpstr>
      <vt:lpstr>Process Improvements</vt:lpstr>
      <vt:lpstr>Process Improvements</vt:lpstr>
      <vt:lpstr>Rate description</vt:lpstr>
      <vt:lpstr>Rate description - Cont.</vt:lpstr>
      <vt:lpstr>Rate description - Cont.</vt:lpstr>
      <vt:lpstr>Rate description - Cont.</vt:lpstr>
      <vt:lpstr>Rate description - Cont.</vt:lpstr>
      <vt:lpstr>Unmetered EDI Data Field Change</vt:lpstr>
      <vt:lpstr>Unmetered EDI Data Field Change</vt:lpstr>
      <vt:lpstr>Unmetered EDI Data Field Change</vt:lpstr>
      <vt:lpstr>Quantity segments</vt:lpstr>
      <vt:lpstr>Teams business release strategy</vt:lpstr>
      <vt:lpstr>Planned TEAMS - Business Release Strategy</vt:lpstr>
      <vt:lpstr>The Big Elephant  in the Room -   What is the downtime for the Market?</vt:lpstr>
      <vt:lpstr>Market downtime -  technical go live</vt:lpstr>
      <vt:lpstr>Market downtime  - Technical go live  </vt:lpstr>
      <vt:lpstr>Market downtime -  Releases 1 and 2 </vt:lpstr>
      <vt:lpstr>Market Downtime – releases 1 and 2</vt:lpstr>
      <vt:lpstr>Dual Mode</vt:lpstr>
      <vt:lpstr>Process changes During Migration Timeframes – all releases</vt:lpstr>
      <vt:lpstr>Process changes During Migration Timeframes all releases CONT. </vt:lpstr>
      <vt:lpstr>Market testing </vt:lpstr>
      <vt:lpstr>MARKET COMMUNICATION PLAN </vt:lpstr>
      <vt:lpstr>MARKET COMMUNICATION PLAN Cont.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MAX OF THREE LINES</dc:title>
  <dc:creator>Lynn Butler Bradford</dc:creator>
  <cp:lastModifiedBy>Scott, Kathy D.</cp:lastModifiedBy>
  <cp:revision>149</cp:revision>
  <cp:lastPrinted>2019-07-22T12:58:00Z</cp:lastPrinted>
  <dcterms:created xsi:type="dcterms:W3CDTF">2019-01-16T14:48:19Z</dcterms:created>
  <dcterms:modified xsi:type="dcterms:W3CDTF">2019-07-30T17:13:49Z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3414FAF7-C12F-4703-A53F-B819D863A989</vt:lpwstr>
  </property>
  <property fmtid="{D5CDD505-2E9C-101B-9397-08002B2CF9AE}" pid="3" name="ArticulatePath">
    <vt:lpwstr>Presentation3</vt:lpwstr>
  </property>
  <property fmtid="{D5CDD505-2E9C-101B-9397-08002B2CF9AE}" pid="4" name="ContentTypeId">
    <vt:lpwstr>0x0101007EE9B44A2FB1914EB355C1B73EEB1241</vt:lpwstr>
  </property>
  <property fmtid="{D5CDD505-2E9C-101B-9397-08002B2CF9AE}" pid="5" name="Order">
    <vt:r8>295000</vt:r8>
  </property>
  <property fmtid="{D5CDD505-2E9C-101B-9397-08002B2CF9AE}" pid="6" name="xd_Signature">
    <vt:bool>false</vt:bool>
  </property>
  <property fmtid="{D5CDD505-2E9C-101B-9397-08002B2CF9AE}" pid="7" name="xd_ProgID">
    <vt:lpwstr/>
  </property>
  <property fmtid="{D5CDD505-2E9C-101B-9397-08002B2CF9AE}" pid="8" name="TaxCatchAll">
    <vt:lpwstr/>
  </property>
  <property fmtid="{D5CDD505-2E9C-101B-9397-08002B2CF9AE}" pid="9" name="TemplateUrl">
    <vt:lpwstr/>
  </property>
</Properties>
</file>