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51" r:id="rId5"/>
    <p:sldMasterId id="2147483661" r:id="rId6"/>
  </p:sldMasterIdLst>
  <p:notesMasterIdLst>
    <p:notesMasterId r:id="rId18"/>
  </p:notesMasterIdLst>
  <p:handoutMasterIdLst>
    <p:handoutMasterId r:id="rId19"/>
  </p:handoutMasterIdLst>
  <p:sldIdLst>
    <p:sldId id="260" r:id="rId7"/>
    <p:sldId id="1881" r:id="rId8"/>
    <p:sldId id="1882" r:id="rId9"/>
    <p:sldId id="1876" r:id="rId10"/>
    <p:sldId id="1877" r:id="rId11"/>
    <p:sldId id="1875" r:id="rId12"/>
    <p:sldId id="1880" r:id="rId13"/>
    <p:sldId id="1885" r:id="rId14"/>
    <p:sldId id="1887" r:id="rId15"/>
    <p:sldId id="1886" r:id="rId16"/>
    <p:sldId id="18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8200"/>
    <a:srgbClr val="FFD100"/>
    <a:srgbClr val="EDE82B"/>
    <a:srgbClr val="F3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8996" autoAdjust="0"/>
  </p:normalViewPr>
  <p:slideViewPr>
    <p:cSldViewPr showGuides="1">
      <p:cViewPr varScale="1">
        <p:scale>
          <a:sx n="88" d="100"/>
          <a:sy n="88" d="100"/>
        </p:scale>
        <p:origin x="7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40"/>
    </p:cViewPr>
  </p:sorterViewPr>
  <p:notesViewPr>
    <p:cSldViewPr showGuides="1"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4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5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1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7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</a:t>
            </a:r>
            <a:r>
              <a:rPr lang="en-US" baseline="0" dirty="0" smtClean="0"/>
              <a:t>e solar capacity in the queue with a projected COD of 2021 has grown over 35 GW as of the June 2019.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9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0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ntena@ercot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mmittee/boar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413340"/>
            <a:ext cx="502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solidFill>
                  <a:schemeClr val="tx2"/>
                </a:solidFill>
              </a:rPr>
              <a:t>ERCOT Monthly </a:t>
            </a:r>
            <a:r>
              <a:rPr lang="en-US" sz="2000" b="1" dirty="0" smtClean="0">
                <a:solidFill>
                  <a:schemeClr val="tx2"/>
                </a:solidFill>
              </a:rPr>
              <a:t>Interconnection queue </a:t>
            </a:r>
            <a:r>
              <a:rPr lang="en-US" sz="2000" b="1" dirty="0">
                <a:solidFill>
                  <a:schemeClr val="tx2"/>
                </a:solidFill>
              </a:rPr>
              <a:t>trend analysis using </a:t>
            </a:r>
            <a:r>
              <a:rPr lang="en-US" sz="2000" b="1" dirty="0" smtClean="0">
                <a:solidFill>
                  <a:schemeClr val="tx2"/>
                </a:solidFill>
              </a:rPr>
              <a:t>Tableau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SAWG Meeting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July 31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15414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75820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 smtClean="0"/>
              <a:t>Wrap-up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9632" y="990600"/>
            <a:ext cx="8635767" cy="4929432"/>
          </a:xfrm>
        </p:spPr>
        <p:txBody>
          <a:bodyPr/>
          <a:lstStyle/>
          <a:p>
            <a:r>
              <a:rPr lang="en-US" sz="2400" dirty="0" smtClean="0"/>
              <a:t>Brainstorming: Are </a:t>
            </a:r>
            <a:r>
              <a:rPr lang="en-US" sz="2400" dirty="0"/>
              <a:t>there </a:t>
            </a:r>
            <a:r>
              <a:rPr lang="en-US" sz="2400" dirty="0" smtClean="0"/>
              <a:t>other GINR trend analysis topics of interest to explore using Tableau or other data exploration tools?</a:t>
            </a:r>
          </a:p>
          <a:p>
            <a:r>
              <a:rPr lang="en-US" sz="2400" dirty="0" smtClean="0"/>
              <a:t>Send your ideas to Dan Mantena, </a:t>
            </a:r>
            <a:r>
              <a:rPr lang="en-US" sz="2400" dirty="0" smtClean="0">
                <a:hlinkClick r:id="rId3"/>
              </a:rPr>
              <a:t>dan.Mantena@ercot.com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Tableau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234233"/>
          </a:xfrm>
        </p:spPr>
        <p:txBody>
          <a:bodyPr/>
          <a:lstStyle/>
          <a:p>
            <a:r>
              <a:rPr lang="en-US" sz="1800" dirty="0"/>
              <a:t>B</a:t>
            </a:r>
            <a:r>
              <a:rPr lang="en-US" sz="1800" dirty="0" smtClean="0"/>
              <a:t>usiness intelligence tool focused on data visualization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d-hoc analysis (easy to quickly create charts) </a:t>
            </a:r>
          </a:p>
          <a:p>
            <a:pPr lvl="1"/>
            <a:r>
              <a:rPr lang="en-US" sz="1400" dirty="0" smtClean="0"/>
              <a:t>Presenting data findings (easy to share analysis through interactive dashboards)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Example of a </a:t>
            </a:r>
          </a:p>
          <a:p>
            <a:pPr marL="0" indent="0">
              <a:buNone/>
            </a:pPr>
            <a:r>
              <a:rPr lang="en-US" sz="1600" dirty="0" smtClean="0"/>
              <a:t>Tableau dashboard:</a:t>
            </a:r>
          </a:p>
          <a:p>
            <a:pPr marL="0" indent="0">
              <a:buNone/>
            </a:pPr>
            <a:r>
              <a:rPr lang="en-US" sz="1600" dirty="0" smtClean="0"/>
              <a:t>Location of </a:t>
            </a:r>
          </a:p>
          <a:p>
            <a:pPr marL="0" indent="0">
              <a:buNone/>
            </a:pPr>
            <a:r>
              <a:rPr lang="en-US" sz="1600" dirty="0" smtClean="0"/>
              <a:t>operational wind</a:t>
            </a:r>
          </a:p>
          <a:p>
            <a:pPr marL="0" indent="0">
              <a:buNone/>
            </a:pPr>
            <a:r>
              <a:rPr lang="en-US" sz="1600" dirty="0" smtClean="0"/>
              <a:t>farms and</a:t>
            </a:r>
          </a:p>
          <a:p>
            <a:pPr marL="0" indent="0">
              <a:buNone/>
            </a:pPr>
            <a:r>
              <a:rPr lang="en-US" sz="1600" dirty="0"/>
              <a:t>c</a:t>
            </a:r>
            <a:r>
              <a:rPr lang="en-US" sz="1600" dirty="0" smtClean="0"/>
              <a:t>apacity trends</a:t>
            </a: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570" y="1561551"/>
            <a:ext cx="67044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Interconnection Queue Data Overview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29433"/>
          </a:xfrm>
        </p:spPr>
        <p:txBody>
          <a:bodyPr/>
          <a:lstStyle/>
          <a:p>
            <a:r>
              <a:rPr lang="en-US" sz="2000" dirty="0" smtClean="0"/>
              <a:t>Data is from RIOO-IS </a:t>
            </a:r>
            <a:r>
              <a:rPr lang="en-US" sz="2000" dirty="0"/>
              <a:t>(Resource Integration and Ongoing Operations – Interconnection Services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000" dirty="0" smtClean="0"/>
              <a:t>6 variables from RIOO-IS were used in the analysis </a:t>
            </a:r>
          </a:p>
          <a:p>
            <a:pPr lvl="1"/>
            <a:r>
              <a:rPr lang="en-US" sz="1800" dirty="0"/>
              <a:t>Request Date of Planned Project</a:t>
            </a:r>
          </a:p>
          <a:p>
            <a:pPr lvl="1"/>
            <a:r>
              <a:rPr lang="en-US" sz="1800" dirty="0" smtClean="0"/>
              <a:t>Fuel Type</a:t>
            </a:r>
          </a:p>
          <a:p>
            <a:pPr lvl="1"/>
            <a:r>
              <a:rPr lang="en-US" sz="1800" dirty="0" smtClean="0"/>
              <a:t>Planned Summer MW Capacity</a:t>
            </a:r>
          </a:p>
          <a:p>
            <a:pPr lvl="1"/>
            <a:r>
              <a:rPr lang="en-US" sz="1800" dirty="0"/>
              <a:t>Application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County Location</a:t>
            </a:r>
          </a:p>
          <a:p>
            <a:pPr lvl="1"/>
            <a:r>
              <a:rPr lang="en-US" sz="1800" dirty="0" smtClean="0"/>
              <a:t>Projected COD (Commercial Operations Date)</a:t>
            </a:r>
            <a:endParaRPr lang="en-US" sz="1800" dirty="0"/>
          </a:p>
          <a:p>
            <a:pPr marL="457200" lvl="1" indent="0">
              <a:buNone/>
            </a:pPr>
            <a:endParaRPr lang="en-US" sz="1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2400" dirty="0" smtClean="0"/>
              <a:t>[Analysis 1] 2019 </a:t>
            </a:r>
            <a:r>
              <a:rPr lang="en-US" sz="2400" dirty="0"/>
              <a:t>projected additions and retirements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9035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2200" dirty="0" smtClean="0"/>
              <a:t>Retrospective analysis of planned projected with 2018 CODs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9461"/>
            <a:ext cx="78377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2400" dirty="0" smtClean="0"/>
              <a:t>[Analysis 2] Analyzing solar capacity growth in queue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73928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</a:t>
            </a:r>
            <a:r>
              <a:rPr lang="en-US" sz="1200" dirty="0" smtClean="0">
                <a:solidFill>
                  <a:schemeClr val="tx2"/>
                </a:solidFill>
              </a:rPr>
              <a:t>Chart is from the June 2019 Monthly Operations Report (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www.ercot.com/committee/board</a:t>
            </a:r>
            <a:r>
              <a:rPr lang="en-US" sz="1200" dirty="0" smtClean="0"/>
              <a:t>) </a:t>
            </a:r>
            <a:r>
              <a:rPr lang="en-US" sz="1200" dirty="0" smtClean="0">
                <a:solidFill>
                  <a:schemeClr val="tx2"/>
                </a:solidFill>
              </a:rPr>
              <a:t>which used data from the June 2019 GIS report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31157"/>
            <a:ext cx="70434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752913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754900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15414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5550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236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1_Custom Design</vt:lpstr>
      <vt:lpstr>Custom Design</vt:lpstr>
      <vt:lpstr>1_Office Theme</vt:lpstr>
      <vt:lpstr>PowerPoint Presentation</vt:lpstr>
      <vt:lpstr>Tableau software</vt:lpstr>
      <vt:lpstr>Interconnection Queue Data Overview </vt:lpstr>
      <vt:lpstr>[Analysis 1] 2019 projected additions and retirements</vt:lpstr>
      <vt:lpstr>Retrospective analysis of planned projected with 2018 CODs</vt:lpstr>
      <vt:lpstr>[Analysis 2] Analyzing solar capacity growth in queue</vt:lpstr>
      <vt:lpstr> </vt:lpstr>
      <vt:lpstr> </vt:lpstr>
      <vt:lpstr> </vt:lpstr>
      <vt:lpstr> </vt:lpstr>
      <vt:lpstr>Wrap-up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Warnken, Pete</cp:lastModifiedBy>
  <cp:revision>914</cp:revision>
  <cp:lastPrinted>2019-06-19T13:25:00Z</cp:lastPrinted>
  <dcterms:created xsi:type="dcterms:W3CDTF">2016-01-21T15:20:31Z</dcterms:created>
  <dcterms:modified xsi:type="dcterms:W3CDTF">2019-07-29T19:39:00Z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