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26"/>
  </p:notesMasterIdLst>
  <p:handoutMasterIdLst>
    <p:handoutMasterId r:id="rId27"/>
  </p:handoutMasterIdLst>
  <p:sldIdLst>
    <p:sldId id="445" r:id="rId7"/>
    <p:sldId id="463" r:id="rId8"/>
    <p:sldId id="491" r:id="rId9"/>
    <p:sldId id="527" r:id="rId10"/>
    <p:sldId id="528" r:id="rId11"/>
    <p:sldId id="529" r:id="rId12"/>
    <p:sldId id="530" r:id="rId13"/>
    <p:sldId id="531" r:id="rId14"/>
    <p:sldId id="474" r:id="rId15"/>
    <p:sldId id="526" r:id="rId16"/>
    <p:sldId id="532" r:id="rId17"/>
    <p:sldId id="533" r:id="rId18"/>
    <p:sldId id="534" r:id="rId19"/>
    <p:sldId id="535" r:id="rId20"/>
    <p:sldId id="536" r:id="rId21"/>
    <p:sldId id="537" r:id="rId22"/>
    <p:sldId id="538" r:id="rId23"/>
    <p:sldId id="454" r:id="rId24"/>
    <p:sldId id="464"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4" d="100"/>
          <a:sy n="104" d="100"/>
        </p:scale>
        <p:origin x="240" y="10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7/29/2019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7/29/2019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007896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1129618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2739079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14513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624512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2097564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82605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713649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8571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744870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654688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893145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721807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2031325"/>
          </a:xfrm>
          <a:prstGeom prst="rect">
            <a:avLst/>
          </a:prstGeom>
          <a:noFill/>
        </p:spPr>
        <p:txBody>
          <a:bodyPr wrap="square" rtlCol="0">
            <a:spAutoFit/>
          </a:bodyPr>
          <a:lstStyle/>
          <a:p>
            <a:r>
              <a:rPr lang="en-US" b="1" dirty="0"/>
              <a:t>Resource Integration Workshop </a:t>
            </a:r>
            <a:endParaRPr lang="en-US" b="1" dirty="0" smtClean="0"/>
          </a:p>
          <a:p>
            <a:r>
              <a:rPr lang="en-US" b="1" dirty="0" smtClean="0"/>
              <a:t>Resource Integration Topics </a:t>
            </a:r>
            <a:endParaRPr lang="en-US" b="1" dirty="0"/>
          </a:p>
          <a:p>
            <a:endParaRPr lang="en-US" dirty="0"/>
          </a:p>
          <a:p>
            <a:r>
              <a:rPr lang="en-US" dirty="0"/>
              <a:t>ERCOT</a:t>
            </a:r>
          </a:p>
          <a:p>
            <a:r>
              <a:rPr lang="en-US" dirty="0"/>
              <a:t>Jay Teixeira</a:t>
            </a:r>
          </a:p>
          <a:p>
            <a:endParaRPr lang="en-US" dirty="0"/>
          </a:p>
          <a:p>
            <a:r>
              <a:rPr lang="en-US" dirty="0" smtClean="0"/>
              <a:t>July </a:t>
            </a:r>
            <a:r>
              <a:rPr lang="en-US" dirty="0"/>
              <a:t>3</a:t>
            </a:r>
            <a:r>
              <a:rPr lang="en-US" dirty="0" smtClean="0"/>
              <a:t>0, 2019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NPRR’s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NPRR926</a:t>
            </a:r>
            <a:r>
              <a:rPr lang="en-US" dirty="0" smtClean="0"/>
              <a:t> </a:t>
            </a:r>
            <a:r>
              <a:rPr lang="en-US" dirty="0"/>
              <a:t>- Removal of 90-Day Period Between SSR Study Approval and </a:t>
            </a:r>
            <a:r>
              <a:rPr lang="en-US" dirty="0" smtClean="0"/>
              <a:t>Synchronization – Board Approved June 11, 2019.  Effective July 1, 2019.</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10</a:t>
            </a:fld>
            <a:endParaRPr lang="en-US">
              <a:solidFill>
                <a:prstClr val="black">
                  <a:tint val="75000"/>
                </a:prstClr>
              </a:solidFill>
            </a:endParaRPr>
          </a:p>
        </p:txBody>
      </p:sp>
    </p:spTree>
    <p:extLst>
      <p:ext uri="{BB962C8B-B14F-4D97-AF65-F5344CB8AC3E}">
        <p14:creationId xmlns:p14="http://schemas.microsoft.com/office/powerpoint/2010/main" val="4029393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Other Topics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11</a:t>
            </a:fld>
            <a:endParaRPr lang="en-US">
              <a:solidFill>
                <a:prstClr val="black">
                  <a:tint val="75000"/>
                </a:prstClr>
              </a:solidFill>
            </a:endParaRPr>
          </a:p>
        </p:txBody>
      </p:sp>
      <p:sp>
        <p:nvSpPr>
          <p:cNvPr id="10" name="Content Placeholder 9"/>
          <p:cNvSpPr>
            <a:spLocks noGrp="1"/>
          </p:cNvSpPr>
          <p:nvPr>
            <p:ph idx="1"/>
          </p:nvPr>
        </p:nvSpPr>
        <p:spPr/>
        <p:txBody>
          <a:bodyPr/>
          <a:lstStyle/>
          <a:p>
            <a:r>
              <a:rPr lang="en-US" dirty="0" smtClean="0"/>
              <a:t>PG 5.4.5 text</a:t>
            </a:r>
          </a:p>
          <a:p>
            <a:r>
              <a:rPr lang="en-US" dirty="0" err="1" smtClean="0"/>
              <a:t>Oncor</a:t>
            </a:r>
            <a:r>
              <a:rPr lang="en-US" dirty="0" smtClean="0"/>
              <a:t> Topics</a:t>
            </a:r>
            <a:endParaRPr lang="en-US" dirty="0"/>
          </a:p>
        </p:txBody>
      </p:sp>
    </p:spTree>
    <p:extLst>
      <p:ext uri="{BB962C8B-B14F-4D97-AF65-F5344CB8AC3E}">
        <p14:creationId xmlns:p14="http://schemas.microsoft.com/office/powerpoint/2010/main" val="1807234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Dynamic </a:t>
            </a:r>
            <a:r>
              <a:rPr lang="en-US" dirty="0"/>
              <a:t>Case </a:t>
            </a:r>
            <a:r>
              <a:rPr lang="en-US" dirty="0" smtClean="0"/>
              <a:t>Dispatch in PG </a:t>
            </a:r>
            <a:r>
              <a:rPr lang="en-US" dirty="0"/>
              <a:t>5.4.5 </a:t>
            </a:r>
            <a:r>
              <a:rPr lang="en-US" dirty="0" smtClean="0"/>
              <a:t>(1) and (2</a:t>
            </a:r>
            <a:r>
              <a:rPr lang="en-US" dirty="0" smtClean="0"/>
              <a:t>)</a:t>
            </a:r>
            <a:br>
              <a:rPr lang="en-US" dirty="0" smtClean="0"/>
            </a:br>
            <a:r>
              <a:rPr lang="en-US" dirty="0" smtClean="0"/>
              <a:t>Edit made from June 20 WS</a:t>
            </a:r>
            <a:endParaRPr lang="en-US" dirty="0"/>
          </a:p>
        </p:txBody>
      </p:sp>
      <p:sp>
        <p:nvSpPr>
          <p:cNvPr id="3" name="Content Placeholder 2"/>
          <p:cNvSpPr>
            <a:spLocks noGrp="1"/>
          </p:cNvSpPr>
          <p:nvPr>
            <p:ph idx="1"/>
          </p:nvPr>
        </p:nvSpPr>
        <p:spPr>
          <a:xfrm>
            <a:off x="406400" y="1295400"/>
            <a:ext cx="11379200" cy="5334000"/>
          </a:xfrm>
        </p:spPr>
        <p:txBody>
          <a:bodyPr/>
          <a:lstStyle/>
          <a:p>
            <a:pPr marL="0" indent="0">
              <a:buNone/>
            </a:pPr>
            <a:r>
              <a:rPr lang="en-US" sz="2400" dirty="0">
                <a:latin typeface="Times New Roman" panose="02020603050405020304" pitchFamily="18" charset="0"/>
                <a:cs typeface="Times New Roman" panose="02020603050405020304" pitchFamily="18" charset="0"/>
              </a:rPr>
              <a:t>(1)	At the discretion of the TSP(s) or ERCOT, the lead TSP(s) will perform transient stability studies if necessary to meet NERC Reliability Standards, Protocols, this Planning Guide or the Operating Guides applicable to the Generation Resource or the ERCOT System.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2)	If the TSP(s) in charge of these stability studies decides not to conduct the studies, the TSP(s) must provide a written justification in lieu of the study report.  When performing such studies, all existing </a:t>
            </a:r>
            <a:r>
              <a:rPr lang="en-US" sz="2400" dirty="0" smtClean="0">
                <a:solidFill>
                  <a:srgbClr val="FF0000"/>
                </a:solidFill>
                <a:latin typeface="Times New Roman" panose="02020603050405020304" pitchFamily="18" charset="0"/>
                <a:cs typeface="Times New Roman" panose="02020603050405020304" pitchFamily="18" charset="0"/>
              </a:rPr>
              <a:t>or planned</a:t>
            </a:r>
            <a:r>
              <a:rPr lang="en-US" sz="2400" dirty="0" smtClean="0">
                <a:latin typeface="Times New Roman" panose="02020603050405020304" pitchFamily="18" charset="0"/>
                <a:cs typeface="Times New Roman" panose="02020603050405020304" pitchFamily="18" charset="0"/>
              </a:rPr>
              <a:t> </a:t>
            </a:r>
            <a:r>
              <a:rPr lang="en-US" sz="2400" strike="sngStrike" dirty="0">
                <a:latin typeface="Times New Roman" panose="02020603050405020304" pitchFamily="18" charset="0"/>
                <a:cs typeface="Times New Roman" panose="02020603050405020304" pitchFamily="18" charset="0"/>
              </a:rPr>
              <a:t>publicly committed </a:t>
            </a:r>
            <a:r>
              <a:rPr lang="en-US" sz="2400" dirty="0">
                <a:latin typeface="Times New Roman" panose="02020603050405020304" pitchFamily="18" charset="0"/>
                <a:cs typeface="Times New Roman" panose="02020603050405020304" pitchFamily="18" charset="0"/>
              </a:rPr>
              <a:t>Generation </a:t>
            </a:r>
            <a:r>
              <a:rPr lang="en-US" sz="2400" dirty="0" smtClean="0">
                <a:latin typeface="Times New Roman" panose="02020603050405020304" pitchFamily="18" charset="0"/>
                <a:cs typeface="Times New Roman" panose="02020603050405020304" pitchFamily="18" charset="0"/>
              </a:rPr>
              <a:t>Resource</a:t>
            </a:r>
            <a:r>
              <a:rPr lang="en-US" sz="2400" dirty="0" smtClean="0">
                <a:solidFill>
                  <a:srgbClr val="FF0000"/>
                </a:solidFill>
                <a:latin typeface="Times New Roman" panose="02020603050405020304" pitchFamily="18" charset="0"/>
                <a:cs typeface="Times New Roman" panose="02020603050405020304" pitchFamily="18" charset="0"/>
              </a:rPr>
              <a:t>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 the area of the study </a:t>
            </a:r>
            <a:r>
              <a:rPr lang="en-US" sz="2400" strike="sngStrike" dirty="0" smtClean="0">
                <a:latin typeface="Times New Roman" panose="02020603050405020304" pitchFamily="18" charset="0"/>
                <a:cs typeface="Times New Roman" panose="02020603050405020304" pitchFamily="18" charset="0"/>
              </a:rPr>
              <a:t>will</a:t>
            </a:r>
            <a:r>
              <a:rPr lang="en-US" sz="2400" dirty="0" smtClean="0">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should</a:t>
            </a:r>
            <a:r>
              <a:rPr lang="en-US" sz="2400" dirty="0" smtClean="0">
                <a:latin typeface="Times New Roman" panose="02020603050405020304" pitchFamily="18" charset="0"/>
                <a:cs typeface="Times New Roman" panose="02020603050405020304" pitchFamily="18" charset="0"/>
              </a:rPr>
              <a:t> </a:t>
            </a:r>
            <a:r>
              <a:rPr lang="en-US" sz="2400" strike="sngStrike" dirty="0" smtClean="0">
                <a:solidFill>
                  <a:srgbClr val="FF0000"/>
                </a:solidFill>
                <a:latin typeface="Times New Roman" panose="02020603050405020304" pitchFamily="18" charset="0"/>
                <a:cs typeface="Times New Roman" panose="02020603050405020304" pitchFamily="18" charset="0"/>
              </a:rPr>
              <a:t>normally</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be represented at </a:t>
            </a:r>
            <a:r>
              <a:rPr lang="en-US" sz="2400" strike="sngStrike" dirty="0">
                <a:latin typeface="Times New Roman" panose="02020603050405020304" pitchFamily="18" charset="0"/>
                <a:cs typeface="Times New Roman" panose="02020603050405020304" pitchFamily="18" charset="0"/>
              </a:rPr>
              <a:t>full net </a:t>
            </a:r>
            <a:r>
              <a:rPr lang="en-US" sz="2400" dirty="0" smtClean="0">
                <a:latin typeface="Times New Roman" panose="02020603050405020304" pitchFamily="18" charset="0"/>
                <a:cs typeface="Times New Roman" panose="02020603050405020304" pitchFamily="18" charset="0"/>
              </a:rPr>
              <a:t> an output </a:t>
            </a:r>
            <a:r>
              <a:rPr lang="en-US" sz="2400" strike="sngStrike" dirty="0" smtClean="0">
                <a:solidFill>
                  <a:srgbClr val="FF0000"/>
                </a:solidFill>
                <a:latin typeface="Times New Roman" panose="02020603050405020304" pitchFamily="18" charset="0"/>
                <a:cs typeface="Times New Roman" panose="02020603050405020304" pitchFamily="18" charset="0"/>
              </a:rPr>
              <a:t>if possible and </a:t>
            </a:r>
            <a:r>
              <a:rPr lang="en-US" sz="2400" dirty="0" smtClean="0">
                <a:solidFill>
                  <a:srgbClr val="FF0000"/>
                </a:solidFill>
                <a:latin typeface="Times New Roman" panose="02020603050405020304" pitchFamily="18" charset="0"/>
                <a:cs typeface="Times New Roman" panose="02020603050405020304" pitchFamily="18" charset="0"/>
              </a:rPr>
              <a:t>that is reasonable for the conditions being studied</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although some Combined Cycle Generation Resources or coal plants might be modeled at full gross output (including auxiliary load).  Any resulting increase in generation will be balanced as addressed in the FIS scope agreement.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926102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smtClean="0"/>
              <a:t>Dynamic </a:t>
            </a:r>
            <a:r>
              <a:rPr lang="en-US" dirty="0"/>
              <a:t>Case </a:t>
            </a:r>
            <a:r>
              <a:rPr lang="en-US" dirty="0" smtClean="0"/>
              <a:t>Dispatch in PG </a:t>
            </a:r>
            <a:r>
              <a:rPr lang="en-US" dirty="0" smtClean="0"/>
              <a:t>5.4.5 (1) and (2)</a:t>
            </a:r>
            <a:r>
              <a:rPr lang="en-US" dirty="0" smtClean="0"/>
              <a:t/>
            </a:r>
            <a:br>
              <a:rPr lang="en-US" dirty="0" smtClean="0"/>
            </a:br>
            <a:r>
              <a:rPr lang="en-US" dirty="0" smtClean="0"/>
              <a:t>ERCOT Language</a:t>
            </a:r>
            <a:r>
              <a:rPr lang="en-US" dirty="0"/>
              <a:t/>
            </a:r>
            <a:br>
              <a:rPr lang="en-US" dirty="0"/>
            </a:br>
            <a:endParaRPr lang="en-US" dirty="0"/>
          </a:p>
        </p:txBody>
      </p:sp>
      <p:sp>
        <p:nvSpPr>
          <p:cNvPr id="3" name="Content Placeholder 2"/>
          <p:cNvSpPr>
            <a:spLocks noGrp="1"/>
          </p:cNvSpPr>
          <p:nvPr>
            <p:ph idx="1"/>
          </p:nvPr>
        </p:nvSpPr>
        <p:spPr>
          <a:xfrm>
            <a:off x="406400" y="1143000"/>
            <a:ext cx="11379200" cy="5486400"/>
          </a:xfrm>
        </p:spPr>
        <p:txBody>
          <a:bodyPr/>
          <a:lstStyle/>
          <a:p>
            <a:pPr marL="0" marR="0" indent="0">
              <a:spcBef>
                <a:spcPts val="0"/>
              </a:spcBef>
              <a:spcAft>
                <a:spcPts val="1200"/>
              </a:spcAft>
              <a:buNone/>
            </a:pPr>
            <a:r>
              <a:rPr lang="en-US" sz="2400" dirty="0" smtClean="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rPr>
              <a:t>1)	At the discretion of the TSP(s) or ERCOT, the lead TSP(s) will perform transient stability studies if necessary to meet NERC Reliability Standards, Protocols, this Planning Guide or the Operating Guides applicable to the Generation Resource or the ERCOT System. </a:t>
            </a:r>
            <a:r>
              <a:rPr lang="en-US" sz="2400" dirty="0">
                <a:solidFill>
                  <a:srgbClr val="FF0000"/>
                </a:solidFill>
                <a:latin typeface="Times New Roman" panose="02020603050405020304" pitchFamily="18" charset="0"/>
                <a:ea typeface="Times New Roman" panose="02020603050405020304" pitchFamily="18" charset="0"/>
              </a:rPr>
              <a:t>If the lead TSP(s) conducting the stability study decides a study is not required, the lead TSP(s) shall provide a written justification in lieu of the study report.</a:t>
            </a:r>
            <a:r>
              <a:rPr lang="en-US" sz="2400" dirty="0">
                <a:latin typeface="Times New Roman" panose="02020603050405020304" pitchFamily="18" charset="0"/>
                <a:ea typeface="Times New Roman" panose="02020603050405020304" pitchFamily="18" charset="0"/>
              </a:rPr>
              <a:t>  </a:t>
            </a:r>
          </a:p>
          <a:p>
            <a:pPr marL="0" marR="0" indent="0">
              <a:spcBef>
                <a:spcPts val="0"/>
              </a:spcBef>
              <a:spcAft>
                <a:spcPts val="1200"/>
              </a:spcAft>
              <a:buNone/>
            </a:pPr>
            <a:r>
              <a:rPr lang="en-US" sz="2400" dirty="0">
                <a:latin typeface="Times New Roman" panose="02020603050405020304" pitchFamily="18" charset="0"/>
                <a:ea typeface="Times New Roman" panose="02020603050405020304" pitchFamily="18" charset="0"/>
              </a:rPr>
              <a:t>(2)	When performing such studies, all existing or </a:t>
            </a:r>
            <a:r>
              <a:rPr lang="en-US" sz="2400" dirty="0">
                <a:solidFill>
                  <a:srgbClr val="FF0000"/>
                </a:solidFill>
                <a:latin typeface="Times New Roman" panose="02020603050405020304" pitchFamily="18" charset="0"/>
                <a:ea typeface="Times New Roman" panose="02020603050405020304" pitchFamily="18" charset="0"/>
              </a:rPr>
              <a:t>planned Generation Resources of like technology in the area of the study shall be dispatched at full net output.  When referring to like technology, nearby IRR generation should be dispatched at full net output if an IRR unit is the type of unit under study and nearby non-IRR generation should be dispatched at full net output if a non-IRR unit is the type of unit under study.  The dispatch may be reduced to respect any published stability limits or reach a solution.  The technical rationale for the dispatch used shall be provided in the study report. </a:t>
            </a:r>
            <a:r>
              <a:rPr lang="en-US" sz="2400" dirty="0">
                <a:latin typeface="Times New Roman" panose="02020603050405020304" pitchFamily="18" charset="0"/>
                <a:ea typeface="Times New Roman" panose="02020603050405020304" pitchFamily="18" charset="0"/>
              </a:rPr>
              <a:t>   Any resulting increase in generation will be balanced as addressed in the FIS scope agreement.</a:t>
            </a:r>
          </a:p>
          <a:p>
            <a:pPr marL="0" indent="0">
              <a:buNone/>
            </a:pP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2123712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err="1" smtClean="0"/>
              <a:t>Oncor</a:t>
            </a:r>
            <a:r>
              <a:rPr lang="en-US" dirty="0" smtClean="0"/>
              <a:t> Topics</a:t>
            </a:r>
            <a:endParaRPr lang="en-US" dirty="0"/>
          </a:p>
        </p:txBody>
      </p:sp>
      <p:sp>
        <p:nvSpPr>
          <p:cNvPr id="3" name="Content Placeholder 2"/>
          <p:cNvSpPr>
            <a:spLocks noGrp="1"/>
          </p:cNvSpPr>
          <p:nvPr>
            <p:ph idx="1"/>
          </p:nvPr>
        </p:nvSpPr>
        <p:spPr>
          <a:xfrm>
            <a:off x="406400" y="1143000"/>
            <a:ext cx="11379200" cy="5486400"/>
          </a:xfrm>
        </p:spPr>
        <p:txBody>
          <a:bodyPr/>
          <a:lstStyle/>
          <a:p>
            <a:pPr lvl="0"/>
            <a:r>
              <a:rPr lang="en-US" sz="2800" dirty="0">
                <a:latin typeface="Times New Roman" panose="02020603050405020304" pitchFamily="18" charset="0"/>
                <a:cs typeface="Times New Roman" panose="02020603050405020304" pitchFamily="18" charset="0"/>
              </a:rPr>
              <a:t>Process for determining need for restudy of FIS stability due to turbine or inverter change. – </a:t>
            </a:r>
            <a:r>
              <a:rPr lang="en-US" sz="2800" dirty="0">
                <a:solidFill>
                  <a:srgbClr val="FF0000"/>
                </a:solidFill>
                <a:latin typeface="Times New Roman" panose="02020603050405020304" pitchFamily="18" charset="0"/>
                <a:cs typeface="Times New Roman" panose="02020603050405020304" pitchFamily="18" charset="0"/>
              </a:rPr>
              <a:t>Review data with TSP to determine need for re-study</a:t>
            </a:r>
            <a:r>
              <a:rPr lang="en-US" sz="2800" dirty="0" smtClean="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What capability of an energy storage system do we study in the FIS, 4-hour, 2-hour, 1-hour, or less?  </a:t>
            </a:r>
            <a:r>
              <a:rPr lang="en-US" sz="2800" dirty="0">
                <a:solidFill>
                  <a:srgbClr val="FF0000"/>
                </a:solidFill>
                <a:latin typeface="Times New Roman" panose="02020603050405020304" pitchFamily="18" charset="0"/>
                <a:cs typeface="Times New Roman" panose="02020603050405020304" pitchFamily="18" charset="0"/>
              </a:rPr>
              <a:t>For SS, full MW discharge/charge, for SP – appropriate time, Dynamic – first few </a:t>
            </a:r>
            <a:r>
              <a:rPr lang="en-US" sz="2800" dirty="0" smtClean="0">
                <a:solidFill>
                  <a:srgbClr val="FF0000"/>
                </a:solidFill>
                <a:latin typeface="Times New Roman" panose="02020603050405020304" pitchFamily="18" charset="0"/>
                <a:cs typeface="Times New Roman" panose="02020603050405020304" pitchFamily="18" charset="0"/>
              </a:rPr>
              <a:t>seconds</a:t>
            </a:r>
            <a:endParaRPr lang="en-US" sz="2800" dirty="0">
              <a:solidFill>
                <a:srgbClr val="FF0000"/>
              </a:solidFill>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Are SSR studies really needed for battery energy storage systems and solar plants given there is no rotating equipment?  </a:t>
            </a:r>
            <a:r>
              <a:rPr lang="en-US" sz="2800" dirty="0">
                <a:solidFill>
                  <a:srgbClr val="FF0000"/>
                </a:solidFill>
                <a:latin typeface="Times New Roman" panose="02020603050405020304" pitchFamily="18" charset="0"/>
                <a:cs typeface="Times New Roman" panose="02020603050405020304" pitchFamily="18" charset="0"/>
              </a:rPr>
              <a:t>Yes since there can be SSCI</a:t>
            </a:r>
            <a:r>
              <a:rPr lang="en-US" sz="2800" dirty="0" smtClean="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14</a:t>
            </a:fld>
            <a:endParaRPr lang="en-US" dirty="0">
              <a:solidFill>
                <a:prstClr val="black">
                  <a:tint val="75000"/>
                </a:prstClr>
              </a:solidFill>
            </a:endParaRPr>
          </a:p>
        </p:txBody>
      </p:sp>
    </p:spTree>
    <p:extLst>
      <p:ext uri="{BB962C8B-B14F-4D97-AF65-F5344CB8AC3E}">
        <p14:creationId xmlns:p14="http://schemas.microsoft.com/office/powerpoint/2010/main" val="19776209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err="1" smtClean="0"/>
              <a:t>Oncor</a:t>
            </a:r>
            <a:r>
              <a:rPr lang="en-US" dirty="0" smtClean="0"/>
              <a:t> Topics</a:t>
            </a:r>
            <a:endParaRPr lang="en-US" dirty="0"/>
          </a:p>
        </p:txBody>
      </p:sp>
      <p:sp>
        <p:nvSpPr>
          <p:cNvPr id="3" name="Content Placeholder 2"/>
          <p:cNvSpPr>
            <a:spLocks noGrp="1"/>
          </p:cNvSpPr>
          <p:nvPr>
            <p:ph idx="1"/>
          </p:nvPr>
        </p:nvSpPr>
        <p:spPr>
          <a:xfrm>
            <a:off x="406400" y="1143000"/>
            <a:ext cx="11379200" cy="5486400"/>
          </a:xfrm>
        </p:spPr>
        <p:txBody>
          <a:bodyPr/>
          <a:lstStyle/>
          <a:p>
            <a:pPr lvl="0"/>
            <a:r>
              <a:rPr lang="en-US" sz="2800" dirty="0" smtClean="0">
                <a:latin typeface="Times New Roman" panose="02020603050405020304" pitchFamily="18" charset="0"/>
                <a:cs typeface="Times New Roman" panose="02020603050405020304" pitchFamily="18" charset="0"/>
              </a:rPr>
              <a:t>How should multiple less than 10 MW resource additions to an existing plant be handled? </a:t>
            </a:r>
            <a:r>
              <a:rPr lang="en-US" sz="2800" dirty="0" smtClean="0">
                <a:solidFill>
                  <a:srgbClr val="FF0000"/>
                </a:solidFill>
                <a:latin typeface="Times New Roman" panose="02020603050405020304" pitchFamily="18" charset="0"/>
                <a:cs typeface="Times New Roman" panose="02020603050405020304" pitchFamily="18" charset="0"/>
              </a:rPr>
              <a:t>If made by same developer, treat as multiple phases of an INR. When the aggregated amount exceeds 20 MVA, they need to meet protocol 3.15.</a:t>
            </a:r>
          </a:p>
          <a:p>
            <a:pPr lvl="0"/>
            <a:r>
              <a:rPr lang="en-US" sz="2800" dirty="0" smtClean="0">
                <a:latin typeface="Times New Roman" panose="02020603050405020304" pitchFamily="18" charset="0"/>
                <a:cs typeface="Times New Roman" panose="02020603050405020304" pitchFamily="18" charset="0"/>
              </a:rPr>
              <a:t>What is the status of notifications to RIOO-IS?  </a:t>
            </a:r>
            <a:r>
              <a:rPr lang="en-US" sz="2800" dirty="0" smtClean="0">
                <a:solidFill>
                  <a:srgbClr val="FF0000"/>
                </a:solidFill>
                <a:latin typeface="Times New Roman" panose="02020603050405020304" pitchFamily="18" charset="0"/>
                <a:cs typeface="Times New Roman" panose="02020603050405020304" pitchFamily="18" charset="0"/>
              </a:rPr>
              <a:t>It was in the last release, out 7/26/2019</a:t>
            </a:r>
          </a:p>
          <a:p>
            <a:pPr lvl="0"/>
            <a:r>
              <a:rPr lang="en-US" sz="2800" dirty="0" smtClean="0">
                <a:latin typeface="Times New Roman" panose="02020603050405020304" pitchFamily="18" charset="0"/>
                <a:cs typeface="Times New Roman" panose="02020603050405020304" pitchFamily="18" charset="0"/>
              </a:rPr>
              <a:t>What is the status of generator data export from RIOO-RS? </a:t>
            </a:r>
            <a:r>
              <a:rPr lang="en-US" sz="2800" dirty="0" smtClean="0">
                <a:solidFill>
                  <a:srgbClr val="FF0000"/>
                </a:solidFill>
                <a:latin typeface="Times New Roman" panose="02020603050405020304" pitchFamily="18" charset="0"/>
                <a:cs typeface="Times New Roman" panose="02020603050405020304" pitchFamily="18" charset="0"/>
              </a:rPr>
              <a:t>Has not been included yet.  If it does get included, it won’t be available until end of 2021.</a:t>
            </a:r>
          </a:p>
          <a:p>
            <a:pPr marL="0" indent="0">
              <a:buNone/>
            </a:pP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dirty="0">
              <a:solidFill>
                <a:prstClr val="black">
                  <a:tint val="75000"/>
                </a:prstClr>
              </a:solidFill>
            </a:endParaRPr>
          </a:p>
        </p:txBody>
      </p:sp>
    </p:spTree>
    <p:extLst>
      <p:ext uri="{BB962C8B-B14F-4D97-AF65-F5344CB8AC3E}">
        <p14:creationId xmlns:p14="http://schemas.microsoft.com/office/powerpoint/2010/main" val="1988647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err="1" smtClean="0"/>
              <a:t>Oncor</a:t>
            </a:r>
            <a:r>
              <a:rPr lang="en-US" dirty="0" smtClean="0"/>
              <a:t> Topics</a:t>
            </a:r>
            <a:endParaRPr lang="en-US" dirty="0"/>
          </a:p>
        </p:txBody>
      </p:sp>
      <p:sp>
        <p:nvSpPr>
          <p:cNvPr id="3" name="Content Placeholder 2"/>
          <p:cNvSpPr>
            <a:spLocks noGrp="1"/>
          </p:cNvSpPr>
          <p:nvPr>
            <p:ph idx="1"/>
          </p:nvPr>
        </p:nvSpPr>
        <p:spPr>
          <a:xfrm>
            <a:off x="406400" y="1143000"/>
            <a:ext cx="11379200" cy="5486400"/>
          </a:xfrm>
        </p:spPr>
        <p:txBody>
          <a:bodyPr/>
          <a:lstStyle/>
          <a:p>
            <a:pPr lvl="0"/>
            <a:r>
              <a:rPr lang="en-US" sz="2800" dirty="0">
                <a:latin typeface="Times New Roman" panose="02020603050405020304" pitchFamily="18" charset="0"/>
                <a:cs typeface="Times New Roman" panose="02020603050405020304" pitchFamily="18" charset="0"/>
              </a:rPr>
              <a:t>We are experiencing difficulty getting PSCAD models for some plants to interact properly in SSR studies modeling multiple plants.  What is status of better PSCAD models</a:t>
            </a:r>
            <a:r>
              <a:rPr lang="en-US" sz="2800" dirty="0" smtClean="0">
                <a:latin typeface="Times New Roman" panose="02020603050405020304" pitchFamily="18" charset="0"/>
                <a:cs typeface="Times New Roman" panose="02020603050405020304" pitchFamily="18" charset="0"/>
              </a:rPr>
              <a:t>?</a:t>
            </a:r>
            <a:r>
              <a:rPr lang="en-US" sz="2800" b="1" dirty="0" smtClean="0">
                <a:latin typeface="Times New Roman" panose="02020603050405020304" pitchFamily="18" charset="0"/>
                <a:cs typeface="Times New Roman" panose="02020603050405020304" pitchFamily="18" charset="0"/>
              </a:rPr>
              <a:t> </a:t>
            </a:r>
            <a:r>
              <a:rPr lang="en-US" sz="2800" dirty="0" smtClean="0">
                <a:solidFill>
                  <a:srgbClr val="FF0000"/>
                </a:solidFill>
                <a:latin typeface="Times New Roman" panose="02020603050405020304" pitchFamily="18" charset="0"/>
                <a:cs typeface="Times New Roman" panose="02020603050405020304" pitchFamily="18" charset="0"/>
              </a:rPr>
              <a:t>Not </a:t>
            </a:r>
            <a:r>
              <a:rPr lang="en-US" sz="2800" dirty="0">
                <a:solidFill>
                  <a:srgbClr val="FF0000"/>
                </a:solidFill>
                <a:latin typeface="Times New Roman" panose="02020603050405020304" pitchFamily="18" charset="0"/>
                <a:cs typeface="Times New Roman" panose="02020603050405020304" pitchFamily="18" charset="0"/>
              </a:rPr>
              <a:t>sure what is meant by “better models”.  The PSCAD model guidelines are posted (with the dynamic model templates for now for lack of a better place).  Are entities submitting the checklist with their PSCAD model as requested?  Are there items that should be added to the checklist?  Each “difficulty” tends to have its own unique (non-trivial) solution with PSCAD models.  At this point, the only solution is to identify the difficulty/improper behavior and work with the model submitter/developer to resolve the issue. </a:t>
            </a:r>
          </a:p>
          <a:p>
            <a:pPr marL="0" indent="0">
              <a:buNone/>
            </a:pPr>
            <a:endParaRPr lang="en-US" sz="2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dirty="0">
              <a:solidFill>
                <a:prstClr val="black">
                  <a:tint val="75000"/>
                </a:prstClr>
              </a:solidFill>
            </a:endParaRPr>
          </a:p>
        </p:txBody>
      </p:sp>
    </p:spTree>
    <p:extLst>
      <p:ext uri="{BB962C8B-B14F-4D97-AF65-F5344CB8AC3E}">
        <p14:creationId xmlns:p14="http://schemas.microsoft.com/office/powerpoint/2010/main" val="224695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975517"/>
          </a:xfrm>
        </p:spPr>
        <p:txBody>
          <a:bodyPr/>
          <a:lstStyle/>
          <a:p>
            <a:r>
              <a:rPr lang="en-US" dirty="0" err="1" smtClean="0"/>
              <a:t>Oncor</a:t>
            </a:r>
            <a:r>
              <a:rPr lang="en-US" dirty="0" smtClean="0"/>
              <a:t> Topics</a:t>
            </a:r>
            <a:endParaRPr lang="en-US" dirty="0"/>
          </a:p>
        </p:txBody>
      </p:sp>
      <p:sp>
        <p:nvSpPr>
          <p:cNvPr id="3" name="Content Placeholder 2"/>
          <p:cNvSpPr>
            <a:spLocks noGrp="1"/>
          </p:cNvSpPr>
          <p:nvPr>
            <p:ph idx="1"/>
          </p:nvPr>
        </p:nvSpPr>
        <p:spPr>
          <a:xfrm>
            <a:off x="406400" y="1143000"/>
            <a:ext cx="11379200" cy="5486400"/>
          </a:xfrm>
        </p:spPr>
        <p:txBody>
          <a:bodyPr/>
          <a:lstStyle/>
          <a:p>
            <a:pPr lvl="0"/>
            <a:r>
              <a:rPr lang="en-US" sz="2800" dirty="0"/>
              <a:t>What is the status of previous topics such as generation assumptions for FIS stability study?  </a:t>
            </a:r>
            <a:r>
              <a:rPr lang="en-US" sz="2800" dirty="0">
                <a:solidFill>
                  <a:srgbClr val="FF0000"/>
                </a:solidFill>
              </a:rPr>
              <a:t>Will work it into the Miscellaneous PGRR</a:t>
            </a:r>
            <a:r>
              <a:rPr lang="en-US" sz="2800" dirty="0" smtClean="0">
                <a:solidFill>
                  <a:srgbClr val="FF0000"/>
                </a:solidFill>
              </a:rPr>
              <a:t>.  </a:t>
            </a:r>
            <a:endParaRPr lang="en-US" sz="28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dirty="0">
              <a:solidFill>
                <a:prstClr val="black">
                  <a:tint val="75000"/>
                </a:prstClr>
              </a:solidFill>
            </a:endParaRPr>
          </a:p>
        </p:txBody>
      </p:sp>
    </p:spTree>
    <p:extLst>
      <p:ext uri="{BB962C8B-B14F-4D97-AF65-F5344CB8AC3E}">
        <p14:creationId xmlns:p14="http://schemas.microsoft.com/office/powerpoint/2010/main" val="2358188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223558" y="28956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Resource Integration and Ongoing Operations – Interconnection Services (RIOO-IS) – Email Notifications</a:t>
            </a:r>
            <a:endParaRPr lang="en-US" dirty="0"/>
          </a:p>
        </p:txBody>
      </p:sp>
      <p:sp>
        <p:nvSpPr>
          <p:cNvPr id="3" name="Content Placeholder 2"/>
          <p:cNvSpPr>
            <a:spLocks noGrp="1"/>
          </p:cNvSpPr>
          <p:nvPr>
            <p:ph idx="1"/>
          </p:nvPr>
        </p:nvSpPr>
        <p:spPr>
          <a:xfrm>
            <a:off x="525566" y="1193884"/>
            <a:ext cx="10134600" cy="5334000"/>
          </a:xfrm>
        </p:spPr>
        <p:txBody>
          <a:bodyPr/>
          <a:lstStyle/>
          <a:p>
            <a:pPr marL="0" indent="0">
              <a:buNone/>
            </a:pPr>
            <a:r>
              <a:rPr lang="en-US" dirty="0" smtClean="0"/>
              <a:t>Last Release – July 26, 2019</a:t>
            </a:r>
          </a:p>
          <a:p>
            <a:r>
              <a:rPr lang="en-US" sz="2800" dirty="0" smtClean="0"/>
              <a:t>Email to external entities should be fixed</a:t>
            </a:r>
          </a:p>
          <a:p>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Tree>
    <p:extLst>
      <p:ext uri="{BB962C8B-B14F-4D97-AF65-F5344CB8AC3E}">
        <p14:creationId xmlns:p14="http://schemas.microsoft.com/office/powerpoint/2010/main" val="579633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 Implementation</a:t>
            </a:r>
            <a:endParaRPr lang="en-US" dirty="0"/>
          </a:p>
        </p:txBody>
      </p:sp>
      <p:sp>
        <p:nvSpPr>
          <p:cNvPr id="3" name="Content Placeholder 2"/>
          <p:cNvSpPr>
            <a:spLocks noGrp="1"/>
          </p:cNvSpPr>
          <p:nvPr>
            <p:ph idx="1"/>
          </p:nvPr>
        </p:nvSpPr>
        <p:spPr>
          <a:xfrm>
            <a:off x="505078" y="762000"/>
            <a:ext cx="11077322" cy="5867400"/>
          </a:xfrm>
        </p:spPr>
        <p:txBody>
          <a:bodyPr/>
          <a:lstStyle/>
          <a:p>
            <a:r>
              <a:rPr lang="en-US" dirty="0" smtClean="0"/>
              <a:t>Consists of changes to the GIS Report and INR process</a:t>
            </a:r>
          </a:p>
          <a:p>
            <a:pPr lvl="1"/>
            <a:r>
              <a:rPr lang="en-US" sz="2400" dirty="0" smtClean="0"/>
              <a:t>Small changes made to RIOO-IS for GIS Report</a:t>
            </a:r>
          </a:p>
          <a:p>
            <a:pPr lvl="1"/>
            <a:r>
              <a:rPr lang="en-US" sz="2400" dirty="0" smtClean="0"/>
              <a:t>No changes made to RIOO-IS user interface</a:t>
            </a:r>
          </a:p>
          <a:p>
            <a:r>
              <a:rPr lang="en-US" dirty="0" smtClean="0"/>
              <a:t>Manual Implementation – RIOO-IS “Suspended” status will be used for “Inactive” until RIOO-IS implementation.  IE’s will </a:t>
            </a:r>
            <a:r>
              <a:rPr lang="en-US" dirty="0"/>
              <a:t>see </a:t>
            </a:r>
            <a:r>
              <a:rPr lang="en-US" dirty="0" smtClean="0"/>
              <a:t>“</a:t>
            </a:r>
            <a:r>
              <a:rPr lang="en-US" sz="2800" b="1" dirty="0" smtClean="0"/>
              <a:t>Suspended </a:t>
            </a:r>
            <a:r>
              <a:rPr lang="en-US" sz="2800" b="1" dirty="0"/>
              <a:t>for Ownership </a:t>
            </a:r>
            <a:r>
              <a:rPr lang="en-US" sz="2800" b="1" dirty="0" smtClean="0"/>
              <a:t>Determination</a:t>
            </a:r>
            <a:r>
              <a:rPr lang="en-US" dirty="0" smtClean="0"/>
              <a:t>” in RIOO-IS.  TSP’s do not see status.</a:t>
            </a:r>
          </a:p>
          <a:p>
            <a:r>
              <a:rPr lang="en-US" dirty="0" smtClean="0"/>
              <a:t>Implementation Date:  August 1, 2019</a:t>
            </a:r>
          </a:p>
          <a:p>
            <a:pPr lvl="1"/>
            <a:r>
              <a:rPr lang="en-US" sz="2400" dirty="0" smtClean="0"/>
              <a:t>IE’s with active INR projects can email ERCOT at </a:t>
            </a:r>
            <a:r>
              <a:rPr lang="en-US" sz="2400" dirty="0" smtClean="0">
                <a:hlinkClick r:id="rId3"/>
              </a:rPr>
              <a:t>ResourceIntegrationDepartment@ercot.com</a:t>
            </a:r>
            <a:r>
              <a:rPr lang="en-US" sz="2400" dirty="0" smtClean="0"/>
              <a:t> to have ERCOT change the status of their INR (1 per email)</a:t>
            </a:r>
          </a:p>
          <a:p>
            <a:pPr lvl="1"/>
            <a:r>
              <a:rPr lang="en-US" sz="2400" dirty="0" smtClean="0"/>
              <a:t>ERCOT will query database to determine which INR projects should be moved to “Inactive” [5.7.6 (1)]</a:t>
            </a:r>
          </a:p>
          <a:p>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a:solidFill>
                <a:prstClr val="black">
                  <a:tint val="75000"/>
                </a:prstClr>
              </a:solidFill>
            </a:endParaRPr>
          </a:p>
        </p:txBody>
      </p:sp>
    </p:spTree>
    <p:extLst>
      <p:ext uri="{BB962C8B-B14F-4D97-AF65-F5344CB8AC3E}">
        <p14:creationId xmlns:p14="http://schemas.microsoft.com/office/powerpoint/2010/main" val="3420050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 Implementation – GIS Report</a:t>
            </a:r>
            <a:endParaRPr lang="en-US" dirty="0"/>
          </a:p>
        </p:txBody>
      </p:sp>
      <p:sp>
        <p:nvSpPr>
          <p:cNvPr id="3" name="Content Placeholder 2"/>
          <p:cNvSpPr>
            <a:spLocks noGrp="1"/>
          </p:cNvSpPr>
          <p:nvPr>
            <p:ph idx="1"/>
          </p:nvPr>
        </p:nvSpPr>
        <p:spPr>
          <a:xfrm>
            <a:off x="525566" y="1193884"/>
            <a:ext cx="10134600" cy="5334000"/>
          </a:xfrm>
        </p:spPr>
        <p:txBody>
          <a:bodyPr/>
          <a:lstStyle/>
          <a:p>
            <a:r>
              <a:rPr lang="en-US" dirty="0" smtClean="0"/>
              <a:t>GIS Report changes effective with end of August report</a:t>
            </a:r>
          </a:p>
          <a:p>
            <a:pPr lvl="1"/>
            <a:r>
              <a:rPr lang="en-US" sz="2400" dirty="0" smtClean="0"/>
              <a:t>New tab to show all Inactive projects</a:t>
            </a:r>
          </a:p>
          <a:p>
            <a:pPr lvl="1"/>
            <a:r>
              <a:rPr lang="en-US" sz="2400" dirty="0" smtClean="0"/>
              <a:t>Projects will not drop off Inactive tab after one GIS report</a:t>
            </a:r>
          </a:p>
          <a:p>
            <a:r>
              <a:rPr lang="en-US" dirty="0" smtClean="0"/>
              <a:t>When project moves from “Planned” to “Inactive”</a:t>
            </a:r>
          </a:p>
          <a:p>
            <a:pPr lvl="1"/>
            <a:r>
              <a:rPr lang="en-US" sz="2400" dirty="0" smtClean="0"/>
              <a:t>Project disappears from Project Details tab</a:t>
            </a:r>
          </a:p>
          <a:p>
            <a:pPr lvl="1"/>
            <a:r>
              <a:rPr lang="en-US" sz="2400" dirty="0" smtClean="0"/>
              <a:t>Project is added to “Inactive” tab</a:t>
            </a:r>
          </a:p>
          <a:p>
            <a:r>
              <a:rPr lang="en-US" dirty="0" smtClean="0"/>
              <a:t>Opposite occurs when moving from “Inactive” to “Planned”</a:t>
            </a:r>
          </a:p>
          <a:p>
            <a:pPr lvl="1"/>
            <a:r>
              <a:rPr lang="en-US" sz="2400" dirty="0" smtClean="0"/>
              <a:t>Plus new code will appear in column “L” on the first month it becomes “Planned”</a:t>
            </a:r>
          </a:p>
          <a:p>
            <a:pPr lvl="2"/>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37191526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 Implementation – INR Process -&gt; Inactive</a:t>
            </a:r>
            <a:endParaRPr lang="en-US" dirty="0"/>
          </a:p>
        </p:txBody>
      </p:sp>
      <p:sp>
        <p:nvSpPr>
          <p:cNvPr id="3" name="Content Placeholder 2"/>
          <p:cNvSpPr>
            <a:spLocks noGrp="1"/>
          </p:cNvSpPr>
          <p:nvPr>
            <p:ph idx="1"/>
          </p:nvPr>
        </p:nvSpPr>
        <p:spPr>
          <a:xfrm>
            <a:off x="525566" y="1193884"/>
            <a:ext cx="10134600" cy="5334000"/>
          </a:xfrm>
        </p:spPr>
        <p:txBody>
          <a:bodyPr/>
          <a:lstStyle/>
          <a:p>
            <a:r>
              <a:rPr lang="en-US" dirty="0" smtClean="0"/>
              <a:t>Resource Integration will perform monthly queries near the end of the month to determine INR’s that meet criteria to move to “Inactive” [5.7.6 (1)]</a:t>
            </a:r>
          </a:p>
          <a:p>
            <a:pPr lvl="1"/>
            <a:r>
              <a:rPr lang="en-US" sz="2400" dirty="0" smtClean="0"/>
              <a:t>PG 6.9 not met within 2 years of last FIS report posting to MIS Secure</a:t>
            </a:r>
          </a:p>
          <a:p>
            <a:r>
              <a:rPr lang="en-US" dirty="0"/>
              <a:t>RI Engineer moves status to </a:t>
            </a:r>
            <a:r>
              <a:rPr lang="en-US" dirty="0" smtClean="0"/>
              <a:t>“Inactive” </a:t>
            </a:r>
            <a:r>
              <a:rPr lang="en-US" dirty="0"/>
              <a:t>if IE requests [5.7.6 (1)]</a:t>
            </a:r>
          </a:p>
          <a:p>
            <a:r>
              <a:rPr lang="en-US" dirty="0"/>
              <a:t>RI Engineer will check to see if PG 6.9 met and remove from models </a:t>
            </a:r>
            <a:r>
              <a:rPr lang="en-US" dirty="0" smtClean="0"/>
              <a:t>[</a:t>
            </a:r>
            <a:r>
              <a:rPr lang="en-US" dirty="0"/>
              <a:t>5.7.6 (2)]</a:t>
            </a:r>
          </a:p>
          <a:p>
            <a:pPr marL="0" indent="0">
              <a:buNone/>
            </a:pPr>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1747778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594518"/>
          </a:xfrm>
        </p:spPr>
        <p:txBody>
          <a:bodyPr/>
          <a:lstStyle/>
          <a:p>
            <a:r>
              <a:rPr lang="en-US" dirty="0" smtClean="0"/>
              <a:t>PGRR066 – Implementation – INR Process -&gt; Planned</a:t>
            </a:r>
            <a:endParaRPr lang="en-US" dirty="0"/>
          </a:p>
        </p:txBody>
      </p:sp>
      <p:sp>
        <p:nvSpPr>
          <p:cNvPr id="3" name="Content Placeholder 2"/>
          <p:cNvSpPr>
            <a:spLocks noGrp="1"/>
          </p:cNvSpPr>
          <p:nvPr>
            <p:ph idx="1"/>
          </p:nvPr>
        </p:nvSpPr>
        <p:spPr>
          <a:xfrm>
            <a:off x="525566" y="1193884"/>
            <a:ext cx="10134600" cy="5334000"/>
          </a:xfrm>
        </p:spPr>
        <p:txBody>
          <a:bodyPr/>
          <a:lstStyle/>
          <a:p>
            <a:r>
              <a:rPr lang="en-US" dirty="0" smtClean="0"/>
              <a:t>IE with INR in “Inactive” will inform ERCOT that they think they meet the condition to move to “Planned” [5.7.6 (3)]</a:t>
            </a:r>
          </a:p>
          <a:p>
            <a:r>
              <a:rPr lang="en-US" dirty="0" smtClean="0"/>
              <a:t>ERCOT will confirm whether the IE meets requirements </a:t>
            </a:r>
          </a:p>
          <a:p>
            <a:r>
              <a:rPr lang="en-US" dirty="0" smtClean="0"/>
              <a:t>RI </a:t>
            </a:r>
            <a:r>
              <a:rPr lang="en-US" dirty="0"/>
              <a:t>Engineer will check to see if PG 6.9 met and </a:t>
            </a:r>
            <a:r>
              <a:rPr lang="en-US" dirty="0" smtClean="0"/>
              <a:t>add back to models [</a:t>
            </a:r>
            <a:r>
              <a:rPr lang="en-US" dirty="0"/>
              <a:t>5.7.6 </a:t>
            </a:r>
            <a:r>
              <a:rPr lang="en-US" dirty="0" smtClean="0"/>
              <a:t>(3)]</a:t>
            </a:r>
          </a:p>
          <a:p>
            <a:r>
              <a:rPr lang="en-US" dirty="0" smtClean="0"/>
              <a:t>ERCOT will check if FIS needs to be redone [5.7.6 (3) and 5.7.6 (6)]</a:t>
            </a:r>
            <a:endParaRPr lang="en-US" dirty="0"/>
          </a:p>
          <a:p>
            <a:pPr marL="0" indent="0">
              <a:buNone/>
            </a:pPr>
            <a:endParaRPr lang="en-US" dirty="0" smtClean="0"/>
          </a:p>
          <a:p>
            <a:pPr marL="0" indent="0">
              <a:buNone/>
            </a:pPr>
            <a:endParaRPr lang="en-US" dirty="0" smtClean="0"/>
          </a:p>
          <a:p>
            <a:pPr marL="0" indent="0">
              <a:buNone/>
            </a:pPr>
            <a:r>
              <a:rPr lang="en-US" dirty="0"/>
              <a:t>	</a:t>
            </a:r>
            <a:r>
              <a:rPr lang="en-US"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32155582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762000"/>
            <a:ext cx="10134600" cy="5638800"/>
          </a:xfrm>
        </p:spPr>
        <p:txBody>
          <a:bodyPr/>
          <a:lstStyle/>
          <a:p>
            <a:r>
              <a:rPr lang="en-US" sz="2800" dirty="0" smtClean="0">
                <a:solidFill>
                  <a:srgbClr val="92D050"/>
                </a:solidFill>
              </a:rPr>
              <a:t>PGRR062</a:t>
            </a:r>
            <a:r>
              <a:rPr lang="en-US" sz="2800" dirty="0" smtClean="0"/>
              <a:t> </a:t>
            </a:r>
            <a:r>
              <a:rPr lang="en-US" sz="2800" dirty="0"/>
              <a:t>- Updates to Generation Interconnection or Change Request (GINR) </a:t>
            </a:r>
            <a:r>
              <a:rPr lang="en-US" sz="2800" dirty="0" smtClean="0"/>
              <a:t>Process – </a:t>
            </a:r>
            <a:r>
              <a:rPr lang="en-US" sz="2800" dirty="0" smtClean="0">
                <a:solidFill>
                  <a:srgbClr val="FF0000"/>
                </a:solidFill>
              </a:rPr>
              <a:t>Implemented</a:t>
            </a:r>
          </a:p>
          <a:p>
            <a:r>
              <a:rPr lang="en-US" sz="2800" dirty="0" smtClean="0">
                <a:solidFill>
                  <a:srgbClr val="92D050"/>
                </a:solidFill>
              </a:rPr>
              <a:t>PGRR066 </a:t>
            </a:r>
            <a:r>
              <a:rPr lang="en-US" sz="2800" dirty="0"/>
              <a:t>- Interconnection Request Cancellation and Creation of Inactive </a:t>
            </a:r>
            <a:r>
              <a:rPr lang="en-US" sz="2800" dirty="0" smtClean="0"/>
              <a:t>Status – BOD approved December 11, 2018.  </a:t>
            </a:r>
            <a:r>
              <a:rPr lang="en-US" sz="2800" dirty="0" smtClean="0">
                <a:solidFill>
                  <a:srgbClr val="FF0000"/>
                </a:solidFill>
              </a:rPr>
              <a:t>Implement work around Aug 1, 2019</a:t>
            </a:r>
            <a:r>
              <a:rPr lang="en-US" sz="2800" dirty="0" smtClean="0"/>
              <a:t>.</a:t>
            </a:r>
          </a:p>
          <a:p>
            <a:r>
              <a:rPr lang="en-US" sz="2800" dirty="0">
                <a:solidFill>
                  <a:srgbClr val="92D050"/>
                </a:solidFill>
              </a:rPr>
              <a:t>PGRR071</a:t>
            </a:r>
            <a:r>
              <a:rPr lang="en-US" sz="2800" dirty="0" smtClean="0"/>
              <a:t> - </a:t>
            </a:r>
            <a:r>
              <a:rPr lang="en-US" sz="2800" dirty="0"/>
              <a:t> Update Interconnection Process Timetables to Align with </a:t>
            </a:r>
            <a:r>
              <a:rPr lang="en-US" sz="2800" dirty="0" smtClean="0"/>
              <a:t>NPRR926 – Referred to PLWG by ROS on 7/11/2019.  Next PLWG meeting August 21, 2019.</a:t>
            </a:r>
          </a:p>
          <a:p>
            <a:r>
              <a:rPr lang="en-US" sz="2800" dirty="0" smtClean="0">
                <a:solidFill>
                  <a:srgbClr val="FF0000"/>
                </a:solidFill>
              </a:rPr>
              <a:t>New PGRR </a:t>
            </a:r>
            <a:r>
              <a:rPr lang="en-US" sz="2800" dirty="0" smtClean="0"/>
              <a:t>– Miscellaneous Updates, with NPRR, NOGRR, and RRGRR submitted for internal review</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9</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63D459-1C05-483F-85D1-C9E478EC32CC}">
  <ds:schemaRefs>
    <ds:schemaRef ds:uri="http://purl.org/dc/elements/1.1/"/>
    <ds:schemaRef ds:uri="http://purl.org/dc/dcmitype/"/>
    <ds:schemaRef ds:uri="http://www.w3.org/XML/1998/namespace"/>
    <ds:schemaRef ds:uri="http://purl.org/dc/terms/"/>
    <ds:schemaRef ds:uri="http://schemas.microsoft.com/office/2006/metadata/properties"/>
    <ds:schemaRef ds:uri="http://schemas.microsoft.com/office/2006/documentManagement/types"/>
    <ds:schemaRef ds:uri="c34af464-7aa1-4edd-9be4-83dffc1cb926"/>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45677</TotalTime>
  <Words>907</Words>
  <Application>Microsoft Office PowerPoint</Application>
  <PresentationFormat>Widescreen</PresentationFormat>
  <Paragraphs>154</Paragraphs>
  <Slides>19</Slides>
  <Notes>19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19</vt:i4>
      </vt:variant>
    </vt:vector>
  </HeadingPairs>
  <TitlesOfParts>
    <vt:vector size="25"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Resource Integration and Ongoing Operations – Interconnection Services (RIOO-IS) – Email Notifications</vt:lpstr>
      <vt:lpstr>PGRR066 - Implementation</vt:lpstr>
      <vt:lpstr>PGRR066 – Implementation – GIS Report</vt:lpstr>
      <vt:lpstr>PGRR066 – Implementation – INR Process -&gt; Inactive</vt:lpstr>
      <vt:lpstr>PGRR066 – Implementation – INR Process -&gt; Planned</vt:lpstr>
      <vt:lpstr>Active PGRR’s</vt:lpstr>
      <vt:lpstr>Active NPRR’s</vt:lpstr>
      <vt:lpstr>Other Topics</vt:lpstr>
      <vt:lpstr>Dynamic Case Dispatch in PG 5.4.5 (1) and (2) Edit made from June 20 WS</vt:lpstr>
      <vt:lpstr>Dynamic Case Dispatch in PG 5.4.5 (1) and (2) ERCOT Language </vt:lpstr>
      <vt:lpstr>Oncor Topics</vt:lpstr>
      <vt:lpstr>Oncor Topics</vt:lpstr>
      <vt:lpstr>Oncor Topics</vt:lpstr>
      <vt:lpstr>Oncor Topics</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478</cp:revision>
  <cp:lastPrinted>2018-07-25T14:31:19Z</cp:lastPrinted>
  <dcterms:created xsi:type="dcterms:W3CDTF">2016-01-21T15:20:31Z</dcterms:created>
  <dcterms:modified xsi:type="dcterms:W3CDTF">2019-07-29T17:06:07Z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