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80" r:id="rId7"/>
    <p:sldId id="274" r:id="rId8"/>
    <p:sldId id="275" r:id="rId9"/>
    <p:sldId id="276" r:id="rId10"/>
  </p:sldIdLst>
  <p:sldSz cx="9144000" cy="6858000" type="screen4x3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9190" cy="356580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160" y="0"/>
            <a:ext cx="4069190" cy="356580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5897"/>
            <a:ext cx="4069190" cy="356580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160" y="6745897"/>
            <a:ext cx="4069190" cy="356580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339" cy="3551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51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1813"/>
            <a:ext cx="3549650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51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6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34360" y="2133600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Overview of Financial Industry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Entry Qualification Processes – Part II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Gibson Hull	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Associate Corporate Counsel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CWG</a:t>
            </a:r>
            <a:r>
              <a:rPr lang="en-US" dirty="0" smtClean="0">
                <a:solidFill>
                  <a:schemeClr val="tx2"/>
                </a:solidFill>
              </a:rPr>
              <a:t>/</a:t>
            </a:r>
            <a:r>
              <a:rPr lang="en-US" dirty="0" err="1" smtClean="0">
                <a:solidFill>
                  <a:schemeClr val="tx2"/>
                </a:solidFill>
              </a:rPr>
              <a:t>MCWG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July 25,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/>
          <a:lstStyle/>
          <a:p>
            <a:r>
              <a:rPr lang="en-US" sz="2000" dirty="0" smtClean="0"/>
              <a:t>Part I:</a:t>
            </a:r>
          </a:p>
          <a:p>
            <a:pPr lvl="1"/>
            <a:r>
              <a:rPr lang="en-US" sz="1800" dirty="0" smtClean="0"/>
              <a:t>ERCOT provided CWG with a review of registration/qualification requirements/processes for the following organizations within the financial sector:</a:t>
            </a:r>
          </a:p>
          <a:p>
            <a:pPr lvl="2"/>
            <a:r>
              <a:rPr lang="en-US" sz="1200" dirty="0" smtClean="0"/>
              <a:t>U.S</a:t>
            </a:r>
            <a:r>
              <a:rPr lang="en-US" sz="1200" dirty="0"/>
              <a:t>. </a:t>
            </a:r>
            <a:r>
              <a:rPr lang="en-US" sz="1200" dirty="0" smtClean="0"/>
              <a:t>Commodity Futures Trading Commission (CFTC) </a:t>
            </a:r>
          </a:p>
          <a:p>
            <a:pPr lvl="3"/>
            <a:r>
              <a:rPr lang="en-US" sz="1200" dirty="0" smtClean="0"/>
              <a:t>National </a:t>
            </a:r>
            <a:r>
              <a:rPr lang="en-US" sz="1200" dirty="0"/>
              <a:t>Futures Association </a:t>
            </a:r>
            <a:r>
              <a:rPr lang="en-US" sz="1200" dirty="0" smtClean="0"/>
              <a:t>(NFA)</a:t>
            </a:r>
            <a:endParaRPr lang="en-US" sz="1200" dirty="0"/>
          </a:p>
          <a:p>
            <a:pPr lvl="2"/>
            <a:r>
              <a:rPr lang="en-US" sz="1200" dirty="0"/>
              <a:t> U.S. Securities and Exchange </a:t>
            </a:r>
            <a:r>
              <a:rPr lang="en-US" sz="1200" dirty="0" smtClean="0"/>
              <a:t>Commission (SEC)</a:t>
            </a:r>
          </a:p>
          <a:p>
            <a:pPr lvl="3"/>
            <a:r>
              <a:rPr lang="en-US" sz="1200" dirty="0" smtClean="0"/>
              <a:t>Financial </a:t>
            </a:r>
            <a:r>
              <a:rPr lang="en-US" sz="1200" dirty="0"/>
              <a:t>Industry Regulatory Authority (</a:t>
            </a:r>
            <a:r>
              <a:rPr lang="en-US" sz="1200" dirty="0" smtClean="0"/>
              <a:t>FINRA)</a:t>
            </a:r>
          </a:p>
          <a:p>
            <a:pPr lvl="2"/>
            <a:r>
              <a:rPr lang="en-US" sz="1200" dirty="0"/>
              <a:t>Texas State Securities Board </a:t>
            </a:r>
            <a:r>
              <a:rPr lang="en-US" sz="1200" dirty="0" smtClean="0"/>
              <a:t>(</a:t>
            </a:r>
            <a:r>
              <a:rPr lang="en-US" sz="1200" dirty="0" err="1" smtClean="0"/>
              <a:t>TSSB</a:t>
            </a:r>
            <a:r>
              <a:rPr lang="en-US" sz="1200" dirty="0" smtClean="0"/>
              <a:t>)</a:t>
            </a:r>
          </a:p>
          <a:p>
            <a:pPr lvl="2"/>
            <a:r>
              <a:rPr lang="en-US" sz="1200" dirty="0"/>
              <a:t>Chicago Mercantile Exchange (CME</a:t>
            </a:r>
            <a:r>
              <a:rPr lang="en-US" sz="1200" dirty="0" smtClean="0"/>
              <a:t>)</a:t>
            </a:r>
          </a:p>
          <a:p>
            <a:pPr lvl="3"/>
            <a:r>
              <a:rPr lang="en-US" sz="1200" dirty="0"/>
              <a:t>Chicago Board of Trade (</a:t>
            </a:r>
            <a:r>
              <a:rPr lang="en-US" sz="1200" dirty="0" smtClean="0"/>
              <a:t>CBOT)</a:t>
            </a:r>
          </a:p>
          <a:p>
            <a:pPr lvl="3"/>
            <a:r>
              <a:rPr lang="en-US" sz="1200" dirty="0" smtClean="0"/>
              <a:t>New </a:t>
            </a:r>
            <a:r>
              <a:rPr lang="en-US" sz="1200" dirty="0"/>
              <a:t>York Mercantile Exchange (</a:t>
            </a:r>
            <a:r>
              <a:rPr lang="en-US" sz="1200" dirty="0" smtClean="0"/>
              <a:t>NYMEX)</a:t>
            </a:r>
          </a:p>
          <a:p>
            <a:pPr lvl="3"/>
            <a:r>
              <a:rPr lang="en-US" sz="1200" dirty="0" smtClean="0"/>
              <a:t>Commodity </a:t>
            </a:r>
            <a:r>
              <a:rPr lang="en-US" sz="1200" dirty="0"/>
              <a:t>Exchange (COMEX</a:t>
            </a:r>
            <a:r>
              <a:rPr lang="en-US" sz="1200" dirty="0" smtClean="0"/>
              <a:t>)</a:t>
            </a:r>
          </a:p>
          <a:p>
            <a:r>
              <a:rPr lang="en-US" sz="1800" dirty="0" smtClean="0"/>
              <a:t>Part II:</a:t>
            </a:r>
          </a:p>
          <a:p>
            <a:pPr lvl="1"/>
            <a:r>
              <a:rPr lang="en-US" sz="1600" dirty="0" smtClean="0"/>
              <a:t>Review the following organizations:</a:t>
            </a:r>
          </a:p>
          <a:p>
            <a:pPr lvl="2"/>
            <a:r>
              <a:rPr lang="en-US" sz="1400" dirty="0" smtClean="0"/>
              <a:t>The Nasdaq </a:t>
            </a:r>
            <a:r>
              <a:rPr lang="en-US" sz="1400" dirty="0"/>
              <a:t>Stock </a:t>
            </a:r>
            <a:r>
              <a:rPr lang="en-US" sz="1400" dirty="0" smtClean="0"/>
              <a:t>Market (NASDAQ)</a:t>
            </a:r>
          </a:p>
          <a:p>
            <a:pPr lvl="2"/>
            <a:r>
              <a:rPr lang="en-US" sz="1400" dirty="0"/>
              <a:t>The Intercontinental </a:t>
            </a:r>
            <a:r>
              <a:rPr lang="en-US" sz="1400" dirty="0" smtClean="0"/>
              <a:t>Exchange (ICE)</a:t>
            </a:r>
          </a:p>
          <a:p>
            <a:pPr lvl="1"/>
            <a:r>
              <a:rPr lang="en-US" sz="1600" dirty="0" smtClean="0"/>
              <a:t>Review </a:t>
            </a:r>
            <a:r>
              <a:rPr lang="en-US" sz="1600" dirty="0" smtClean="0"/>
              <a:t>next steps</a:t>
            </a:r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6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Nasdaq Stock Market (NASDAQ)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52221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The second largest stock exchange in the world behind the New York Stock Exchange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Registration</a:t>
            </a:r>
            <a:r>
              <a:rPr lang="en-US" sz="1800" dirty="0"/>
              <a:t>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General information gathering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Criminal, financial, regulatory, bankruptcy, and civil judicial disclosures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Any other information deemed necessary by NASDAQ</a:t>
            </a:r>
            <a:endParaRPr lang="en-US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Qualifications</a:t>
            </a:r>
            <a:r>
              <a:rPr lang="en-US" sz="1800" dirty="0"/>
              <a:t>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Must be a FINRA registered broker dealer</a:t>
            </a:r>
            <a:endParaRPr lang="en-US" sz="1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Application Review:</a:t>
            </a:r>
            <a:endParaRPr lang="en-US" sz="1800" dirty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Timeline: </a:t>
            </a:r>
            <a:r>
              <a:rPr lang="en-US" sz="1600" dirty="0" smtClean="0"/>
              <a:t>Reasonable time not to exceed 45 days from filing date</a:t>
            </a:r>
            <a:endParaRPr lang="en-US" sz="16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Appeals</a:t>
            </a:r>
            <a:r>
              <a:rPr lang="en-US" sz="1600" dirty="0" smtClean="0"/>
              <a:t>: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Reviewed by an Exchange Review Council with discretionary review by the Exchange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8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Intercontinental Exchange (ICE)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031478"/>
            <a:ext cx="8534400" cy="5445522"/>
          </a:xfrm>
        </p:spPr>
        <p:txBody>
          <a:bodyPr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Company that owns numerous </a:t>
            </a:r>
            <a:r>
              <a:rPr lang="en-US" sz="1600" dirty="0" smtClean="0"/>
              <a:t>exchanges including </a:t>
            </a:r>
            <a:r>
              <a:rPr lang="en-US" sz="1600" dirty="0" smtClean="0"/>
              <a:t>the New York Stock Exchange (NYSE) and ICE Futures U.S. (</a:t>
            </a:r>
            <a:r>
              <a:rPr lang="en-US" sz="1600" dirty="0" smtClean="0"/>
              <a:t>IFUS)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IFUS Membership</a:t>
            </a:r>
            <a:endParaRPr lang="en-US" sz="1600" dirty="0" smtClean="0"/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Registration</a:t>
            </a:r>
            <a:endParaRPr lang="en-US" sz="1400" dirty="0" smtClean="0"/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r>
              <a:rPr lang="en-US" sz="1200" dirty="0" smtClean="0"/>
              <a:t>General </a:t>
            </a:r>
            <a:r>
              <a:rPr lang="en-US" sz="1200" dirty="0"/>
              <a:t>information gathering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Criminal, financial, regulatory, bankruptcy, and civil judicial </a:t>
            </a:r>
            <a:r>
              <a:rPr lang="en-US" sz="1200" dirty="0" smtClean="0"/>
              <a:t>disclosures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r>
              <a:rPr lang="en-US" sz="1200" dirty="0" smtClean="0"/>
              <a:t>Any other information requested by ICE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Qualifications</a:t>
            </a:r>
            <a:endParaRPr lang="en-US" sz="1400" dirty="0" smtClean="0"/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Be a natural person at least twenty-one (21) years of </a:t>
            </a:r>
            <a:r>
              <a:rPr lang="en-US" sz="1200" dirty="0" smtClean="0"/>
              <a:t>age</a:t>
            </a:r>
            <a:endParaRPr lang="en-US" sz="1200" dirty="0"/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Be of good character, reputation and business integrity with adequate financial resources and credit to assume the responsibilities and privileges of </a:t>
            </a:r>
            <a:r>
              <a:rPr lang="en-US" sz="1200" dirty="0" smtClean="0"/>
              <a:t>membership</a:t>
            </a:r>
            <a:endParaRPr lang="en-US" sz="1200" dirty="0" smtClean="0"/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Application </a:t>
            </a:r>
            <a:r>
              <a:rPr lang="en-US" sz="1400" dirty="0" smtClean="0"/>
              <a:t>Review</a:t>
            </a:r>
            <a:endParaRPr lang="en-US" sz="1400" dirty="0" smtClean="0"/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r>
              <a:rPr lang="en-US" sz="1200" dirty="0"/>
              <a:t>Application includes consent to a background check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r>
              <a:rPr lang="en-US" sz="1200" dirty="0" smtClean="0"/>
              <a:t>Timeline: As long as necessary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400" dirty="0" smtClean="0"/>
              <a:t>Appeals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r>
              <a:rPr lang="en-US" sz="1200" dirty="0" smtClean="0"/>
              <a:t>Membership Committee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1600" dirty="0" smtClean="0"/>
              <a:t>Trading without IFUS Membership</a:t>
            </a:r>
            <a:endParaRPr lang="en-US" sz="1600" dirty="0"/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1200" dirty="0" smtClean="0"/>
              <a:t>Status as an IFUS Member </a:t>
            </a:r>
            <a:r>
              <a:rPr lang="en-US" sz="1200" dirty="0"/>
              <a:t>is not required to obtain trading </a:t>
            </a:r>
            <a:r>
              <a:rPr lang="en-US" sz="1200" dirty="0" smtClean="0"/>
              <a:t>access. Individuals can apply for trading access after receiving authorization from an IFUS </a:t>
            </a:r>
            <a:r>
              <a:rPr lang="en-US" sz="1200" dirty="0"/>
              <a:t>Clearing </a:t>
            </a:r>
            <a:r>
              <a:rPr lang="en-US" sz="1200" dirty="0" smtClean="0"/>
              <a:t>Member (typically large banks), </a:t>
            </a:r>
            <a:r>
              <a:rPr lang="en-US" sz="1200" dirty="0"/>
              <a:t>provided such access complies with all laws, rules, regulations, etc.</a:t>
            </a:r>
          </a:p>
          <a:p>
            <a:pPr lvl="2" algn="just">
              <a:spcBef>
                <a:spcPts val="300"/>
              </a:spcBef>
              <a:spcAft>
                <a:spcPts val="300"/>
              </a:spcAft>
            </a:pPr>
            <a:endParaRPr lang="en-US" sz="1200" dirty="0" smtClean="0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3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ERCOT Development of Objective </a:t>
            </a:r>
            <a:r>
              <a:rPr lang="en-US" sz="1600" dirty="0"/>
              <a:t>C</a:t>
            </a:r>
            <a:r>
              <a:rPr lang="en-US" sz="1600" dirty="0" smtClean="0"/>
              <a:t>riteria</a:t>
            </a:r>
          </a:p>
          <a:p>
            <a:pPr lvl="1"/>
            <a:r>
              <a:rPr lang="en-US" sz="1400" dirty="0" smtClean="0"/>
              <a:t>Credit Requirements</a:t>
            </a:r>
            <a:endParaRPr lang="en-US" sz="1400" dirty="0" smtClean="0"/>
          </a:p>
          <a:p>
            <a:pPr lvl="1"/>
            <a:r>
              <a:rPr lang="en-US" sz="1400" dirty="0" smtClean="0"/>
              <a:t>Past Acts</a:t>
            </a:r>
          </a:p>
          <a:p>
            <a:pPr lvl="2"/>
            <a:r>
              <a:rPr lang="en-US" sz="1200" dirty="0" smtClean="0"/>
              <a:t>Criminal </a:t>
            </a:r>
          </a:p>
          <a:p>
            <a:pPr lvl="2"/>
            <a:r>
              <a:rPr lang="en-US" sz="1200" dirty="0" smtClean="0"/>
              <a:t>Civil/Regulatory</a:t>
            </a:r>
          </a:p>
          <a:p>
            <a:pPr lvl="3"/>
            <a:r>
              <a:rPr lang="en-US" sz="1100" dirty="0" smtClean="0"/>
              <a:t>I</a:t>
            </a:r>
            <a:r>
              <a:rPr lang="en-US" sz="1100" dirty="0" smtClean="0"/>
              <a:t>njunctions, sanctions, discipline, complaints</a:t>
            </a:r>
          </a:p>
          <a:p>
            <a:pPr lvl="2"/>
            <a:r>
              <a:rPr lang="en-US" sz="1200" dirty="0" smtClean="0"/>
              <a:t>Length of the look-back period (e.g., 10 years)</a:t>
            </a:r>
          </a:p>
          <a:p>
            <a:pPr marL="914400" lvl="2" indent="0">
              <a:buNone/>
            </a:pPr>
            <a:endParaRPr lang="en-US" sz="1200" dirty="0" smtClean="0"/>
          </a:p>
          <a:p>
            <a:r>
              <a:rPr lang="en-US" sz="1600" dirty="0" smtClean="0"/>
              <a:t>Applicability and Scope:</a:t>
            </a:r>
          </a:p>
          <a:p>
            <a:pPr lvl="1"/>
            <a:r>
              <a:rPr lang="en-US" sz="1400" dirty="0" smtClean="0"/>
              <a:t>Who </a:t>
            </a:r>
          </a:p>
          <a:p>
            <a:pPr lvl="2"/>
            <a:r>
              <a:rPr lang="en-US" sz="1200" dirty="0" smtClean="0"/>
              <a:t>MP type</a:t>
            </a:r>
          </a:p>
          <a:p>
            <a:pPr lvl="2"/>
            <a:r>
              <a:rPr lang="en-US" sz="1200" dirty="0" smtClean="0"/>
              <a:t>E.g., Principals, Officers, 10% ownership, Individuals with authority to transact/bind MP</a:t>
            </a:r>
            <a:endParaRPr lang="en-US" sz="1200" dirty="0"/>
          </a:p>
          <a:p>
            <a:pPr lvl="1"/>
            <a:r>
              <a:rPr lang="en-US" sz="1400" dirty="0" smtClean="0"/>
              <a:t>When </a:t>
            </a:r>
            <a:endParaRPr lang="en-US" sz="1400" dirty="0"/>
          </a:p>
          <a:p>
            <a:pPr lvl="2"/>
            <a:r>
              <a:rPr lang="en-US" sz="1200" dirty="0" smtClean="0"/>
              <a:t>Proactive</a:t>
            </a:r>
          </a:p>
          <a:p>
            <a:pPr lvl="3"/>
            <a:r>
              <a:rPr lang="en-US" sz="1100" dirty="0" smtClean="0"/>
              <a:t>Application/Disclosure</a:t>
            </a:r>
          </a:p>
          <a:p>
            <a:pPr lvl="3"/>
            <a:r>
              <a:rPr lang="en-US" sz="1100" dirty="0" smtClean="0"/>
              <a:t>Background Check</a:t>
            </a:r>
          </a:p>
          <a:p>
            <a:pPr lvl="2"/>
            <a:r>
              <a:rPr lang="en-US" sz="1200" dirty="0" smtClean="0"/>
              <a:t>Continued Obligation</a:t>
            </a:r>
          </a:p>
          <a:p>
            <a:pPr lvl="3"/>
            <a:r>
              <a:rPr lang="en-US" sz="1100" dirty="0" smtClean="0"/>
              <a:t>Attestation </a:t>
            </a:r>
          </a:p>
          <a:p>
            <a:pPr lvl="3"/>
            <a:r>
              <a:rPr lang="en-US" sz="1100" dirty="0" smtClean="0"/>
              <a:t>Material Change</a:t>
            </a:r>
            <a:endParaRPr lang="en-US" sz="1100" dirty="0" smtClean="0"/>
          </a:p>
          <a:p>
            <a:pPr lvl="2"/>
            <a:r>
              <a:rPr lang="en-US" sz="1200" dirty="0" smtClean="0"/>
              <a:t>Retroactive</a:t>
            </a:r>
          </a:p>
          <a:p>
            <a:pPr lvl="1"/>
            <a:r>
              <a:rPr lang="en-US" sz="1400" dirty="0" smtClean="0"/>
              <a:t>Appeals Process</a:t>
            </a:r>
            <a:endParaRPr lang="en-US" sz="13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1371600" lvl="3" indent="0">
              <a:buNone/>
            </a:pPr>
            <a:endParaRPr lang="en-US" sz="1500" dirty="0" smtClean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235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6CF97E76ACE1499DF8744740EDBBC2" ma:contentTypeVersion="11" ma:contentTypeDescription="Create a new document." ma:contentTypeScope="" ma:versionID="92e75e67d2c37c7dc7f43b8b4055e93c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eb4dad4b98fcac8c67ab5cbaac4683dd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  <xsd:element ref="ns2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8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9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0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1" nillable="true" ma:displayName="E-Mail From" ma:hidden="true" ma:internalName="EmailFrom">
      <xsd:simpleType>
        <xsd:restriction base="dms:Text"/>
      </xsd:simpleType>
    </xsd:element>
    <xsd:element name="EmailSubject" ma:index="12" nillable="true" ma:displayName="E-Mail Subject" ma:hidden="true" ma:internalName="EmailSubject">
      <xsd:simpleType>
        <xsd:restriction base="dms:Text"/>
      </xsd:simpleType>
    </xsd:element>
    <xsd:element name="_vti_ItemDeclaredRecord" ma:index="15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6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3" nillable="true" ma:displayName="E-Mail Headers" ma:hidden="true" ma:internalName="EmailHeaders">
      <xsd:simpleType>
        <xsd:restriction base="dms:Note"/>
      </xsd:simpleType>
    </xsd:element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IconOverlay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EF3FD3B-683D-4649-A37D-F78C3BAD15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schemas.microsoft.com/sharepoint/v4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6038</TotalTime>
  <Words>435</Words>
  <Application>Microsoft Office PowerPoint</Application>
  <PresentationFormat>On-screen Show (4:3)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Introduction</vt:lpstr>
      <vt:lpstr>The Nasdaq Stock Market (NASDAQ)</vt:lpstr>
      <vt:lpstr>The Intercontinental Exchange (ICE)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Hull, Gibson</cp:lastModifiedBy>
  <cp:revision>130</cp:revision>
  <cp:lastPrinted>2019-06-18T15:49:57Z</cp:lastPrinted>
  <dcterms:created xsi:type="dcterms:W3CDTF">2016-01-21T15:20:31Z</dcterms:created>
  <dcterms:modified xsi:type="dcterms:W3CDTF">2019-07-23T20:57:58Z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0x010100156CF97E76ACE1499DF8744740EDBBC2</vt:lpwstr>
  </property>
</Properties>
</file>