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21" r:id="rId14"/>
    <p:sldId id="303" r:id="rId15"/>
    <p:sldId id="311" r:id="rId16"/>
    <p:sldId id="261" r:id="rId17"/>
    <p:sldId id="328" r:id="rId18"/>
    <p:sldId id="329" r:id="rId19"/>
    <p:sldId id="327" r:id="rId20"/>
    <p:sldId id="324" r:id="rId21"/>
    <p:sldId id="325" r:id="rId22"/>
    <p:sldId id="326" r:id="rId23"/>
    <p:sldId id="32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July 25,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>
                <a:cs typeface="Times New Roman" panose="02020603050405020304" pitchFamily="18" charset="0"/>
              </a:rPr>
              <a:t>May </a:t>
            </a:r>
            <a:r>
              <a:rPr lang="en-US" sz="1800" dirty="0" smtClean="0">
                <a:cs typeface="Times New Roman" panose="02020603050405020304" pitchFamily="18" charset="0"/>
              </a:rPr>
              <a:t>2019- Jun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39" y="1279273"/>
            <a:ext cx="7517019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86682"/>
            <a:ext cx="8305800" cy="186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229600" cy="28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8305800" cy="316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71" y="1143000"/>
            <a:ext cx="8305800" cy="349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305800" cy="423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14400"/>
            <a:ext cx="8382000" cy="402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May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Jun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$324.0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to $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372.7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higher Forward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djustment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actors in June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$ 870.7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$1,164.9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Collateral and decrease in the number of auction lock days in June compared to May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creased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239 to 243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>
                <a:cs typeface="Times New Roman" panose="02020603050405020304" pitchFamily="18" charset="0"/>
              </a:rPr>
              <a:t>May </a:t>
            </a:r>
            <a:r>
              <a:rPr lang="en-US" sz="1800" dirty="0" smtClean="0">
                <a:cs typeface="Times New Roman" panose="02020603050405020304" pitchFamily="18" charset="0"/>
              </a:rPr>
              <a:t>2019- Jun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73" y="958062"/>
            <a:ext cx="8382000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May 2019- </a:t>
            </a:r>
            <a:r>
              <a:rPr lang="en-US" sz="1800" dirty="0" smtClean="0">
                <a:cs typeface="Times New Roman" panose="02020603050405020304" pitchFamily="18" charset="0"/>
              </a:rPr>
              <a:t>Jun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219201"/>
            <a:ext cx="8126329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Jun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86682"/>
            <a:ext cx="6858000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</a:t>
            </a:r>
            <a:r>
              <a:rPr lang="en-US" sz="1800" dirty="0" smtClean="0">
                <a:cs typeface="Times New Roman" panose="02020603050405020304" pitchFamily="18" charset="0"/>
              </a:rPr>
              <a:t>Collateral </a:t>
            </a:r>
            <a:r>
              <a:rPr lang="en-US" sz="1800" dirty="0">
                <a:cs typeface="Times New Roman" panose="02020603050405020304" pitchFamily="18" charset="0"/>
              </a:rPr>
              <a:t>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Jun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410200"/>
            <a:ext cx="746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Secured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Collateral: Letter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Credit, Surety Bond or Cash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6681795" cy="37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Jun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mostly covered by Guarantees and UCL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386682"/>
            <a:ext cx="6700085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57998"/>
            <a:ext cx="8382000" cy="51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65705</TotalTime>
  <Words>394</Words>
  <Application>Microsoft Office PowerPoint</Application>
  <PresentationFormat>On-screen Show (4:3)</PresentationFormat>
  <Paragraphs>74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May 2019- Jun 2019</vt:lpstr>
      <vt:lpstr>Settlement Invoice Charges/TPE May 2019- Jun 2019</vt:lpstr>
      <vt:lpstr>Available Credit by Type Compared to Total Potential Exposure (TPE)</vt:lpstr>
      <vt:lpstr>Discretionary Collateral May 2019- Jun 2019</vt:lpstr>
      <vt:lpstr>TPE and Discretionary Collateral by Market Segment- Jun 2019</vt:lpstr>
      <vt:lpstr>Secured Collateral distribution/ TPE- Jun 2019</vt:lpstr>
      <vt:lpstr>Secured Collateral and Unsecured Credit Limit (UCL) distribution/ TPE- Jun 2019</vt:lpstr>
      <vt:lpstr>ICE Daily Average Prices April-August 2019</vt:lpstr>
      <vt:lpstr>TPE and Forward Adjustment Factors May 2019- Jun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418</cp:revision>
  <cp:lastPrinted>2019-06-18T19:02:16Z</cp:lastPrinted>
  <dcterms:created xsi:type="dcterms:W3CDTF">2016-01-21T15:20:31Z</dcterms:created>
  <dcterms:modified xsi:type="dcterms:W3CDTF">2019-07-24T18:13:47Z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