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59" r:id="rId5"/>
    <p:sldId id="261" r:id="rId6"/>
    <p:sldId id="262" r:id="rId7"/>
    <p:sldId id="263" r:id="rId8"/>
    <p:sldId id="264" r:id="rId9"/>
    <p:sldId id="265" r:id="rId10"/>
    <p:sldId id="266"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114" y="1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A27C64-0DC2-40B1-A02A-14ACCF58C2DB}" type="datetimeFigureOut">
              <a:rPr lang="en-US" smtClean="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D87DF0-A606-4B34-B823-9CD52744068D}" type="slidenum">
              <a:rPr lang="en-US" smtClean="0"/>
              <a:t>‹#›</a:t>
            </a:fld>
            <a:endParaRPr lang="en-US" dirty="0"/>
          </a:p>
        </p:txBody>
      </p:sp>
    </p:spTree>
    <p:extLst>
      <p:ext uri="{BB962C8B-B14F-4D97-AF65-F5344CB8AC3E}">
        <p14:creationId xmlns:p14="http://schemas.microsoft.com/office/powerpoint/2010/main" val="4249577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27C64-0DC2-40B1-A02A-14ACCF58C2DB}" type="datetimeFigureOut">
              <a:rPr lang="en-US" smtClean="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D87DF0-A606-4B34-B823-9CD52744068D}" type="slidenum">
              <a:rPr lang="en-US" smtClean="0"/>
              <a:t>‹#›</a:t>
            </a:fld>
            <a:endParaRPr lang="en-US" dirty="0"/>
          </a:p>
        </p:txBody>
      </p:sp>
    </p:spTree>
    <p:extLst>
      <p:ext uri="{BB962C8B-B14F-4D97-AF65-F5344CB8AC3E}">
        <p14:creationId xmlns:p14="http://schemas.microsoft.com/office/powerpoint/2010/main" val="2644212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27C64-0DC2-40B1-A02A-14ACCF58C2DB}" type="datetimeFigureOut">
              <a:rPr lang="en-US" smtClean="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D87DF0-A606-4B34-B823-9CD52744068D}" type="slidenum">
              <a:rPr lang="en-US" smtClean="0"/>
              <a:t>‹#›</a:t>
            </a:fld>
            <a:endParaRPr lang="en-US" dirty="0"/>
          </a:p>
        </p:txBody>
      </p:sp>
    </p:spTree>
    <p:extLst>
      <p:ext uri="{BB962C8B-B14F-4D97-AF65-F5344CB8AC3E}">
        <p14:creationId xmlns:p14="http://schemas.microsoft.com/office/powerpoint/2010/main" val="296325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27C64-0DC2-40B1-A02A-14ACCF58C2DB}" type="datetimeFigureOut">
              <a:rPr lang="en-US" smtClean="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D87DF0-A606-4B34-B823-9CD52744068D}" type="slidenum">
              <a:rPr lang="en-US" smtClean="0"/>
              <a:t>‹#›</a:t>
            </a:fld>
            <a:endParaRPr lang="en-US" dirty="0"/>
          </a:p>
        </p:txBody>
      </p:sp>
    </p:spTree>
    <p:extLst>
      <p:ext uri="{BB962C8B-B14F-4D97-AF65-F5344CB8AC3E}">
        <p14:creationId xmlns:p14="http://schemas.microsoft.com/office/powerpoint/2010/main" val="258674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A27C64-0DC2-40B1-A02A-14ACCF58C2DB}" type="datetimeFigureOut">
              <a:rPr lang="en-US" smtClean="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D87DF0-A606-4B34-B823-9CD52744068D}" type="slidenum">
              <a:rPr lang="en-US" smtClean="0"/>
              <a:t>‹#›</a:t>
            </a:fld>
            <a:endParaRPr lang="en-US" dirty="0"/>
          </a:p>
        </p:txBody>
      </p:sp>
    </p:spTree>
    <p:extLst>
      <p:ext uri="{BB962C8B-B14F-4D97-AF65-F5344CB8AC3E}">
        <p14:creationId xmlns:p14="http://schemas.microsoft.com/office/powerpoint/2010/main" val="225395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A27C64-0DC2-40B1-A02A-14ACCF58C2DB}" type="datetimeFigureOut">
              <a:rPr lang="en-US" smtClean="0"/>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D87DF0-A606-4B34-B823-9CD52744068D}" type="slidenum">
              <a:rPr lang="en-US" smtClean="0"/>
              <a:t>‹#›</a:t>
            </a:fld>
            <a:endParaRPr lang="en-US" dirty="0"/>
          </a:p>
        </p:txBody>
      </p:sp>
    </p:spTree>
    <p:extLst>
      <p:ext uri="{BB962C8B-B14F-4D97-AF65-F5344CB8AC3E}">
        <p14:creationId xmlns:p14="http://schemas.microsoft.com/office/powerpoint/2010/main" val="2356088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A27C64-0DC2-40B1-A02A-14ACCF58C2DB}" type="datetimeFigureOut">
              <a:rPr lang="en-US" smtClean="0"/>
              <a:t>7/24/2019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D87DF0-A606-4B34-B823-9CD52744068D}" type="slidenum">
              <a:rPr lang="en-US" smtClean="0"/>
              <a:t>‹#›</a:t>
            </a:fld>
            <a:endParaRPr lang="en-US" dirty="0"/>
          </a:p>
        </p:txBody>
      </p:sp>
    </p:spTree>
    <p:extLst>
      <p:ext uri="{BB962C8B-B14F-4D97-AF65-F5344CB8AC3E}">
        <p14:creationId xmlns:p14="http://schemas.microsoft.com/office/powerpoint/2010/main" val="3985216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A27C64-0DC2-40B1-A02A-14ACCF58C2DB}" type="datetimeFigureOut">
              <a:rPr lang="en-US" smtClean="0"/>
              <a:t>7/24/2019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D87DF0-A606-4B34-B823-9CD52744068D}" type="slidenum">
              <a:rPr lang="en-US" smtClean="0"/>
              <a:t>‹#›</a:t>
            </a:fld>
            <a:endParaRPr lang="en-US" dirty="0"/>
          </a:p>
        </p:txBody>
      </p:sp>
    </p:spTree>
    <p:extLst>
      <p:ext uri="{BB962C8B-B14F-4D97-AF65-F5344CB8AC3E}">
        <p14:creationId xmlns:p14="http://schemas.microsoft.com/office/powerpoint/2010/main" val="666917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27C64-0DC2-40B1-A02A-14ACCF58C2DB}" type="datetimeFigureOut">
              <a:rPr lang="en-US" smtClean="0"/>
              <a:t>7/24/2019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D87DF0-A606-4B34-B823-9CD52744068D}" type="slidenum">
              <a:rPr lang="en-US" smtClean="0"/>
              <a:t>‹#›</a:t>
            </a:fld>
            <a:endParaRPr lang="en-US" dirty="0"/>
          </a:p>
        </p:txBody>
      </p:sp>
    </p:spTree>
    <p:extLst>
      <p:ext uri="{BB962C8B-B14F-4D97-AF65-F5344CB8AC3E}">
        <p14:creationId xmlns:p14="http://schemas.microsoft.com/office/powerpoint/2010/main" val="2411627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27C64-0DC2-40B1-A02A-14ACCF58C2DB}" type="datetimeFigureOut">
              <a:rPr lang="en-US" smtClean="0"/>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D87DF0-A606-4B34-B823-9CD52744068D}" type="slidenum">
              <a:rPr lang="en-US" smtClean="0"/>
              <a:t>‹#›</a:t>
            </a:fld>
            <a:endParaRPr lang="en-US" dirty="0"/>
          </a:p>
        </p:txBody>
      </p:sp>
    </p:spTree>
    <p:extLst>
      <p:ext uri="{BB962C8B-B14F-4D97-AF65-F5344CB8AC3E}">
        <p14:creationId xmlns:p14="http://schemas.microsoft.com/office/powerpoint/2010/main" val="391304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27C64-0DC2-40B1-A02A-14ACCF58C2DB}" type="datetimeFigureOut">
              <a:rPr lang="en-US" smtClean="0"/>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D87DF0-A606-4B34-B823-9CD52744068D}" type="slidenum">
              <a:rPr lang="en-US" smtClean="0"/>
              <a:t>‹#›</a:t>
            </a:fld>
            <a:endParaRPr lang="en-US" dirty="0"/>
          </a:p>
        </p:txBody>
      </p:sp>
    </p:spTree>
    <p:extLst>
      <p:ext uri="{BB962C8B-B14F-4D97-AF65-F5344CB8AC3E}">
        <p14:creationId xmlns:p14="http://schemas.microsoft.com/office/powerpoint/2010/main" val="4023554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7C64-0DC2-40B1-A02A-14ACCF58C2DB}" type="datetimeFigureOut">
              <a:rPr lang="en-US" smtClean="0"/>
              <a:t>7/24/2019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87DF0-A606-4B34-B823-9CD52744068D}" type="slidenum">
              <a:rPr lang="en-US" smtClean="0"/>
              <a:t>‹#›</a:t>
            </a:fld>
            <a:endParaRPr lang="en-US" dirty="0"/>
          </a:p>
        </p:txBody>
      </p:sp>
    </p:spTree>
    <p:extLst>
      <p:ext uri="{BB962C8B-B14F-4D97-AF65-F5344CB8AC3E}">
        <p14:creationId xmlns:p14="http://schemas.microsoft.com/office/powerpoint/2010/main" val="3193106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82991"/>
          </a:xfrm>
        </p:spPr>
        <p:txBody>
          <a:bodyPr>
            <a:normAutofit/>
          </a:bodyPr>
          <a:lstStyle/>
          <a:p>
            <a:r>
              <a:rPr lang="en-US" sz="3600" dirty="0" smtClean="0"/>
              <a:t>Report &amp; Findings on </a:t>
            </a:r>
            <a:r>
              <a:rPr lang="en-US" sz="3600" dirty="0" err="1" smtClean="0"/>
              <a:t>Greenhat</a:t>
            </a:r>
            <a:r>
              <a:rPr lang="en-US" sz="3600" dirty="0" smtClean="0"/>
              <a:t> Default</a:t>
            </a:r>
            <a:endParaRPr lang="en-US" sz="3600" dirty="0"/>
          </a:p>
        </p:txBody>
      </p:sp>
      <p:sp>
        <p:nvSpPr>
          <p:cNvPr id="3" name="Subtitle 2"/>
          <p:cNvSpPr>
            <a:spLocks noGrp="1"/>
          </p:cNvSpPr>
          <p:nvPr>
            <p:ph type="subTitle" idx="1"/>
          </p:nvPr>
        </p:nvSpPr>
        <p:spPr/>
        <p:txBody>
          <a:bodyPr>
            <a:normAutofit/>
          </a:bodyPr>
          <a:lstStyle/>
          <a:p>
            <a:pPr algn="l"/>
            <a:r>
              <a:rPr lang="en-US" sz="1800" dirty="0" smtClean="0"/>
              <a:t>Donald Meek</a:t>
            </a:r>
          </a:p>
          <a:p>
            <a:pPr algn="l"/>
            <a:r>
              <a:rPr lang="en-US" sz="1800" dirty="0" smtClean="0"/>
              <a:t>Credit Work Group (CWG)</a:t>
            </a:r>
          </a:p>
          <a:p>
            <a:pPr algn="l"/>
            <a:r>
              <a:rPr lang="en-US" sz="1800" dirty="0" smtClean="0"/>
              <a:t>June 19, 2019</a:t>
            </a:r>
            <a:endParaRPr lang="en-US" sz="1800" dirty="0"/>
          </a:p>
        </p:txBody>
      </p:sp>
    </p:spTree>
    <p:extLst>
      <p:ext uri="{BB962C8B-B14F-4D97-AF65-F5344CB8AC3E}">
        <p14:creationId xmlns:p14="http://schemas.microsoft.com/office/powerpoint/2010/main" val="1288350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0110"/>
          </a:xfrm>
        </p:spPr>
        <p:txBody>
          <a:bodyPr>
            <a:normAutofit/>
          </a:bodyPr>
          <a:lstStyle/>
          <a:p>
            <a:r>
              <a:rPr lang="en-US" sz="2000" b="1" dirty="0" smtClean="0"/>
              <a:t>Recommendation </a:t>
            </a:r>
            <a:r>
              <a:rPr lang="en-US" sz="2000" b="1" dirty="0"/>
              <a:t>G</a:t>
            </a:r>
            <a:r>
              <a:rPr lang="en-US" sz="2000" b="1" dirty="0" smtClean="0"/>
              <a:t> - </a:t>
            </a:r>
            <a:r>
              <a:rPr lang="en-US" sz="2000" b="1" dirty="0"/>
              <a:t>PJM </a:t>
            </a:r>
            <a:r>
              <a:rPr lang="en-US" sz="2000" b="1" dirty="0" smtClean="0"/>
              <a:t>makes organizational changes to open the door to a new outlook for robust RTO financial markets</a:t>
            </a:r>
            <a:endParaRPr lang="en-US" sz="2000" b="1" dirty="0"/>
          </a:p>
        </p:txBody>
      </p:sp>
      <p:sp>
        <p:nvSpPr>
          <p:cNvPr id="3" name="Content Placeholder 2"/>
          <p:cNvSpPr>
            <a:spLocks noGrp="1"/>
          </p:cNvSpPr>
          <p:nvPr>
            <p:ph idx="1"/>
          </p:nvPr>
        </p:nvSpPr>
        <p:spPr>
          <a:xfrm>
            <a:off x="838200" y="1126835"/>
            <a:ext cx="10771909" cy="5615710"/>
          </a:xfrm>
        </p:spPr>
        <p:txBody>
          <a:bodyPr>
            <a:normAutofit/>
          </a:bodyPr>
          <a:lstStyle/>
          <a:p>
            <a:r>
              <a:rPr lang="en-US" sz="1800" b="1" dirty="0" smtClean="0"/>
              <a:t>G1</a:t>
            </a:r>
            <a:r>
              <a:rPr lang="en-US" sz="1800" b="1" dirty="0"/>
              <a:t>) </a:t>
            </a:r>
            <a:r>
              <a:rPr lang="en-US" sz="1800" dirty="0"/>
              <a:t>Identify the critical departmental components to the PJM financial markets business, </a:t>
            </a:r>
            <a:r>
              <a:rPr lang="en-US" sz="1800" dirty="0" smtClean="0"/>
              <a:t>from running </a:t>
            </a:r>
            <a:r>
              <a:rPr lang="en-US" sz="1800" dirty="0"/>
              <a:t>auctions to managing risk, and bring them together in a well aligned organization</a:t>
            </a:r>
            <a:r>
              <a:rPr lang="en-US" sz="1800" dirty="0" smtClean="0"/>
              <a:t>.  </a:t>
            </a:r>
            <a:r>
              <a:rPr lang="en-US" sz="1800" b="1" dirty="0" smtClean="0"/>
              <a:t>G1.1</a:t>
            </a:r>
            <a:r>
              <a:rPr lang="en-US" sz="1800" b="1" dirty="0"/>
              <a:t>) </a:t>
            </a:r>
            <a:r>
              <a:rPr lang="en-US" sz="1800" dirty="0"/>
              <a:t>Avoid barriers between operations and finance within this Financial </a:t>
            </a:r>
            <a:r>
              <a:rPr lang="en-US" sz="1800" dirty="0" smtClean="0"/>
              <a:t>Markets organization. </a:t>
            </a:r>
            <a:r>
              <a:rPr lang="en-US" sz="1800" b="1" dirty="0" smtClean="0"/>
              <a:t>G1.2</a:t>
            </a:r>
            <a:r>
              <a:rPr lang="en-US" sz="1800" b="1" dirty="0"/>
              <a:t>) </a:t>
            </a:r>
            <a:r>
              <a:rPr lang="en-US" sz="1800" dirty="0"/>
              <a:t>Ensure top management has appropriate financial market skills</a:t>
            </a:r>
            <a:r>
              <a:rPr lang="en-US" sz="1800" dirty="0" smtClean="0"/>
              <a:t>.</a:t>
            </a:r>
          </a:p>
          <a:p>
            <a:pPr lvl="1"/>
            <a:r>
              <a:rPr lang="en-US" sz="1600" dirty="0" smtClean="0">
                <a:solidFill>
                  <a:srgbClr val="FF0000"/>
                </a:solidFill>
              </a:rPr>
              <a:t>This is an internal ERCOT management issue.</a:t>
            </a:r>
          </a:p>
          <a:p>
            <a:pPr lvl="1"/>
            <a:endParaRPr lang="en-US" sz="800" dirty="0">
              <a:solidFill>
                <a:srgbClr val="FF0000"/>
              </a:solidFill>
            </a:endParaRPr>
          </a:p>
          <a:p>
            <a:r>
              <a:rPr lang="en-US" sz="1800" b="1" dirty="0" smtClean="0"/>
              <a:t>G2</a:t>
            </a:r>
            <a:r>
              <a:rPr lang="en-US" sz="1800" b="1" dirty="0"/>
              <a:t>) </a:t>
            </a:r>
            <a:r>
              <a:rPr lang="en-US" sz="1800" dirty="0"/>
              <a:t>Create a culture and environment that encourages staff to challenge internal assertions, </a:t>
            </a:r>
            <a:r>
              <a:rPr lang="en-US" sz="1800" dirty="0" smtClean="0"/>
              <a:t>and test </a:t>
            </a:r>
            <a:r>
              <a:rPr lang="en-US" sz="1800" dirty="0"/>
              <a:t>their own </a:t>
            </a:r>
            <a:r>
              <a:rPr lang="en-US" sz="1800" dirty="0" smtClean="0"/>
              <a:t>assumptions. </a:t>
            </a:r>
            <a:r>
              <a:rPr lang="en-US" sz="1800" b="1" dirty="0" smtClean="0"/>
              <a:t>G2.1</a:t>
            </a:r>
            <a:r>
              <a:rPr lang="en-US" sz="1800" b="1" dirty="0"/>
              <a:t>) </a:t>
            </a:r>
            <a:r>
              <a:rPr lang="en-US" sz="1800" dirty="0"/>
              <a:t>Create an expectation for a “bias for action” when a plan seems unfounded or </a:t>
            </a:r>
            <a:r>
              <a:rPr lang="en-US" sz="1800" dirty="0" smtClean="0"/>
              <a:t>an opportunity </a:t>
            </a:r>
            <a:r>
              <a:rPr lang="en-US" sz="1800" dirty="0"/>
              <a:t>goes unnoticed by </a:t>
            </a:r>
            <a:r>
              <a:rPr lang="en-US" sz="1800" dirty="0" smtClean="0"/>
              <a:t>others. </a:t>
            </a:r>
            <a:r>
              <a:rPr lang="en-US" sz="1800" b="1" dirty="0" smtClean="0"/>
              <a:t>G2.3</a:t>
            </a:r>
            <a:r>
              <a:rPr lang="en-US" sz="1800" b="1" dirty="0"/>
              <a:t>) </a:t>
            </a:r>
            <a:r>
              <a:rPr lang="en-US" sz="1800" dirty="0"/>
              <a:t>Increase documentation of communications among professionals and in meetings </a:t>
            </a:r>
            <a:r>
              <a:rPr lang="en-US" sz="1800" dirty="0" smtClean="0"/>
              <a:t>of groups </a:t>
            </a:r>
            <a:r>
              <a:rPr lang="en-US" sz="1800" dirty="0"/>
              <a:t>like the Executive Team and others</a:t>
            </a:r>
            <a:r>
              <a:rPr lang="en-US" sz="1800" dirty="0" smtClean="0"/>
              <a:t>.</a:t>
            </a:r>
          </a:p>
          <a:p>
            <a:pPr lvl="1"/>
            <a:r>
              <a:rPr lang="en-US" sz="1600" dirty="0">
                <a:solidFill>
                  <a:srgbClr val="FF0000"/>
                </a:solidFill>
              </a:rPr>
              <a:t>This is an internal ERCOT management issue</a:t>
            </a:r>
            <a:r>
              <a:rPr lang="en-US" sz="1600" dirty="0" smtClean="0">
                <a:solidFill>
                  <a:srgbClr val="FF0000"/>
                </a:solidFill>
              </a:rPr>
              <a:t>.</a:t>
            </a:r>
            <a:endParaRPr lang="en-US" sz="1600" dirty="0">
              <a:solidFill>
                <a:srgbClr val="FF0000"/>
              </a:solidFill>
            </a:endParaRPr>
          </a:p>
        </p:txBody>
      </p:sp>
    </p:spTree>
    <p:extLst>
      <p:ext uri="{BB962C8B-B14F-4D97-AF65-F5344CB8AC3E}">
        <p14:creationId xmlns:p14="http://schemas.microsoft.com/office/powerpoint/2010/main" val="4264089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94896"/>
          </a:xfrm>
        </p:spPr>
        <p:txBody>
          <a:bodyPr>
            <a:normAutofit/>
          </a:bodyPr>
          <a:lstStyle/>
          <a:p>
            <a:r>
              <a:rPr lang="en-US" sz="2000" b="1" dirty="0" smtClean="0"/>
              <a:t>Recommendation A - PJM Advances Best Practices into the Credit Policy under the FERC Tariff </a:t>
            </a:r>
            <a:endParaRPr lang="en-US" sz="2000" dirty="0"/>
          </a:p>
        </p:txBody>
      </p:sp>
      <p:sp>
        <p:nvSpPr>
          <p:cNvPr id="3" name="Content Placeholder 2"/>
          <p:cNvSpPr>
            <a:spLocks noGrp="1"/>
          </p:cNvSpPr>
          <p:nvPr>
            <p:ph idx="1"/>
          </p:nvPr>
        </p:nvSpPr>
        <p:spPr>
          <a:xfrm>
            <a:off x="838199" y="1126836"/>
            <a:ext cx="11021291" cy="5347855"/>
          </a:xfrm>
        </p:spPr>
        <p:txBody>
          <a:bodyPr>
            <a:normAutofit lnSpcReduction="10000"/>
          </a:bodyPr>
          <a:lstStyle/>
          <a:p>
            <a:r>
              <a:rPr lang="en-US" sz="1800" b="1" dirty="0" smtClean="0"/>
              <a:t>A1</a:t>
            </a:r>
            <a:r>
              <a:rPr lang="en-US" sz="1800" b="1" dirty="0"/>
              <a:t>) </a:t>
            </a:r>
            <a:r>
              <a:rPr lang="en-US" sz="1800" dirty="0"/>
              <a:t>Use the mark to auction values established in the more frequent auctions (</a:t>
            </a:r>
            <a:r>
              <a:rPr lang="en-US" sz="1800" i="1" dirty="0"/>
              <a:t>see </a:t>
            </a:r>
            <a:r>
              <a:rPr lang="en-US" sz="1800" dirty="0"/>
              <a:t>recommendation F) as the basis for “variation margin,” charging as a current debt the value erosion between the purchase price and the current market value as determined by the latest auction.</a:t>
            </a:r>
          </a:p>
          <a:p>
            <a:pPr lvl="1"/>
            <a:r>
              <a:rPr lang="en-US" sz="1600" dirty="0" smtClean="0">
                <a:solidFill>
                  <a:srgbClr val="FF0000"/>
                </a:solidFill>
              </a:rPr>
              <a:t>ERCOT </a:t>
            </a:r>
            <a:r>
              <a:rPr lang="en-US" sz="1600" dirty="0">
                <a:solidFill>
                  <a:srgbClr val="FF0000"/>
                </a:solidFill>
              </a:rPr>
              <a:t>already marks CRR positions to auction based upon the </a:t>
            </a:r>
            <a:r>
              <a:rPr lang="en-US" sz="1600" dirty="0" smtClean="0">
                <a:solidFill>
                  <a:schemeClr val="accent2">
                    <a:lumMod val="50000"/>
                  </a:schemeClr>
                </a:solidFill>
              </a:rPr>
              <a:t>higher of the </a:t>
            </a:r>
            <a:r>
              <a:rPr lang="en-US" sz="1600" dirty="0" smtClean="0">
                <a:solidFill>
                  <a:srgbClr val="FF0000"/>
                </a:solidFill>
              </a:rPr>
              <a:t>most </a:t>
            </a:r>
            <a:r>
              <a:rPr lang="en-US" sz="1600" dirty="0">
                <a:solidFill>
                  <a:srgbClr val="FF0000"/>
                </a:solidFill>
              </a:rPr>
              <a:t>recent monthly or long-term auction </a:t>
            </a:r>
            <a:r>
              <a:rPr lang="en-US" sz="1600" dirty="0" smtClean="0">
                <a:solidFill>
                  <a:schemeClr val="accent2">
                    <a:lumMod val="50000"/>
                  </a:schemeClr>
                </a:solidFill>
              </a:rPr>
              <a:t>or the difference between the source and sink over the past three years. </a:t>
            </a:r>
            <a:r>
              <a:rPr lang="en-US" sz="1600" strike="sngStrike" dirty="0" smtClean="0">
                <a:solidFill>
                  <a:schemeClr val="accent2">
                    <a:lumMod val="50000"/>
                  </a:schemeClr>
                </a:solidFill>
              </a:rPr>
              <a:t>A </a:t>
            </a:r>
            <a:r>
              <a:rPr lang="en-US" sz="1600" strike="sngStrike" dirty="0" smtClean="0">
                <a:solidFill>
                  <a:srgbClr val="FF0000"/>
                </a:solidFill>
              </a:rPr>
              <a:t>and </a:t>
            </a:r>
            <a:r>
              <a:rPr lang="en-US" sz="1600" dirty="0" smtClean="0">
                <a:solidFill>
                  <a:srgbClr val="FF0000"/>
                </a:solidFill>
              </a:rPr>
              <a:t>“Variation </a:t>
            </a:r>
            <a:r>
              <a:rPr lang="en-US" sz="1600" dirty="0">
                <a:solidFill>
                  <a:srgbClr val="FF0000"/>
                </a:solidFill>
              </a:rPr>
              <a:t>margin” postings are required based upon this </a:t>
            </a:r>
            <a:r>
              <a:rPr lang="en-US" sz="1600" strike="sngStrike" dirty="0">
                <a:solidFill>
                  <a:srgbClr val="FF0000"/>
                </a:solidFill>
              </a:rPr>
              <a:t>mark-to-auctio</a:t>
            </a:r>
            <a:r>
              <a:rPr lang="en-US" sz="1600" dirty="0">
                <a:solidFill>
                  <a:srgbClr val="FF0000"/>
                </a:solidFill>
              </a:rPr>
              <a:t>n process. Only negative values are considered, since positive values are not used to net any liabilities.</a:t>
            </a:r>
          </a:p>
          <a:p>
            <a:pPr lvl="1"/>
            <a:endParaRPr lang="en-US" sz="800" dirty="0">
              <a:solidFill>
                <a:srgbClr val="FF0000"/>
              </a:solidFill>
            </a:endParaRPr>
          </a:p>
          <a:p>
            <a:r>
              <a:rPr lang="en-US" sz="1800" b="1" dirty="0"/>
              <a:t>A2) </a:t>
            </a:r>
            <a:r>
              <a:rPr lang="en-US" sz="1800" dirty="0"/>
              <a:t>Retain the current 10¢/MWh minimum charge, in addition to purchase price, as a form of “original margin” until such time as more precise measurements become available to determine original margin.</a:t>
            </a:r>
          </a:p>
          <a:p>
            <a:pPr lvl="1"/>
            <a:r>
              <a:rPr lang="en-US" sz="1600" dirty="0" smtClean="0">
                <a:solidFill>
                  <a:srgbClr val="FF0000"/>
                </a:solidFill>
              </a:rPr>
              <a:t> “</a:t>
            </a:r>
            <a:r>
              <a:rPr lang="en-US" sz="1600" dirty="0">
                <a:solidFill>
                  <a:srgbClr val="FF0000"/>
                </a:solidFill>
              </a:rPr>
              <a:t>Original” CRR margin is required by ERCOT and is locked in the bidding </a:t>
            </a:r>
            <a:r>
              <a:rPr lang="en-US" sz="1600" dirty="0" smtClean="0">
                <a:solidFill>
                  <a:srgbClr val="FF0000"/>
                </a:solidFill>
              </a:rPr>
              <a:t>process. Full payment for CRRs are required immediately rather than in the prompt month, so no minimum charge is required. </a:t>
            </a:r>
            <a:endParaRPr lang="en-US" sz="1600" dirty="0">
              <a:solidFill>
                <a:srgbClr val="FF0000"/>
              </a:solidFill>
            </a:endParaRPr>
          </a:p>
          <a:p>
            <a:pPr lvl="1"/>
            <a:endParaRPr lang="en-US" sz="800" dirty="0">
              <a:solidFill>
                <a:srgbClr val="FF0000"/>
              </a:solidFill>
            </a:endParaRPr>
          </a:p>
          <a:p>
            <a:r>
              <a:rPr lang="en-US" sz="1800" b="1" dirty="0"/>
              <a:t>A3) </a:t>
            </a:r>
            <a:r>
              <a:rPr lang="en-US" sz="1800" dirty="0"/>
              <a:t>Eliminate the FTR undiversified adder because it is uncorrelated to market risk.</a:t>
            </a:r>
          </a:p>
          <a:p>
            <a:pPr lvl="1"/>
            <a:r>
              <a:rPr lang="en-US" sz="1600" dirty="0">
                <a:solidFill>
                  <a:srgbClr val="FF0000"/>
                </a:solidFill>
              </a:rPr>
              <a:t>Not applicable to </a:t>
            </a:r>
            <a:r>
              <a:rPr lang="en-US" sz="1600" dirty="0" smtClean="0">
                <a:solidFill>
                  <a:srgbClr val="FF0000"/>
                </a:solidFill>
              </a:rPr>
              <a:t>ERCOT.  </a:t>
            </a:r>
            <a:r>
              <a:rPr lang="en-US" sz="1600" strike="sngStrike" dirty="0">
                <a:solidFill>
                  <a:srgbClr val="FF0000"/>
                </a:solidFill>
              </a:rPr>
              <a:t>protocols which use p99 and p100 probability distributions in calculating potential future </a:t>
            </a:r>
            <a:r>
              <a:rPr lang="en-US" sz="1600" strike="sngStrike" dirty="0" smtClean="0">
                <a:solidFill>
                  <a:srgbClr val="FF0000"/>
                </a:solidFill>
              </a:rPr>
              <a:t>exposures.</a:t>
            </a:r>
          </a:p>
          <a:p>
            <a:pPr lvl="1"/>
            <a:endParaRPr lang="en-US" sz="800" dirty="0">
              <a:solidFill>
                <a:srgbClr val="FF0000"/>
              </a:solidFill>
            </a:endParaRPr>
          </a:p>
          <a:p>
            <a:r>
              <a:rPr lang="en-US" sz="1800" b="1" dirty="0"/>
              <a:t>A4) </a:t>
            </a:r>
            <a:r>
              <a:rPr lang="en-US" sz="1800" dirty="0"/>
              <a:t>Define a default as any participant that is unable to meet a monthly variation margin call within two business days. A4.1) require that the default be declared promptly and without negotiation.</a:t>
            </a:r>
          </a:p>
          <a:p>
            <a:pPr lvl="1"/>
            <a:r>
              <a:rPr lang="en-US" sz="1600" dirty="0" smtClean="0">
                <a:solidFill>
                  <a:srgbClr val="FF0000"/>
                </a:solidFill>
              </a:rPr>
              <a:t>This is already </a:t>
            </a:r>
            <a:r>
              <a:rPr lang="en-US" sz="1600" dirty="0">
                <a:solidFill>
                  <a:srgbClr val="FF0000"/>
                </a:solidFill>
              </a:rPr>
              <a:t>part of ERCOT credit </a:t>
            </a:r>
            <a:r>
              <a:rPr lang="en-US" sz="1600" dirty="0" smtClean="0">
                <a:solidFill>
                  <a:srgbClr val="FF0000"/>
                </a:solidFill>
              </a:rPr>
              <a:t>protocols.  </a:t>
            </a:r>
            <a:r>
              <a:rPr lang="en-US" sz="1600" strike="sngStrike" dirty="0">
                <a:solidFill>
                  <a:srgbClr val="FF0000"/>
                </a:solidFill>
              </a:rPr>
              <a:t>with</a:t>
            </a:r>
            <a:r>
              <a:rPr lang="en-US" sz="1600" dirty="0">
                <a:solidFill>
                  <a:srgbClr val="FF0000"/>
                </a:solidFill>
              </a:rPr>
              <a:t> </a:t>
            </a:r>
            <a:r>
              <a:rPr lang="en-US" sz="1600" dirty="0" smtClean="0">
                <a:solidFill>
                  <a:srgbClr val="FF0000"/>
                </a:solidFill>
              </a:rPr>
              <a:t>Market </a:t>
            </a:r>
            <a:r>
              <a:rPr lang="en-US" sz="1600" dirty="0">
                <a:solidFill>
                  <a:srgbClr val="FF0000"/>
                </a:solidFill>
              </a:rPr>
              <a:t>P</a:t>
            </a:r>
            <a:r>
              <a:rPr lang="en-US" sz="1600" dirty="0" smtClean="0">
                <a:solidFill>
                  <a:srgbClr val="FF0000"/>
                </a:solidFill>
              </a:rPr>
              <a:t>articipants </a:t>
            </a:r>
            <a:r>
              <a:rPr lang="en-US" sz="1600" dirty="0" smtClean="0">
                <a:solidFill>
                  <a:schemeClr val="accent2">
                    <a:lumMod val="50000"/>
                  </a:schemeClr>
                </a:solidFill>
              </a:rPr>
              <a:t>are </a:t>
            </a:r>
            <a:r>
              <a:rPr lang="en-US" sz="1600" strike="sngStrike" dirty="0" smtClean="0">
                <a:solidFill>
                  <a:srgbClr val="FF0000"/>
                </a:solidFill>
              </a:rPr>
              <a:t>potentially</a:t>
            </a:r>
            <a:r>
              <a:rPr lang="en-US" sz="1600" dirty="0" smtClean="0">
                <a:solidFill>
                  <a:srgbClr val="FF0000"/>
                </a:solidFill>
              </a:rPr>
              <a:t> </a:t>
            </a:r>
            <a:r>
              <a:rPr lang="en-US" sz="1600" dirty="0">
                <a:solidFill>
                  <a:srgbClr val="FF0000"/>
                </a:solidFill>
              </a:rPr>
              <a:t>placed in default for failure to cure a “variation margin” request with such default “declared promptly and without negotiation”.</a:t>
            </a:r>
          </a:p>
          <a:p>
            <a:endParaRPr lang="en-US" dirty="0"/>
          </a:p>
        </p:txBody>
      </p:sp>
    </p:spTree>
    <p:extLst>
      <p:ext uri="{BB962C8B-B14F-4D97-AF65-F5344CB8AC3E}">
        <p14:creationId xmlns:p14="http://schemas.microsoft.com/office/powerpoint/2010/main" val="1323038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94896"/>
          </a:xfrm>
        </p:spPr>
        <p:txBody>
          <a:bodyPr>
            <a:normAutofit/>
          </a:bodyPr>
          <a:lstStyle/>
          <a:p>
            <a:r>
              <a:rPr lang="en-US" sz="2000" b="1" dirty="0" smtClean="0"/>
              <a:t>Recommendation B – Clarify the Role of PJM as Manager of Risk in Financial Markets</a:t>
            </a:r>
            <a:endParaRPr lang="en-US" sz="2000" dirty="0"/>
          </a:p>
        </p:txBody>
      </p:sp>
      <p:sp>
        <p:nvSpPr>
          <p:cNvPr id="3" name="Content Placeholder 2"/>
          <p:cNvSpPr>
            <a:spLocks noGrp="1"/>
          </p:cNvSpPr>
          <p:nvPr>
            <p:ph idx="1"/>
          </p:nvPr>
        </p:nvSpPr>
        <p:spPr>
          <a:xfrm>
            <a:off x="838199" y="923636"/>
            <a:ext cx="11085945" cy="5661891"/>
          </a:xfrm>
        </p:spPr>
        <p:txBody>
          <a:bodyPr>
            <a:normAutofit/>
          </a:bodyPr>
          <a:lstStyle/>
          <a:p>
            <a:r>
              <a:rPr lang="en-US" sz="1800" b="1" dirty="0" smtClean="0"/>
              <a:t>B1</a:t>
            </a:r>
            <a:r>
              <a:rPr lang="en-US" sz="1800" b="1" dirty="0"/>
              <a:t>) </a:t>
            </a:r>
            <a:r>
              <a:rPr lang="en-US" sz="1800" dirty="0"/>
              <a:t>PJM should revisit its existing stakeholder process to better facilitate </a:t>
            </a:r>
            <a:r>
              <a:rPr lang="en-US" sz="1800" dirty="0" smtClean="0"/>
              <a:t>member-to-PJM directions </a:t>
            </a:r>
            <a:r>
              <a:rPr lang="en-US" sz="1800" dirty="0"/>
              <a:t>on advances in financial market policies and procedures</a:t>
            </a:r>
            <a:r>
              <a:rPr lang="en-US" sz="1800" dirty="0" smtClean="0"/>
              <a:t>. </a:t>
            </a:r>
            <a:r>
              <a:rPr lang="en-US" sz="1800" b="1" dirty="0" smtClean="0"/>
              <a:t>B1.1</a:t>
            </a:r>
            <a:r>
              <a:rPr lang="en-US" sz="1800" b="1" dirty="0"/>
              <a:t>) </a:t>
            </a:r>
            <a:r>
              <a:rPr lang="en-US" sz="1800" dirty="0"/>
              <a:t>Seek an equitable and efficient process centered on the relevant </a:t>
            </a:r>
            <a:r>
              <a:rPr lang="en-US" sz="1800" i="1" dirty="0"/>
              <a:t>expertise </a:t>
            </a:r>
            <a:r>
              <a:rPr lang="en-US" sz="1800" dirty="0"/>
              <a:t>that </a:t>
            </a:r>
            <a:r>
              <a:rPr lang="en-US" sz="1800" dirty="0" smtClean="0"/>
              <a:t>each PJM </a:t>
            </a:r>
            <a:r>
              <a:rPr lang="en-US" sz="1800" dirty="0"/>
              <a:t>member may bring</a:t>
            </a:r>
            <a:r>
              <a:rPr lang="en-US" sz="1800" dirty="0" smtClean="0"/>
              <a:t>.  </a:t>
            </a:r>
            <a:r>
              <a:rPr lang="en-US" sz="1800" b="1" dirty="0" smtClean="0"/>
              <a:t>B1.2</a:t>
            </a:r>
            <a:r>
              <a:rPr lang="en-US" sz="1800" b="1" dirty="0"/>
              <a:t>) </a:t>
            </a:r>
            <a:r>
              <a:rPr lang="en-US" sz="1800" dirty="0"/>
              <a:t>Financial market member committees: voting attendees must be qualified </a:t>
            </a:r>
            <a:r>
              <a:rPr lang="en-US" sz="1800" dirty="0" smtClean="0"/>
              <a:t>member personnel</a:t>
            </a:r>
            <a:r>
              <a:rPr lang="en-US" sz="1800" dirty="0"/>
              <a:t>, such as credit professionals, traders, or finance professionals, as appropriate </a:t>
            </a:r>
            <a:r>
              <a:rPr lang="en-US" sz="1800" dirty="0" smtClean="0"/>
              <a:t>for the </a:t>
            </a:r>
            <a:r>
              <a:rPr lang="en-US" sz="1800" dirty="0"/>
              <a:t>committee </a:t>
            </a:r>
            <a:r>
              <a:rPr lang="en-US" sz="1800" dirty="0" smtClean="0"/>
              <a:t>duties. </a:t>
            </a:r>
            <a:r>
              <a:rPr lang="en-US" sz="1800" b="1" dirty="0" smtClean="0"/>
              <a:t>B1.3</a:t>
            </a:r>
            <a:r>
              <a:rPr lang="en-US" sz="1800" b="1" dirty="0"/>
              <a:t>) </a:t>
            </a:r>
            <a:r>
              <a:rPr lang="en-US" sz="1800" dirty="0"/>
              <a:t>The number of committees involved in rule setting for financial markets should </a:t>
            </a:r>
            <a:r>
              <a:rPr lang="en-US" sz="1800" dirty="0" smtClean="0"/>
              <a:t>be strictly </a:t>
            </a:r>
            <a:r>
              <a:rPr lang="en-US" sz="1800" dirty="0"/>
              <a:t>minimized to streamline decision making and assure clear accountability</a:t>
            </a:r>
            <a:r>
              <a:rPr lang="en-US" sz="1800" dirty="0" smtClean="0"/>
              <a:t>.</a:t>
            </a:r>
          </a:p>
          <a:p>
            <a:pPr lvl="1"/>
            <a:r>
              <a:rPr lang="en-US" sz="1600" dirty="0" smtClean="0">
                <a:solidFill>
                  <a:srgbClr val="FF0000"/>
                </a:solidFill>
              </a:rPr>
              <a:t>ERCOT currently has a Credit Working Group (reporting to the F&amp;A Committee of the Board of Directors) and a Market Credit Working Group (Reporting to the Wholesale Markets Subcommittee) with voting membership in the CWG being restricted to individuals who meet the “Qualification Guidelines for Credit Work Group Membership” .  The CWG/MCWG groups have traditionally held concurrent meetings to streamline credit-related oversight matters at ERCOT.</a:t>
            </a:r>
          </a:p>
          <a:p>
            <a:pPr lvl="1"/>
            <a:endParaRPr lang="en-US" sz="800" dirty="0" smtClean="0">
              <a:solidFill>
                <a:srgbClr val="FF0000"/>
              </a:solidFill>
            </a:endParaRPr>
          </a:p>
          <a:p>
            <a:r>
              <a:rPr lang="en-US" sz="1800" b="1" dirty="0" smtClean="0"/>
              <a:t>B2) </a:t>
            </a:r>
            <a:r>
              <a:rPr lang="en-US" sz="1800" dirty="0" smtClean="0"/>
              <a:t>PJM </a:t>
            </a:r>
            <a:r>
              <a:rPr lang="en-US" sz="1800" dirty="0"/>
              <a:t>should work with FERC to establish appropriate flexibility in policies and </a:t>
            </a:r>
            <a:r>
              <a:rPr lang="en-US" sz="1800" dirty="0" smtClean="0"/>
              <a:t>rulemaking concerning </a:t>
            </a:r>
            <a:r>
              <a:rPr lang="en-US" sz="1800" dirty="0"/>
              <a:t>financial markets. Following are a few specifics we see at this </a:t>
            </a:r>
            <a:r>
              <a:rPr lang="en-US" sz="1800" dirty="0" smtClean="0"/>
              <a:t>time: </a:t>
            </a:r>
            <a:r>
              <a:rPr lang="en-US" sz="1800" b="1" dirty="0" smtClean="0"/>
              <a:t>B2.1</a:t>
            </a:r>
            <a:r>
              <a:rPr lang="en-US" sz="1800" b="1" dirty="0"/>
              <a:t>) </a:t>
            </a:r>
            <a:r>
              <a:rPr lang="en-US" sz="1800" dirty="0"/>
              <a:t>Amend tariff rules to make a parallel rule for FTR contracts, and other markets, </a:t>
            </a:r>
            <a:r>
              <a:rPr lang="en-US" sz="1800" dirty="0" smtClean="0"/>
              <a:t>to the </a:t>
            </a:r>
            <a:r>
              <a:rPr lang="en-US" sz="1800" dirty="0"/>
              <a:t>provisions in Attachment Q for Peak Market Activity Transactions</a:t>
            </a:r>
            <a:r>
              <a:rPr lang="en-US" sz="1800" dirty="0" smtClean="0"/>
              <a:t>. </a:t>
            </a:r>
            <a:r>
              <a:rPr lang="en-US" sz="1800" b="1" dirty="0" smtClean="0"/>
              <a:t>B2.2</a:t>
            </a:r>
            <a:r>
              <a:rPr lang="en-US" sz="1800" b="1" dirty="0"/>
              <a:t>) </a:t>
            </a:r>
            <a:r>
              <a:rPr lang="en-US" sz="1800" dirty="0"/>
              <a:t>Amend rules to include within the definition of Material Adverse Change </a:t>
            </a:r>
            <a:r>
              <a:rPr lang="en-US" sz="1800" dirty="0" smtClean="0"/>
              <a:t>in Attachment </a:t>
            </a:r>
            <a:r>
              <a:rPr lang="en-US" sz="1800" dirty="0"/>
              <a:t>Q an inability to meet any PJM margin call within two business </a:t>
            </a:r>
            <a:r>
              <a:rPr lang="en-US" sz="1800" dirty="0" smtClean="0"/>
              <a:t>days. </a:t>
            </a:r>
            <a:r>
              <a:rPr lang="en-US" sz="1800" b="1" dirty="0" smtClean="0"/>
              <a:t>B2.3</a:t>
            </a:r>
            <a:r>
              <a:rPr lang="en-US" sz="1800" b="1" dirty="0"/>
              <a:t>) </a:t>
            </a:r>
            <a:r>
              <a:rPr lang="en-US" sz="1800" dirty="0"/>
              <a:t>Provide rules that give PJM discretion to deal with unanticipated market </a:t>
            </a:r>
            <a:r>
              <a:rPr lang="en-US" sz="1800" dirty="0" smtClean="0"/>
              <a:t>emergency events. </a:t>
            </a:r>
            <a:r>
              <a:rPr lang="en-US" sz="1800" b="1" dirty="0" smtClean="0"/>
              <a:t>B2.3.1</a:t>
            </a:r>
            <a:r>
              <a:rPr lang="en-US" sz="1800" b="1" dirty="0"/>
              <a:t>) </a:t>
            </a:r>
            <a:r>
              <a:rPr lang="en-US" sz="1800" dirty="0"/>
              <a:t>The financial markets Risk Oversight Committee (</a:t>
            </a:r>
            <a:r>
              <a:rPr lang="en-US" sz="1800" i="1" dirty="0"/>
              <a:t>see </a:t>
            </a:r>
            <a:r>
              <a:rPr lang="en-US" sz="1800" dirty="0"/>
              <a:t>E below</a:t>
            </a:r>
            <a:r>
              <a:rPr lang="en-US" sz="1800" dirty="0" smtClean="0"/>
              <a:t>), comprising </a:t>
            </a:r>
            <a:r>
              <a:rPr lang="en-US" sz="1800" dirty="0"/>
              <a:t>independent directors, can be the check on any concern of </a:t>
            </a:r>
            <a:r>
              <a:rPr lang="en-US" sz="1800" dirty="0" smtClean="0"/>
              <a:t>inappropriate use </a:t>
            </a:r>
            <a:r>
              <a:rPr lang="en-US" sz="1800" dirty="0"/>
              <a:t>of such authority</a:t>
            </a:r>
            <a:r>
              <a:rPr lang="en-US" sz="1800" dirty="0" smtClean="0"/>
              <a:t>.</a:t>
            </a:r>
          </a:p>
          <a:p>
            <a:pPr marL="685800" lvl="2">
              <a:spcBef>
                <a:spcPts val="1000"/>
              </a:spcBef>
            </a:pPr>
            <a:r>
              <a:rPr lang="en-US" sz="1600" dirty="0">
                <a:solidFill>
                  <a:srgbClr val="FF0000"/>
                </a:solidFill>
              </a:rPr>
              <a:t>ERCOT </a:t>
            </a:r>
            <a:r>
              <a:rPr lang="en-US" sz="1600" dirty="0" smtClean="0">
                <a:solidFill>
                  <a:srgbClr val="FF0000"/>
                </a:solidFill>
              </a:rPr>
              <a:t>does not file tariffs with FERC but does require market participants provide notice of Material Adverse Changes.  ERCOT does have a certain degree of discretion regarding collateral posting requirements in an emergency which can be reviewed for appropriateness and there is the ability to review such discretion at the Board of Directors and F&amp;A Committee.  It is an open question whether ERCOT should consider establishing  a specific Risk Oversight Committee .</a:t>
            </a:r>
            <a:endParaRPr lang="en-US" sz="1600" dirty="0">
              <a:solidFill>
                <a:srgbClr val="FF0000"/>
              </a:solidFill>
            </a:endParaRPr>
          </a:p>
          <a:p>
            <a:endParaRPr lang="en-US" sz="3600" dirty="0"/>
          </a:p>
        </p:txBody>
      </p:sp>
    </p:spTree>
    <p:extLst>
      <p:ext uri="{BB962C8B-B14F-4D97-AF65-F5344CB8AC3E}">
        <p14:creationId xmlns:p14="http://schemas.microsoft.com/office/powerpoint/2010/main" val="862952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94896"/>
          </a:xfrm>
        </p:spPr>
        <p:txBody>
          <a:bodyPr>
            <a:normAutofit/>
          </a:bodyPr>
          <a:lstStyle/>
          <a:p>
            <a:r>
              <a:rPr lang="en-US" sz="2000" b="1" dirty="0" smtClean="0"/>
              <a:t>Recommendation B – Clarify the Role of PJM as Manager of Risk in Financial Markets</a:t>
            </a:r>
            <a:endParaRPr lang="en-US" sz="2000" dirty="0"/>
          </a:p>
        </p:txBody>
      </p:sp>
      <p:sp>
        <p:nvSpPr>
          <p:cNvPr id="3" name="Content Placeholder 2"/>
          <p:cNvSpPr>
            <a:spLocks noGrp="1"/>
          </p:cNvSpPr>
          <p:nvPr>
            <p:ph idx="1"/>
          </p:nvPr>
        </p:nvSpPr>
        <p:spPr>
          <a:xfrm>
            <a:off x="838199" y="1145309"/>
            <a:ext cx="11085945" cy="5440218"/>
          </a:xfrm>
        </p:spPr>
        <p:txBody>
          <a:bodyPr>
            <a:normAutofit/>
          </a:bodyPr>
          <a:lstStyle/>
          <a:p>
            <a:r>
              <a:rPr lang="en-US" sz="1800" b="1" dirty="0"/>
              <a:t>B3) </a:t>
            </a:r>
            <a:r>
              <a:rPr lang="en-US" sz="1800" dirty="0"/>
              <a:t>As benchmark for progress with </a:t>
            </a:r>
            <a:r>
              <a:rPr lang="en-US" sz="1800" b="1" dirty="0"/>
              <a:t>B1) </a:t>
            </a:r>
            <a:r>
              <a:rPr lang="en-US" sz="1800" dirty="0"/>
              <a:t>and </a:t>
            </a:r>
            <a:r>
              <a:rPr lang="en-US" sz="1800" b="1" dirty="0"/>
              <a:t>B2) </a:t>
            </a:r>
            <a:r>
              <a:rPr lang="en-US" sz="1800" dirty="0"/>
              <a:t>- Examine the specifics and the </a:t>
            </a:r>
            <a:r>
              <a:rPr lang="en-US" sz="1800" dirty="0" smtClean="0"/>
              <a:t>cost/benefits of </a:t>
            </a:r>
            <a:r>
              <a:rPr lang="en-US" sz="1800" dirty="0"/>
              <a:t>outsourcing to a credible outside provider the administration of all or part of the FTR market</a:t>
            </a:r>
            <a:r>
              <a:rPr lang="en-US" sz="1800" dirty="0" smtClean="0"/>
              <a:t>.</a:t>
            </a:r>
          </a:p>
          <a:p>
            <a:pPr lvl="1"/>
            <a:r>
              <a:rPr lang="en-US" sz="1600" dirty="0" smtClean="0">
                <a:solidFill>
                  <a:srgbClr val="FF0000"/>
                </a:solidFill>
              </a:rPr>
              <a:t>ERCOT has not formally considered outsourcing the operation or administration of the CRR marketplace.</a:t>
            </a:r>
          </a:p>
        </p:txBody>
      </p:sp>
    </p:spTree>
    <p:extLst>
      <p:ext uri="{BB962C8B-B14F-4D97-AF65-F5344CB8AC3E}">
        <p14:creationId xmlns:p14="http://schemas.microsoft.com/office/powerpoint/2010/main" val="468145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0110"/>
          </a:xfrm>
        </p:spPr>
        <p:txBody>
          <a:bodyPr>
            <a:normAutofit/>
          </a:bodyPr>
          <a:lstStyle/>
          <a:p>
            <a:r>
              <a:rPr lang="en-US" sz="2000" b="1" dirty="0" smtClean="0"/>
              <a:t>Recommendation C - </a:t>
            </a:r>
            <a:r>
              <a:rPr lang="en-US" sz="2000" b="1" dirty="0"/>
              <a:t>PJM builds a new keen </a:t>
            </a:r>
            <a:r>
              <a:rPr lang="en-US" sz="2000" b="1" dirty="0" smtClean="0"/>
              <a:t>awareness beyond </a:t>
            </a:r>
            <a:r>
              <a:rPr lang="en-US" sz="2000" b="1" dirty="0"/>
              <a:t>just company names and market</a:t>
            </a:r>
            <a:br>
              <a:rPr lang="en-US" sz="2000" b="1" dirty="0"/>
            </a:br>
            <a:r>
              <a:rPr lang="en-US" sz="2000" b="1" dirty="0"/>
              <a:t>operational procedures</a:t>
            </a:r>
          </a:p>
        </p:txBody>
      </p:sp>
      <p:sp>
        <p:nvSpPr>
          <p:cNvPr id="3" name="Content Placeholder 2"/>
          <p:cNvSpPr>
            <a:spLocks noGrp="1"/>
          </p:cNvSpPr>
          <p:nvPr>
            <p:ph idx="1"/>
          </p:nvPr>
        </p:nvSpPr>
        <p:spPr>
          <a:xfrm>
            <a:off x="838200" y="1006764"/>
            <a:ext cx="10744200" cy="5851236"/>
          </a:xfrm>
        </p:spPr>
        <p:txBody>
          <a:bodyPr>
            <a:normAutofit fontScale="92500" lnSpcReduction="10000"/>
          </a:bodyPr>
          <a:lstStyle/>
          <a:p>
            <a:r>
              <a:rPr lang="en-US" sz="1900" b="1" dirty="0" smtClean="0"/>
              <a:t>C1</a:t>
            </a:r>
            <a:r>
              <a:rPr lang="en-US" sz="1900" b="1" dirty="0"/>
              <a:t>) </a:t>
            </a:r>
            <a:r>
              <a:rPr lang="en-US" sz="1900" dirty="0"/>
              <a:t>Perform outsourced background checks for any member applicant, and should the </a:t>
            </a:r>
            <a:r>
              <a:rPr lang="en-US" sz="1900" dirty="0" smtClean="0"/>
              <a:t>applicant not </a:t>
            </a:r>
            <a:r>
              <a:rPr lang="en-US" sz="1900" dirty="0"/>
              <a:t>be a public company, for the three most senior officers</a:t>
            </a:r>
            <a:r>
              <a:rPr lang="en-US" sz="1900" dirty="0" smtClean="0"/>
              <a:t>.</a:t>
            </a:r>
            <a:endParaRPr lang="en-US" sz="1900" dirty="0"/>
          </a:p>
          <a:p>
            <a:pPr lvl="1"/>
            <a:r>
              <a:rPr lang="en-US" sz="1700" dirty="0" smtClean="0">
                <a:solidFill>
                  <a:srgbClr val="FF0000"/>
                </a:solidFill>
              </a:rPr>
              <a:t>ERCOT does not currently outsource background checks for prospective market participants, but is in the process of reviewing registration and membership qualification requirements and continuing obligations. </a:t>
            </a:r>
            <a:r>
              <a:rPr lang="en-US" sz="1700" dirty="0" smtClean="0">
                <a:solidFill>
                  <a:schemeClr val="accent2">
                    <a:lumMod val="50000"/>
                  </a:schemeClr>
                </a:solidFill>
              </a:rPr>
              <a:t>Several updates have been provided to CWG/MCWG by ERCOT Legal. </a:t>
            </a:r>
            <a:endParaRPr lang="en-US" sz="1700" dirty="0" smtClean="0">
              <a:solidFill>
                <a:srgbClr val="FF0000"/>
              </a:solidFill>
            </a:endParaRPr>
          </a:p>
          <a:p>
            <a:r>
              <a:rPr lang="en-US" sz="1900" b="1" dirty="0" smtClean="0"/>
              <a:t>C2</a:t>
            </a:r>
            <a:r>
              <a:rPr lang="en-US" sz="1900" b="1" dirty="0"/>
              <a:t>) </a:t>
            </a:r>
            <a:r>
              <a:rPr lang="en-US" sz="1900" dirty="0"/>
              <a:t>Perform due diligence by confirming that an applicant for membership actually </a:t>
            </a:r>
            <a:r>
              <a:rPr lang="en-US" sz="1900" dirty="0" smtClean="0"/>
              <a:t>employs the </a:t>
            </a:r>
            <a:r>
              <a:rPr lang="en-US" sz="1900" dirty="0"/>
              <a:t>systems and processes for risk management as represented</a:t>
            </a:r>
            <a:r>
              <a:rPr lang="en-US" sz="1900" dirty="0" smtClean="0"/>
              <a:t>.</a:t>
            </a:r>
            <a:endParaRPr lang="en-US" sz="1900" dirty="0"/>
          </a:p>
          <a:p>
            <a:pPr lvl="1"/>
            <a:r>
              <a:rPr lang="en-US" sz="1700" dirty="0" smtClean="0">
                <a:solidFill>
                  <a:srgbClr val="FF0000"/>
                </a:solidFill>
              </a:rPr>
              <a:t>ERCOT requires all market participants provide an initial and annual attestation that an appropriate risk management framework is employed as detailed in the ERCOT protocols.  ERCOT reserves the right to verify such a framework is in place, either by ERCOT staff or by a third party acting on ERCOT’s behalf however such reviews “are by necessity limited in scope and nature and cannot address their appropriateness or sufficiency with respect to the full range of risk that may face a Counter-Party or that all such capabilities and controls are in fact operating as purported”.</a:t>
            </a:r>
          </a:p>
          <a:p>
            <a:pPr lvl="1"/>
            <a:endParaRPr lang="en-US" sz="1800" dirty="0">
              <a:solidFill>
                <a:srgbClr val="FF0000"/>
              </a:solidFill>
            </a:endParaRPr>
          </a:p>
          <a:p>
            <a:r>
              <a:rPr lang="en-US" sz="1900" b="1" dirty="0" smtClean="0"/>
              <a:t>C3</a:t>
            </a:r>
            <a:r>
              <a:rPr lang="en-US" sz="1900" b="1" dirty="0"/>
              <a:t>) </a:t>
            </a:r>
            <a:r>
              <a:rPr lang="en-US" sz="1900" dirty="0"/>
              <a:t>Provide explicit power for the rejection of a membership application should standards </a:t>
            </a:r>
            <a:r>
              <a:rPr lang="en-US" sz="1900" dirty="0" smtClean="0"/>
              <a:t>of good </a:t>
            </a:r>
            <a:r>
              <a:rPr lang="en-US" sz="1900" dirty="0"/>
              <a:t>background and regulatory history not be met</a:t>
            </a:r>
            <a:r>
              <a:rPr lang="en-US" sz="1900" dirty="0" smtClean="0"/>
              <a:t>. </a:t>
            </a:r>
            <a:r>
              <a:rPr lang="en-US" sz="1900" b="1" dirty="0" smtClean="0"/>
              <a:t>C3.1</a:t>
            </a:r>
            <a:r>
              <a:rPr lang="en-US" sz="1900" b="1" dirty="0"/>
              <a:t>) </a:t>
            </a:r>
            <a:r>
              <a:rPr lang="en-US" sz="1900" dirty="0"/>
              <a:t>Create an internal appeal mechanism in order to address any claims of any </a:t>
            </a:r>
            <a:r>
              <a:rPr lang="en-US" sz="1900" dirty="0" smtClean="0"/>
              <a:t>undue discrimination </a:t>
            </a:r>
            <a:r>
              <a:rPr lang="en-US" sz="1900" dirty="0"/>
              <a:t>swiftly without unnecessarily involving FERC</a:t>
            </a:r>
            <a:r>
              <a:rPr lang="en-US" sz="1900" dirty="0" smtClean="0"/>
              <a:t>.</a:t>
            </a:r>
            <a:endParaRPr lang="en-US" sz="1900" dirty="0"/>
          </a:p>
          <a:p>
            <a:pPr lvl="1"/>
            <a:r>
              <a:rPr lang="en-US" sz="1700" dirty="0" smtClean="0">
                <a:solidFill>
                  <a:srgbClr val="FF0000"/>
                </a:solidFill>
              </a:rPr>
              <a:t>The ERCOT Protocols do not provide ERCOT with explicit </a:t>
            </a:r>
            <a:r>
              <a:rPr lang="en-US" sz="1700" dirty="0">
                <a:solidFill>
                  <a:srgbClr val="FF0000"/>
                </a:solidFill>
              </a:rPr>
              <a:t>power </a:t>
            </a:r>
            <a:r>
              <a:rPr lang="en-US" sz="1700" dirty="0" smtClean="0">
                <a:solidFill>
                  <a:srgbClr val="FF0000"/>
                </a:solidFill>
              </a:rPr>
              <a:t>to reject a membership </a:t>
            </a:r>
            <a:r>
              <a:rPr lang="en-US" sz="1700" dirty="0">
                <a:solidFill>
                  <a:srgbClr val="FF0000"/>
                </a:solidFill>
              </a:rPr>
              <a:t>application other than for non-compliance with ERCOT protocol language or the existence of a non-repaid default in the previous two years.  Similarly there is no </a:t>
            </a:r>
            <a:r>
              <a:rPr lang="en-US" sz="1700" dirty="0" smtClean="0">
                <a:solidFill>
                  <a:srgbClr val="FF0000"/>
                </a:solidFill>
              </a:rPr>
              <a:t>specific appeal mechanism in the Protocols. </a:t>
            </a:r>
          </a:p>
          <a:p>
            <a:pPr lvl="1"/>
            <a:endParaRPr lang="en-US" sz="1800" dirty="0">
              <a:solidFill>
                <a:srgbClr val="FF0000"/>
              </a:solidFill>
            </a:endParaRPr>
          </a:p>
          <a:p>
            <a:r>
              <a:rPr lang="en-US" sz="1900" b="1" dirty="0"/>
              <a:t>C4) </a:t>
            </a:r>
            <a:r>
              <a:rPr lang="en-US" sz="1900" dirty="0"/>
              <a:t>Update the financial qualifications of participant companies at least annually and </a:t>
            </a:r>
            <a:r>
              <a:rPr lang="en-US" sz="1900" dirty="0" smtClean="0"/>
              <a:t>clarify PJM’s </a:t>
            </a:r>
            <a:r>
              <a:rPr lang="en-US" sz="1900" dirty="0"/>
              <a:t>rights to act on a member’s failure to meet those requirements</a:t>
            </a:r>
            <a:r>
              <a:rPr lang="en-US" sz="1900" dirty="0" smtClean="0"/>
              <a:t>.</a:t>
            </a:r>
            <a:endParaRPr lang="en-US" sz="1900" dirty="0"/>
          </a:p>
          <a:p>
            <a:pPr lvl="1"/>
            <a:r>
              <a:rPr lang="en-US" sz="1700" dirty="0" smtClean="0">
                <a:solidFill>
                  <a:srgbClr val="FF0000"/>
                </a:solidFill>
              </a:rPr>
              <a:t>ERCOT requires annual audited financial statements and quarterly unaudited financial statements from all market participants.  ERCOT has the right to declare a non-compliant entity in default of its market participation obligations.</a:t>
            </a:r>
            <a:endParaRPr lang="en-US" sz="1700" dirty="0">
              <a:solidFill>
                <a:srgbClr val="FF0000"/>
              </a:solidFill>
            </a:endParaRPr>
          </a:p>
          <a:p>
            <a:endParaRPr lang="en-US" dirty="0"/>
          </a:p>
        </p:txBody>
      </p:sp>
    </p:spTree>
    <p:extLst>
      <p:ext uri="{BB962C8B-B14F-4D97-AF65-F5344CB8AC3E}">
        <p14:creationId xmlns:p14="http://schemas.microsoft.com/office/powerpoint/2010/main" val="2209922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0110"/>
          </a:xfrm>
        </p:spPr>
        <p:txBody>
          <a:bodyPr>
            <a:normAutofit/>
          </a:bodyPr>
          <a:lstStyle/>
          <a:p>
            <a:r>
              <a:rPr lang="en-US" sz="2000" b="1" dirty="0" smtClean="0"/>
              <a:t>Recommendation D - </a:t>
            </a:r>
            <a:r>
              <a:rPr lang="en-US" sz="2000" b="1" dirty="0"/>
              <a:t>PJM </a:t>
            </a:r>
            <a:r>
              <a:rPr lang="en-US" sz="2000" b="1" dirty="0" smtClean="0"/>
              <a:t>implements technical practices to protect all members from a bad actor in FTR Markets</a:t>
            </a:r>
            <a:endParaRPr lang="en-US" sz="2000" b="1" dirty="0"/>
          </a:p>
        </p:txBody>
      </p:sp>
      <p:sp>
        <p:nvSpPr>
          <p:cNvPr id="3" name="Content Placeholder 2"/>
          <p:cNvSpPr>
            <a:spLocks noGrp="1"/>
          </p:cNvSpPr>
          <p:nvPr>
            <p:ph idx="1"/>
          </p:nvPr>
        </p:nvSpPr>
        <p:spPr>
          <a:xfrm>
            <a:off x="838199" y="1126835"/>
            <a:ext cx="11215256" cy="5615710"/>
          </a:xfrm>
        </p:spPr>
        <p:txBody>
          <a:bodyPr>
            <a:normAutofit/>
          </a:bodyPr>
          <a:lstStyle/>
          <a:p>
            <a:r>
              <a:rPr lang="en-US" sz="1800" b="1" dirty="0"/>
              <a:t>D1) </a:t>
            </a:r>
            <a:r>
              <a:rPr lang="en-US" sz="1800" dirty="0"/>
              <a:t>Clarify with the IMM any PJM expectations regarding participant risk management </a:t>
            </a:r>
            <a:r>
              <a:rPr lang="en-US" sz="1800" dirty="0" smtClean="0"/>
              <a:t>of (some</a:t>
            </a:r>
            <a:r>
              <a:rPr lang="en-US" sz="1800" dirty="0"/>
              <a:t>) participant behaviors and reporting such with </a:t>
            </a:r>
            <a:r>
              <a:rPr lang="en-US" sz="1800" dirty="0" smtClean="0"/>
              <a:t>PJM. </a:t>
            </a:r>
            <a:r>
              <a:rPr lang="en-US" sz="1800" b="1" dirty="0" smtClean="0"/>
              <a:t>D1.1</a:t>
            </a:r>
            <a:r>
              <a:rPr lang="en-US" sz="1800" b="1" dirty="0"/>
              <a:t>) </a:t>
            </a:r>
            <a:r>
              <a:rPr lang="en-US" sz="1800" dirty="0"/>
              <a:t>We understand that the IMM cannot have all information needed to </a:t>
            </a:r>
            <a:r>
              <a:rPr lang="en-US" sz="1800" dirty="0" smtClean="0"/>
              <a:t>effectively surveil </a:t>
            </a:r>
            <a:r>
              <a:rPr lang="en-US" sz="1800" dirty="0"/>
              <a:t>(</a:t>
            </a:r>
            <a:r>
              <a:rPr lang="en-US" sz="1800" i="1" dirty="0" err="1"/>
              <a:t>eg</a:t>
            </a:r>
            <a:r>
              <a:rPr lang="en-US" sz="1800" dirty="0"/>
              <a:t>. collateral balances and member good standing status information that only </a:t>
            </a:r>
            <a:r>
              <a:rPr lang="en-US" sz="1800" dirty="0" smtClean="0"/>
              <a:t>PJM holds).</a:t>
            </a:r>
            <a:endParaRPr lang="en-US" sz="1800" dirty="0"/>
          </a:p>
          <a:p>
            <a:pPr lvl="1"/>
            <a:r>
              <a:rPr lang="en-US" sz="1600" dirty="0">
                <a:solidFill>
                  <a:srgbClr val="FF0000"/>
                </a:solidFill>
              </a:rPr>
              <a:t>ERCOT </a:t>
            </a:r>
            <a:r>
              <a:rPr lang="en-US" sz="1600" dirty="0" smtClean="0">
                <a:solidFill>
                  <a:srgbClr val="FF0000"/>
                </a:solidFill>
              </a:rPr>
              <a:t>could consider coordinating with the IMM and/or the PUCT or other regulatory or oversight entities and does so on a general basis regarding market conditions and market participation but not specifically in relation to the CRR markets.</a:t>
            </a:r>
          </a:p>
          <a:p>
            <a:pPr lvl="1"/>
            <a:endParaRPr lang="en-US" sz="800" dirty="0">
              <a:solidFill>
                <a:srgbClr val="FF0000"/>
              </a:solidFill>
            </a:endParaRPr>
          </a:p>
          <a:p>
            <a:r>
              <a:rPr lang="en-US" sz="1800" b="1" dirty="0"/>
              <a:t>D2) </a:t>
            </a:r>
            <a:r>
              <a:rPr lang="en-US" sz="1800" dirty="0"/>
              <a:t>Establish position limits for FTRs</a:t>
            </a:r>
            <a:r>
              <a:rPr lang="en-US" sz="1800" dirty="0" smtClean="0"/>
              <a:t>: </a:t>
            </a:r>
            <a:r>
              <a:rPr lang="en-US" sz="1800" b="1" dirty="0" smtClean="0"/>
              <a:t>D2.1</a:t>
            </a:r>
            <a:r>
              <a:rPr lang="en-US" sz="1800" b="1" dirty="0"/>
              <a:t>) </a:t>
            </a:r>
            <a:r>
              <a:rPr lang="en-US" sz="1800" dirty="0"/>
              <a:t>Based upon company capitalization</a:t>
            </a:r>
            <a:r>
              <a:rPr lang="en-US" sz="1800" dirty="0" smtClean="0"/>
              <a:t>. </a:t>
            </a:r>
            <a:r>
              <a:rPr lang="en-US" sz="1800" b="1" dirty="0" smtClean="0"/>
              <a:t>D2.2</a:t>
            </a:r>
            <a:r>
              <a:rPr lang="en-US" sz="1800" b="1" dirty="0"/>
              <a:t>) </a:t>
            </a:r>
            <a:r>
              <a:rPr lang="en-US" sz="1800" dirty="0"/>
              <a:t>Based upon position tenor (tighter limits towards the back</a:t>
            </a:r>
            <a:r>
              <a:rPr lang="en-US" sz="1800" dirty="0" smtClean="0"/>
              <a:t>).</a:t>
            </a:r>
            <a:endParaRPr lang="en-US" sz="1800" dirty="0"/>
          </a:p>
          <a:p>
            <a:pPr lvl="1"/>
            <a:r>
              <a:rPr lang="en-US" sz="1600" dirty="0" smtClean="0">
                <a:solidFill>
                  <a:srgbClr val="FF0000"/>
                </a:solidFill>
              </a:rPr>
              <a:t>ERCOT does not </a:t>
            </a:r>
            <a:r>
              <a:rPr lang="en-US" sz="1600" strike="sngStrike" dirty="0" smtClean="0">
                <a:solidFill>
                  <a:schemeClr val="accent2">
                    <a:lumMod val="50000"/>
                  </a:schemeClr>
                </a:solidFill>
              </a:rPr>
              <a:t>specifically</a:t>
            </a:r>
            <a:r>
              <a:rPr lang="en-US" sz="1600" dirty="0" smtClean="0">
                <a:solidFill>
                  <a:srgbClr val="FF0000"/>
                </a:solidFill>
              </a:rPr>
              <a:t> </a:t>
            </a:r>
            <a:r>
              <a:rPr lang="en-US" sz="1600" dirty="0" smtClean="0">
                <a:solidFill>
                  <a:srgbClr val="FF0000"/>
                </a:solidFill>
              </a:rPr>
              <a:t>have CRR position limits based upon market participant capitalization or tenor.  </a:t>
            </a:r>
            <a:r>
              <a:rPr lang="en-US" sz="1600" dirty="0" smtClean="0">
                <a:solidFill>
                  <a:schemeClr val="accent2">
                    <a:lumMod val="50000"/>
                  </a:schemeClr>
                </a:solidFill>
              </a:rPr>
              <a:t>Credit exposure for</a:t>
            </a:r>
            <a:r>
              <a:rPr lang="en-US" sz="1600" dirty="0" smtClean="0">
                <a:solidFill>
                  <a:srgbClr val="FF0000"/>
                </a:solidFill>
              </a:rPr>
              <a:t> all CRR positions are </a:t>
            </a:r>
            <a:r>
              <a:rPr lang="en-US" sz="1600" dirty="0" smtClean="0">
                <a:solidFill>
                  <a:schemeClr val="accent2">
                    <a:lumMod val="50000"/>
                  </a:schemeClr>
                </a:solidFill>
              </a:rPr>
              <a:t>calculated daily </a:t>
            </a:r>
            <a:r>
              <a:rPr lang="en-US" sz="1600" strike="sngStrike" dirty="0" smtClean="0">
                <a:solidFill>
                  <a:srgbClr val="FF0000"/>
                </a:solidFill>
              </a:rPr>
              <a:t>marketed-to-auction on a periodic basis for collateral requirements</a:t>
            </a:r>
            <a:r>
              <a:rPr lang="en-US" sz="1600" dirty="0" smtClean="0">
                <a:solidFill>
                  <a:srgbClr val="FF0000"/>
                </a:solidFill>
              </a:rPr>
              <a:t>, but no position limits currently exist. </a:t>
            </a:r>
          </a:p>
          <a:p>
            <a:pPr lvl="1"/>
            <a:endParaRPr lang="en-US" sz="800" dirty="0">
              <a:solidFill>
                <a:srgbClr val="FF0000"/>
              </a:solidFill>
            </a:endParaRPr>
          </a:p>
          <a:p>
            <a:r>
              <a:rPr lang="en-US" sz="1800" b="1" dirty="0"/>
              <a:t>D3) </a:t>
            </a:r>
            <a:r>
              <a:rPr lang="en-US" sz="1800" dirty="0"/>
              <a:t>Create internal participant risk management reports that are reliably generated on a </a:t>
            </a:r>
            <a:r>
              <a:rPr lang="en-US" sz="1800" dirty="0" smtClean="0"/>
              <a:t>periodic basis </a:t>
            </a:r>
            <a:r>
              <a:rPr lang="en-US" sz="1800" dirty="0"/>
              <a:t>according to the frequency of opportunities for participants to change portfolio positions</a:t>
            </a:r>
            <a:r>
              <a:rPr lang="en-US" sz="1800" dirty="0" smtClean="0"/>
              <a:t>.</a:t>
            </a:r>
            <a:r>
              <a:rPr lang="en-US" sz="1800" b="1" dirty="0"/>
              <a:t> D3.1) </a:t>
            </a:r>
            <a:r>
              <a:rPr lang="en-US" sz="1800" dirty="0"/>
              <a:t>Among other measures, include statistical studies of participant exposure, </a:t>
            </a:r>
            <a:r>
              <a:rPr lang="en-US" sz="1800" dirty="0" smtClean="0"/>
              <a:t>tenor, collateral</a:t>
            </a:r>
            <a:r>
              <a:rPr lang="en-US" sz="1800" dirty="0"/>
              <a:t>, MTA, and relationships between these measures.</a:t>
            </a:r>
          </a:p>
          <a:p>
            <a:pPr lvl="1"/>
            <a:r>
              <a:rPr lang="en-US" sz="1600" dirty="0" smtClean="0">
                <a:solidFill>
                  <a:srgbClr val="FF0000"/>
                </a:solidFill>
              </a:rPr>
              <a:t>Market Participant Collateral Reports, including CRR positions are prepared by ERCOT twice daily.  There currently are not the various statistical studies noted which may assist ERCOT in assessing future risk based upon the correlations and relationships of current portfolio compositions, exposure, tenor, and collateral for each CRR account holder. </a:t>
            </a:r>
            <a:r>
              <a:rPr lang="en-US" sz="1600" dirty="0" smtClean="0">
                <a:solidFill>
                  <a:schemeClr val="accent2">
                    <a:lumMod val="50000"/>
                  </a:schemeClr>
                </a:solidFill>
              </a:rPr>
              <a:t>ERCOT staff will explore enchancing internal monitoring reports. </a:t>
            </a:r>
            <a:endParaRPr lang="en-US" sz="1600" dirty="0">
              <a:solidFill>
                <a:schemeClr val="accent2">
                  <a:lumMod val="50000"/>
                </a:schemeClr>
              </a:solidFill>
            </a:endParaRPr>
          </a:p>
        </p:txBody>
      </p:sp>
    </p:spTree>
    <p:extLst>
      <p:ext uri="{BB962C8B-B14F-4D97-AF65-F5344CB8AC3E}">
        <p14:creationId xmlns:p14="http://schemas.microsoft.com/office/powerpoint/2010/main" val="1432508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0110"/>
          </a:xfrm>
        </p:spPr>
        <p:txBody>
          <a:bodyPr>
            <a:normAutofit/>
          </a:bodyPr>
          <a:lstStyle/>
          <a:p>
            <a:r>
              <a:rPr lang="en-US" sz="2000" b="1" dirty="0" smtClean="0"/>
              <a:t>Recommendation E - </a:t>
            </a:r>
            <a:r>
              <a:rPr lang="en-US" sz="2000" b="1" dirty="0"/>
              <a:t>PJM adds new expertise sorely </a:t>
            </a:r>
            <a:r>
              <a:rPr lang="en-US" sz="2000" b="1" dirty="0" smtClean="0"/>
              <a:t>needed for </a:t>
            </a:r>
            <a:r>
              <a:rPr lang="en-US" sz="2000" b="1" dirty="0"/>
              <a:t>decision making in financial markets</a:t>
            </a:r>
          </a:p>
        </p:txBody>
      </p:sp>
      <p:sp>
        <p:nvSpPr>
          <p:cNvPr id="3" name="Content Placeholder 2"/>
          <p:cNvSpPr>
            <a:spLocks noGrp="1"/>
          </p:cNvSpPr>
          <p:nvPr>
            <p:ph idx="1"/>
          </p:nvPr>
        </p:nvSpPr>
        <p:spPr>
          <a:xfrm>
            <a:off x="838200" y="1126835"/>
            <a:ext cx="10771909" cy="5615710"/>
          </a:xfrm>
        </p:spPr>
        <p:txBody>
          <a:bodyPr>
            <a:normAutofit/>
          </a:bodyPr>
          <a:lstStyle/>
          <a:p>
            <a:r>
              <a:rPr lang="en-US" sz="1800" b="1" dirty="0"/>
              <a:t>E1) </a:t>
            </a:r>
            <a:r>
              <a:rPr lang="en-US" sz="1800" dirty="0"/>
              <a:t>Establish the position of Chief Risk Officer (CRO) over financial markets. The </a:t>
            </a:r>
            <a:r>
              <a:rPr lang="en-US" sz="1800" dirty="0" smtClean="0"/>
              <a:t>CRO oversees </a:t>
            </a:r>
            <a:r>
              <a:rPr lang="en-US" sz="1800" dirty="0"/>
              <a:t>a broad risk oversight function, makes recommendations on appropriate risk </a:t>
            </a:r>
            <a:r>
              <a:rPr lang="en-US" sz="1800" dirty="0" smtClean="0"/>
              <a:t>staffing and </a:t>
            </a:r>
            <a:r>
              <a:rPr lang="en-US" sz="1800" dirty="0"/>
              <a:t>technology support, and reports directly to the Board, through the ROC (below), with </a:t>
            </a:r>
            <a:r>
              <a:rPr lang="en-US" sz="1800" dirty="0" smtClean="0"/>
              <a:t>a dotted </a:t>
            </a:r>
            <a:r>
              <a:rPr lang="en-US" sz="1800" dirty="0"/>
              <a:t>line to the CEO for certain administrative matters, excluding work </a:t>
            </a:r>
            <a:r>
              <a:rPr lang="en-US" sz="1800" dirty="0" smtClean="0"/>
              <a:t>priorities, compensation </a:t>
            </a:r>
            <a:r>
              <a:rPr lang="en-US" sz="1800" dirty="0"/>
              <a:t>and performance reviews</a:t>
            </a:r>
            <a:r>
              <a:rPr lang="en-US" sz="1800" dirty="0" smtClean="0"/>
              <a:t>.</a:t>
            </a:r>
          </a:p>
          <a:p>
            <a:pPr lvl="1"/>
            <a:r>
              <a:rPr lang="en-US" sz="1600" dirty="0" smtClean="0">
                <a:solidFill>
                  <a:srgbClr val="FF0000"/>
                </a:solidFill>
              </a:rPr>
              <a:t>ERCOT does not currently employ a Chief Risk Officer (CRO).</a:t>
            </a:r>
          </a:p>
          <a:p>
            <a:pPr lvl="1"/>
            <a:endParaRPr lang="en-US" sz="800" dirty="0">
              <a:solidFill>
                <a:srgbClr val="FF0000"/>
              </a:solidFill>
            </a:endParaRPr>
          </a:p>
          <a:p>
            <a:r>
              <a:rPr lang="en-US" sz="1800" b="1" dirty="0" smtClean="0"/>
              <a:t>E2</a:t>
            </a:r>
            <a:r>
              <a:rPr lang="en-US" sz="1800" b="1" dirty="0"/>
              <a:t>) </a:t>
            </a:r>
            <a:r>
              <a:rPr lang="en-US" sz="1800" dirty="0"/>
              <a:t>Create an independent committee of the Board: the financial markets “Risk </a:t>
            </a:r>
            <a:r>
              <a:rPr lang="en-US" sz="1800" dirty="0" smtClean="0"/>
              <a:t>Oversight Committee</a:t>
            </a:r>
            <a:r>
              <a:rPr lang="en-US" sz="1800" dirty="0"/>
              <a:t>” (ROC), which will oversee the CRO and the risk management functions of </a:t>
            </a:r>
            <a:r>
              <a:rPr lang="en-US" sz="1800" dirty="0" smtClean="0"/>
              <a:t>the IMG </a:t>
            </a:r>
            <a:r>
              <a:rPr lang="en-US" sz="1800" dirty="0"/>
              <a:t>(see E3 below), as well as many risk-based decisions that demand action (</a:t>
            </a:r>
            <a:r>
              <a:rPr lang="en-US" sz="1800" i="1" dirty="0"/>
              <a:t>e.g.</a:t>
            </a:r>
            <a:r>
              <a:rPr lang="en-US" sz="1800" dirty="0"/>
              <a:t>, </a:t>
            </a:r>
            <a:r>
              <a:rPr lang="en-US" sz="1800" dirty="0" smtClean="0"/>
              <a:t>capital allocation</a:t>
            </a:r>
            <a:r>
              <a:rPr lang="en-US" sz="1800" dirty="0"/>
              <a:t>, control violations, member alerts, new business, etc.). The ROC will also </a:t>
            </a:r>
            <a:r>
              <a:rPr lang="en-US" sz="1800" dirty="0" smtClean="0"/>
              <a:t>be responsible </a:t>
            </a:r>
            <a:r>
              <a:rPr lang="en-US" sz="1800" dirty="0"/>
              <a:t>for the CRO’s compensation and performance </a:t>
            </a:r>
            <a:r>
              <a:rPr lang="en-US" sz="1800" dirty="0" smtClean="0"/>
              <a:t>reviews. The </a:t>
            </a:r>
            <a:r>
              <a:rPr lang="en-US" sz="1800" dirty="0"/>
              <a:t>ROC may authorize the IMG (below) to perform various duties under the Chairmanship </a:t>
            </a:r>
            <a:r>
              <a:rPr lang="en-US" sz="1800" dirty="0" smtClean="0"/>
              <a:t>of the </a:t>
            </a:r>
            <a:r>
              <a:rPr lang="en-US" sz="1800" dirty="0"/>
              <a:t>CRO</a:t>
            </a:r>
            <a:r>
              <a:rPr lang="en-US" sz="1800" dirty="0" smtClean="0"/>
              <a:t>.</a:t>
            </a:r>
          </a:p>
          <a:p>
            <a:pPr lvl="1"/>
            <a:r>
              <a:rPr lang="en-US" sz="1600" dirty="0" smtClean="0">
                <a:solidFill>
                  <a:srgbClr val="FF0000"/>
                </a:solidFill>
              </a:rPr>
              <a:t>ERCOT does not currently have a Risk Oversight Committee as an independent committee of the Board of Directors. </a:t>
            </a:r>
          </a:p>
          <a:p>
            <a:pPr lvl="1"/>
            <a:endParaRPr lang="en-US" sz="800" dirty="0">
              <a:solidFill>
                <a:srgbClr val="FF0000"/>
              </a:solidFill>
            </a:endParaRPr>
          </a:p>
          <a:p>
            <a:r>
              <a:rPr lang="en-US" sz="1800" b="1" dirty="0" smtClean="0"/>
              <a:t>E3</a:t>
            </a:r>
            <a:r>
              <a:rPr lang="en-US" sz="1800" b="1" dirty="0"/>
              <a:t>) </a:t>
            </a:r>
            <a:r>
              <a:rPr lang="en-US" sz="1800" dirty="0"/>
              <a:t>Form a special Independent Multi-discipline Group of PJM managers (IMG) to </a:t>
            </a:r>
            <a:r>
              <a:rPr lang="en-US" sz="1800" dirty="0" smtClean="0"/>
              <a:t>address risk-related </a:t>
            </a:r>
            <a:r>
              <a:rPr lang="en-US" sz="1800" dirty="0"/>
              <a:t>challenges on a day-to-day basis. This group of managers is authorized by the </a:t>
            </a:r>
            <a:r>
              <a:rPr lang="en-US" sz="1800" dirty="0" smtClean="0"/>
              <a:t>ROC, and </a:t>
            </a:r>
            <a:r>
              <a:rPr lang="en-US" sz="1800" dirty="0"/>
              <a:t>its recommendations are communicated to the ROC through the </a:t>
            </a:r>
            <a:r>
              <a:rPr lang="en-US" sz="1800" dirty="0" smtClean="0"/>
              <a:t>CRO. </a:t>
            </a:r>
            <a:r>
              <a:rPr lang="en-US" sz="1800" b="1" dirty="0" smtClean="0"/>
              <a:t>E3.1</a:t>
            </a:r>
            <a:r>
              <a:rPr lang="en-US" sz="1800" b="1" dirty="0"/>
              <a:t>) </a:t>
            </a:r>
            <a:r>
              <a:rPr lang="en-US" sz="1800" dirty="0"/>
              <a:t>Chaired by </a:t>
            </a:r>
            <a:r>
              <a:rPr lang="en-US" sz="1800" dirty="0" smtClean="0"/>
              <a:t>CRO. </a:t>
            </a:r>
            <a:r>
              <a:rPr lang="en-US" sz="1800" b="1" dirty="0" smtClean="0"/>
              <a:t>E3.2</a:t>
            </a:r>
            <a:r>
              <a:rPr lang="en-US" sz="1800" b="1" dirty="0"/>
              <a:t>) </a:t>
            </a:r>
            <a:r>
              <a:rPr lang="en-US" sz="1800" dirty="0"/>
              <a:t>IMG members may include CFO, Credit, Market Operations Leaders, Legal</a:t>
            </a:r>
            <a:r>
              <a:rPr lang="en-US" sz="1800" dirty="0" smtClean="0"/>
              <a:t>, Regulatory </a:t>
            </a:r>
            <a:r>
              <a:rPr lang="en-US" sz="1800" dirty="0"/>
              <a:t>and other officers as agreed by the ROC</a:t>
            </a:r>
            <a:r>
              <a:rPr lang="en-US" sz="1800" dirty="0" smtClean="0"/>
              <a:t>.</a:t>
            </a:r>
            <a:endParaRPr lang="en-US" sz="1800" dirty="0"/>
          </a:p>
          <a:p>
            <a:pPr lvl="1"/>
            <a:r>
              <a:rPr lang="en-US" sz="1600" dirty="0" smtClean="0">
                <a:solidFill>
                  <a:srgbClr val="FF0000"/>
                </a:solidFill>
              </a:rPr>
              <a:t>ERCOT credit staff meet with other areas such as Finance, Market Operations, Legal, Regulatory however there is no specific Independent Multi-discipline Group within ERCOT.</a:t>
            </a:r>
            <a:endParaRPr lang="en-US" sz="1600" dirty="0">
              <a:solidFill>
                <a:srgbClr val="FF0000"/>
              </a:solidFill>
            </a:endParaRPr>
          </a:p>
        </p:txBody>
      </p:sp>
    </p:spTree>
    <p:extLst>
      <p:ext uri="{BB962C8B-B14F-4D97-AF65-F5344CB8AC3E}">
        <p14:creationId xmlns:p14="http://schemas.microsoft.com/office/powerpoint/2010/main" val="1504584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0110"/>
          </a:xfrm>
        </p:spPr>
        <p:txBody>
          <a:bodyPr>
            <a:normAutofit/>
          </a:bodyPr>
          <a:lstStyle/>
          <a:p>
            <a:r>
              <a:rPr lang="en-US" sz="2000" b="1" dirty="0" smtClean="0"/>
              <a:t>Recommendation E - </a:t>
            </a:r>
            <a:r>
              <a:rPr lang="en-US" sz="2000" b="1" dirty="0"/>
              <a:t>PJM adds new expertise sorely </a:t>
            </a:r>
            <a:r>
              <a:rPr lang="en-US" sz="2000" b="1" dirty="0" smtClean="0"/>
              <a:t>needed for </a:t>
            </a:r>
            <a:r>
              <a:rPr lang="en-US" sz="2000" b="1" dirty="0"/>
              <a:t>decision making in financial markets</a:t>
            </a:r>
          </a:p>
        </p:txBody>
      </p:sp>
      <p:sp>
        <p:nvSpPr>
          <p:cNvPr id="3" name="Content Placeholder 2"/>
          <p:cNvSpPr>
            <a:spLocks noGrp="1"/>
          </p:cNvSpPr>
          <p:nvPr>
            <p:ph idx="1"/>
          </p:nvPr>
        </p:nvSpPr>
        <p:spPr>
          <a:xfrm>
            <a:off x="838200" y="1126835"/>
            <a:ext cx="10771909" cy="5615710"/>
          </a:xfrm>
        </p:spPr>
        <p:txBody>
          <a:bodyPr>
            <a:normAutofit/>
          </a:bodyPr>
          <a:lstStyle/>
          <a:p>
            <a:r>
              <a:rPr lang="en-US" sz="1800" b="1" dirty="0" smtClean="0"/>
              <a:t>E4</a:t>
            </a:r>
            <a:r>
              <a:rPr lang="en-US" sz="1800" b="1" dirty="0"/>
              <a:t>) </a:t>
            </a:r>
            <a:r>
              <a:rPr lang="en-US" sz="1800" dirty="0"/>
              <a:t>Implement training for risk management </a:t>
            </a:r>
            <a:r>
              <a:rPr lang="en-US" sz="1800" dirty="0" smtClean="0"/>
              <a:t>- </a:t>
            </a:r>
            <a:r>
              <a:rPr lang="en-US" sz="1800" b="1" dirty="0" smtClean="0"/>
              <a:t>E4.1</a:t>
            </a:r>
            <a:r>
              <a:rPr lang="en-US" sz="1800" b="1" dirty="0"/>
              <a:t>) </a:t>
            </a:r>
            <a:r>
              <a:rPr lang="en-US" sz="1800" dirty="0"/>
              <a:t>Financial markets management learns to plan and practice responding to </a:t>
            </a:r>
            <a:r>
              <a:rPr lang="en-US" sz="1800" dirty="0" smtClean="0"/>
              <a:t>stress scenarios</a:t>
            </a:r>
            <a:r>
              <a:rPr lang="en-US" sz="1800" dirty="0"/>
              <a:t>. This can ensure swift and decisive attention to red flags and </a:t>
            </a:r>
            <a:r>
              <a:rPr lang="en-US" sz="1800" dirty="0" smtClean="0"/>
              <a:t>appropriate responses</a:t>
            </a:r>
            <a:r>
              <a:rPr lang="en-US" sz="1800" dirty="0"/>
              <a:t>. The grid operations side of PJM may likely hold good analogues, and </a:t>
            </a:r>
            <a:r>
              <a:rPr lang="en-US" sz="1800" dirty="0" smtClean="0"/>
              <a:t>gameplay training </a:t>
            </a:r>
            <a:r>
              <a:rPr lang="en-US" sz="1800" dirty="0"/>
              <a:t>at some energy companies provides additional useful examples</a:t>
            </a:r>
            <a:r>
              <a:rPr lang="en-US" sz="1800" dirty="0" smtClean="0"/>
              <a:t>.  </a:t>
            </a:r>
            <a:r>
              <a:rPr lang="en-US" sz="1800" b="1" dirty="0" smtClean="0"/>
              <a:t>E4.2</a:t>
            </a:r>
            <a:r>
              <a:rPr lang="en-US" sz="1800" b="1" dirty="0"/>
              <a:t>) </a:t>
            </a:r>
            <a:r>
              <a:rPr lang="en-US" sz="1800" dirty="0"/>
              <a:t>Consider risk management certifications from industry service groups</a:t>
            </a:r>
            <a:r>
              <a:rPr lang="en-US" sz="1800" dirty="0" smtClean="0"/>
              <a:t>.</a:t>
            </a:r>
          </a:p>
          <a:p>
            <a:pPr lvl="1"/>
            <a:r>
              <a:rPr lang="en-US" sz="1600" dirty="0" smtClean="0">
                <a:solidFill>
                  <a:srgbClr val="FF0000"/>
                </a:solidFill>
              </a:rPr>
              <a:t>ERCOT does promote training opportunities for risk management and credit staff, however these opportunities do not include ‘gameplay’ training and no specific risk management certifications are formally recommended or endorsed.</a:t>
            </a:r>
          </a:p>
          <a:p>
            <a:pPr lvl="1"/>
            <a:endParaRPr lang="en-US" sz="800" dirty="0">
              <a:solidFill>
                <a:srgbClr val="FF0000"/>
              </a:solidFill>
            </a:endParaRPr>
          </a:p>
          <a:p>
            <a:r>
              <a:rPr lang="en-US" sz="1800" b="1" dirty="0" smtClean="0"/>
              <a:t>E5) </a:t>
            </a:r>
            <a:r>
              <a:rPr lang="en-US" sz="1800" dirty="0"/>
              <a:t>Stay up-to-date with advances in peer practices, professional development</a:t>
            </a:r>
            <a:r>
              <a:rPr lang="en-US" sz="1800" dirty="0" smtClean="0"/>
              <a:t>.  </a:t>
            </a:r>
            <a:r>
              <a:rPr lang="en-US" sz="1800" b="1" dirty="0" smtClean="0"/>
              <a:t>E5.1</a:t>
            </a:r>
            <a:r>
              <a:rPr lang="en-US" sz="1800" b="1" dirty="0"/>
              <a:t>) </a:t>
            </a:r>
            <a:r>
              <a:rPr lang="en-US" sz="1800" dirty="0"/>
              <a:t>Participate in an industry peer group of risk management professionals</a:t>
            </a:r>
            <a:r>
              <a:rPr lang="en-US" sz="1800" dirty="0" smtClean="0"/>
              <a:t>.</a:t>
            </a:r>
          </a:p>
          <a:p>
            <a:pPr lvl="1"/>
            <a:r>
              <a:rPr lang="en-US" sz="1600" dirty="0" smtClean="0">
                <a:solidFill>
                  <a:srgbClr val="FF0000"/>
                </a:solidFill>
              </a:rPr>
              <a:t>ERCOT staff stays abreast of current peer practices through information discussions with other ISO/RTOs and ERCOT staff regularly participate in various industry associations, however those associations are not specifically risk-related. </a:t>
            </a:r>
            <a:endParaRPr lang="en-US" sz="1600" dirty="0">
              <a:solidFill>
                <a:srgbClr val="FF0000"/>
              </a:solidFill>
            </a:endParaRPr>
          </a:p>
        </p:txBody>
      </p:sp>
    </p:spTree>
    <p:extLst>
      <p:ext uri="{BB962C8B-B14F-4D97-AF65-F5344CB8AC3E}">
        <p14:creationId xmlns:p14="http://schemas.microsoft.com/office/powerpoint/2010/main" val="2024870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0110"/>
          </a:xfrm>
        </p:spPr>
        <p:txBody>
          <a:bodyPr>
            <a:normAutofit/>
          </a:bodyPr>
          <a:lstStyle/>
          <a:p>
            <a:r>
              <a:rPr lang="en-US" sz="2000" b="1" dirty="0" smtClean="0"/>
              <a:t>Recommendation F - </a:t>
            </a:r>
            <a:r>
              <a:rPr lang="en-US" sz="2000" b="1" dirty="0"/>
              <a:t>PJM </a:t>
            </a:r>
            <a:r>
              <a:rPr lang="en-US" sz="2000" b="1" dirty="0" smtClean="0"/>
              <a:t>Enriches forward FTR market information so that PJM &amp; market may better assess risks and rewards</a:t>
            </a:r>
            <a:endParaRPr lang="en-US" sz="2000" b="1" dirty="0"/>
          </a:p>
        </p:txBody>
      </p:sp>
      <p:sp>
        <p:nvSpPr>
          <p:cNvPr id="3" name="Content Placeholder 2"/>
          <p:cNvSpPr>
            <a:spLocks noGrp="1"/>
          </p:cNvSpPr>
          <p:nvPr>
            <p:ph idx="1"/>
          </p:nvPr>
        </p:nvSpPr>
        <p:spPr>
          <a:xfrm>
            <a:off x="838200" y="1126835"/>
            <a:ext cx="10771909" cy="5615710"/>
          </a:xfrm>
        </p:spPr>
        <p:txBody>
          <a:bodyPr>
            <a:normAutofit/>
          </a:bodyPr>
          <a:lstStyle/>
          <a:p>
            <a:r>
              <a:rPr lang="en-US" sz="1800" b="1" dirty="0" smtClean="0"/>
              <a:t>F1) </a:t>
            </a:r>
            <a:r>
              <a:rPr lang="en-US" sz="1800" dirty="0"/>
              <a:t>Include Long Term FTRs in monthly or at least bi-monthly auctions</a:t>
            </a:r>
            <a:r>
              <a:rPr lang="en-US" sz="1800" dirty="0" smtClean="0"/>
              <a:t>.</a:t>
            </a:r>
          </a:p>
          <a:p>
            <a:pPr lvl="1"/>
            <a:r>
              <a:rPr lang="en-US" sz="1600" dirty="0" smtClean="0">
                <a:solidFill>
                  <a:srgbClr val="FF0000"/>
                </a:solidFill>
              </a:rPr>
              <a:t>Long </a:t>
            </a:r>
            <a:r>
              <a:rPr lang="en-US" sz="1600" dirty="0">
                <a:solidFill>
                  <a:srgbClr val="FF0000"/>
                </a:solidFill>
              </a:rPr>
              <a:t>term CRRs in the ERCOT market are marked-to-auction on </a:t>
            </a:r>
            <a:r>
              <a:rPr lang="en-US" sz="1600" dirty="0" smtClean="0">
                <a:solidFill>
                  <a:srgbClr val="FF0000"/>
                </a:solidFill>
              </a:rPr>
              <a:t>a rolling six-month basis. </a:t>
            </a:r>
            <a:endParaRPr lang="en-US" sz="1600" dirty="0">
              <a:solidFill>
                <a:srgbClr val="FF0000"/>
              </a:solidFill>
            </a:endParaRPr>
          </a:p>
          <a:p>
            <a:pPr lvl="1"/>
            <a:endParaRPr lang="en-US" sz="800" dirty="0">
              <a:solidFill>
                <a:srgbClr val="FF0000"/>
              </a:solidFill>
            </a:endParaRPr>
          </a:p>
          <a:p>
            <a:r>
              <a:rPr lang="en-US" sz="1800" b="1" dirty="0" smtClean="0"/>
              <a:t>F2) </a:t>
            </a:r>
            <a:r>
              <a:rPr lang="en-US" sz="1800" dirty="0"/>
              <a:t>Convene a committee of FTR traders with PJM Credit &amp; Operations to explore </a:t>
            </a:r>
            <a:r>
              <a:rPr lang="en-US" sz="1800" dirty="0" smtClean="0"/>
              <a:t>new approaches </a:t>
            </a:r>
            <a:r>
              <a:rPr lang="en-US" sz="1800" dirty="0"/>
              <a:t>to make more frequent long-term auctions both more efficient to run and as </a:t>
            </a:r>
            <a:r>
              <a:rPr lang="en-US" sz="1800" dirty="0" smtClean="0"/>
              <a:t>liquid as </a:t>
            </a:r>
            <a:r>
              <a:rPr lang="en-US" sz="1800" dirty="0"/>
              <a:t>possible</a:t>
            </a:r>
            <a:r>
              <a:rPr lang="en-US" sz="1800" dirty="0" smtClean="0"/>
              <a:t>.</a:t>
            </a:r>
          </a:p>
          <a:p>
            <a:pPr lvl="1"/>
            <a:r>
              <a:rPr lang="en-US" sz="1600" dirty="0" smtClean="0">
                <a:solidFill>
                  <a:srgbClr val="FF0000"/>
                </a:solidFill>
              </a:rPr>
              <a:t>Such discussions at ERCOT occur within the Credit Working Group and Congestion Management Working Group, among others.   Changes to the ERCOT CRR auction process, such as extending auctions to 36 forward months, have resulted from the current stakeholder process.</a:t>
            </a:r>
          </a:p>
          <a:p>
            <a:pPr lvl="1"/>
            <a:endParaRPr lang="en-US" sz="800" dirty="0">
              <a:solidFill>
                <a:srgbClr val="FF0000"/>
              </a:solidFill>
            </a:endParaRPr>
          </a:p>
          <a:p>
            <a:r>
              <a:rPr lang="en-US" sz="1800" b="1" dirty="0"/>
              <a:t>F1) </a:t>
            </a:r>
            <a:r>
              <a:rPr lang="en-US" sz="1800" dirty="0"/>
              <a:t>With expert help, conduct a general review of the FTR market and other PJM markets, </a:t>
            </a:r>
            <a:r>
              <a:rPr lang="en-US" sz="1800" dirty="0" smtClean="0"/>
              <a:t>to evaluate </a:t>
            </a:r>
            <a:r>
              <a:rPr lang="en-US" sz="1800" dirty="0"/>
              <a:t>the risks and rewards of potential structural </a:t>
            </a:r>
            <a:r>
              <a:rPr lang="en-US" sz="1800" dirty="0" smtClean="0"/>
              <a:t>reforms.</a:t>
            </a:r>
            <a:endParaRPr lang="en-US" sz="1800" dirty="0"/>
          </a:p>
          <a:p>
            <a:pPr lvl="1"/>
            <a:r>
              <a:rPr lang="en-US" sz="1600" dirty="0" smtClean="0">
                <a:solidFill>
                  <a:srgbClr val="FF0000"/>
                </a:solidFill>
              </a:rPr>
              <a:t>No specific discussion of potential CRR market structural reforms at ERCOT have been discussed in an external forum.</a:t>
            </a:r>
            <a:endParaRPr lang="en-US" sz="1600" dirty="0">
              <a:solidFill>
                <a:srgbClr val="FF0000"/>
              </a:solidFill>
            </a:endParaRPr>
          </a:p>
          <a:p>
            <a:pPr lvl="1"/>
            <a:endParaRPr lang="en-US" sz="1600" dirty="0">
              <a:solidFill>
                <a:srgbClr val="FF0000"/>
              </a:solidFill>
            </a:endParaRPr>
          </a:p>
        </p:txBody>
      </p:sp>
    </p:spTree>
    <p:extLst>
      <p:ext uri="{BB962C8B-B14F-4D97-AF65-F5344CB8AC3E}">
        <p14:creationId xmlns:p14="http://schemas.microsoft.com/office/powerpoint/2010/main" val="4154040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2851</TotalTime>
  <Words>2290</Words>
  <Application>Microsoft Office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Report &amp; Findings on Greenhat Default</vt:lpstr>
      <vt:lpstr>Recommendation A - PJM Advances Best Practices into the Credit Policy under the FERC Tariff </vt:lpstr>
      <vt:lpstr>Recommendation B – Clarify the Role of PJM as Manager of Risk in Financial Markets</vt:lpstr>
      <vt:lpstr>Recommendation B – Clarify the Role of PJM as Manager of Risk in Financial Markets</vt:lpstr>
      <vt:lpstr>Recommendation C - PJM builds a new keen awareness beyond just company names and market operational procedures</vt:lpstr>
      <vt:lpstr>Recommendation D - PJM implements technical practices to protect all members from a bad actor in FTR Markets</vt:lpstr>
      <vt:lpstr>Recommendation E - PJM adds new expertise sorely needed for decision making in financial markets</vt:lpstr>
      <vt:lpstr>Recommendation E - PJM adds new expertise sorely needed for decision making in financial markets</vt:lpstr>
      <vt:lpstr>Recommendation F - PJM Enriches forward FTR market information so that PJM &amp; market may better assess risks and rewards</vt:lpstr>
      <vt:lpstr>Recommendation G - PJM makes organizational changes to open the door to a new outlook for robust RTO financial markets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Recommendation A - PJM Advances Best Practices into the Credit Policy under the FERC Tariff  </dc:title>
  <dc:creator>Spells, Vanessa</dc:creator>
  <cp:lastModifiedBy>Spells, Vanessa</cp:lastModifiedBy>
  <cp:revision>31</cp:revision>
  <cp:lastPrinted>2019-06-17T14:27:50Z</cp:lastPrinted>
  <dcterms:created xsi:type="dcterms:W3CDTF">2019-05-15T13:59:08Z</dcterms:created>
  <dcterms:modified xsi:type="dcterms:W3CDTF">2019-07-24T17:32:27Z</dcterms:modified>
</cp:coreProperties>
</file>