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3"/>
  </p:notesMasterIdLst>
  <p:sldIdLst>
    <p:sldId id="260" r:id="rId4"/>
    <p:sldId id="294" r:id="rId5"/>
    <p:sldId id="299" r:id="rId6"/>
    <p:sldId id="302" r:id="rId7"/>
    <p:sldId id="295" r:id="rId8"/>
    <p:sldId id="303" r:id="rId9"/>
    <p:sldId id="304" r:id="rId10"/>
    <p:sldId id="300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1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WMS Updates, RTASRESP and FQ, NPRR947 </a:t>
            </a:r>
            <a:r>
              <a:rPr lang="en-US" b="1" dirty="0" smtClean="0">
                <a:solidFill>
                  <a:prstClr val="black"/>
                </a:solidFill>
              </a:rPr>
              <a:t>Assignment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July 23, 2019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7/10/2019 WMS meeting takeaways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36977" y="945980"/>
            <a:ext cx="11302943" cy="4703708"/>
          </a:xfrm>
        </p:spPr>
        <p:txBody>
          <a:bodyPr/>
          <a:lstStyle/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NPRR </a:t>
            </a:r>
            <a:r>
              <a:rPr lang="en-US" sz="2000" dirty="0"/>
              <a:t>930 </a:t>
            </a:r>
            <a:r>
              <a:rPr lang="en-US" sz="2000" dirty="0" smtClean="0"/>
              <a:t>– Too many changes for a productive Settlement discussion at this time. </a:t>
            </a:r>
          </a:p>
          <a:p>
            <a:pPr marL="400050"/>
            <a:r>
              <a:rPr lang="en-US" sz="2000" dirty="0" smtClean="0"/>
              <a:t>Will </a:t>
            </a:r>
            <a:r>
              <a:rPr lang="en-US" sz="2000" dirty="0"/>
              <a:t>we need a determinant for the OSA costs </a:t>
            </a:r>
            <a:r>
              <a:rPr lang="en-US" sz="2000" dirty="0" smtClean="0"/>
              <a:t>submitted by Dispute </a:t>
            </a:r>
            <a:r>
              <a:rPr lang="en-US" sz="2000" dirty="0" smtClean="0"/>
              <a:t>Process?</a:t>
            </a:r>
            <a:endParaRPr lang="en-US" sz="2000" dirty="0" smtClean="0"/>
          </a:p>
          <a:p>
            <a:pPr marL="400050"/>
            <a:r>
              <a:rPr lang="en-US" sz="2000" dirty="0" smtClean="0"/>
              <a:t>Workshop WebEx 7/25/2019 3-5pm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Battery Energy </a:t>
            </a:r>
            <a:r>
              <a:rPr lang="en-US" sz="2000" dirty="0" smtClean="0"/>
              <a:t>Storage </a:t>
            </a:r>
            <a:r>
              <a:rPr lang="en-US" sz="2000" dirty="0" smtClean="0"/>
              <a:t>(still no assignments) but emerging </a:t>
            </a:r>
            <a:r>
              <a:rPr lang="en-US" sz="2000" dirty="0" smtClean="0"/>
              <a:t>issues, such as limited duration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New NPRR with Settlement Impacts: </a:t>
            </a:r>
          </a:p>
          <a:p>
            <a:pPr marL="57150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NPRR </a:t>
            </a:r>
            <a:r>
              <a:rPr lang="en-US" sz="2000" b="1" dirty="0"/>
              <a:t>957 RTF-4 Create Definition and Terms for Energy Storage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29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Update (7/12/2019 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74783"/>
            <a:ext cx="11379200" cy="489980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Key Principle 1.6 AS Imbalance Settlement will </a:t>
            </a:r>
            <a:r>
              <a:rPr lang="en-US" sz="2800" dirty="0" smtClean="0">
                <a:solidFill>
                  <a:srgbClr val="00B050"/>
                </a:solidFill>
              </a:rPr>
              <a:t>change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MP Agreement that AS will be awarded in RT and ORDC process removed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Additional principles to be considered concerning: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new uplift</a:t>
            </a:r>
          </a:p>
          <a:p>
            <a:pPr lvl="2"/>
            <a:r>
              <a:rPr lang="en-US" dirty="0" smtClean="0"/>
              <a:t>Unique imbalance </a:t>
            </a:r>
            <a:r>
              <a:rPr lang="en-US" dirty="0" err="1" smtClean="0"/>
              <a:t>calcs</a:t>
            </a:r>
            <a:r>
              <a:rPr lang="en-US" dirty="0" smtClean="0"/>
              <a:t> by AS service type </a:t>
            </a:r>
          </a:p>
          <a:p>
            <a:pPr lvl="2"/>
            <a:r>
              <a:rPr lang="en-US" dirty="0" smtClean="0"/>
              <a:t>15-min, non-zero AS imbalance charged on LRS 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(if amount cleared in DAM + trades = RTM Award, then 0*LRS) </a:t>
            </a:r>
          </a:p>
          <a:p>
            <a:pPr lvl="2"/>
            <a:r>
              <a:rPr lang="en-US" dirty="0" smtClean="0"/>
              <a:t>Simplified obligation (no portfolio self-arrangement) 				RTM LRS * RTM AS Awards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1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946763"/>
          </a:xfrm>
        </p:spPr>
        <p:txBody>
          <a:bodyPr/>
          <a:lstStyle/>
          <a:p>
            <a:r>
              <a:rPr lang="en-US" dirty="0" smtClean="0"/>
              <a:t>RTC Update (7/12/2019 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78172"/>
            <a:ext cx="11379200" cy="501441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Key Principle 3 RUC w/Awards in </a:t>
            </a:r>
            <a:r>
              <a:rPr lang="en-US" sz="2800" dirty="0" smtClean="0">
                <a:solidFill>
                  <a:srgbClr val="00B050"/>
                </a:solidFill>
              </a:rPr>
              <a:t>RT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sz="2400" dirty="0" smtClean="0"/>
              <a:t>Revenues from RTAS Awards will offset RUC Guarantee in RUCMWAMT</a:t>
            </a:r>
          </a:p>
          <a:p>
            <a:pPr lvl="1"/>
            <a:r>
              <a:rPr lang="en-US" sz="2400" dirty="0" smtClean="0"/>
              <a:t>Revenues from RTAS Awards will be included in RUCCBAMT</a:t>
            </a:r>
          </a:p>
          <a:p>
            <a:pPr lvl="1"/>
            <a:r>
              <a:rPr lang="en-US" sz="2400" dirty="0" smtClean="0"/>
              <a:t>RUCCSAMT will extend to AS capability as well as energy capacity, allocating a portion of RUCMWAMT to QSEs:</a:t>
            </a:r>
          </a:p>
          <a:p>
            <a:pPr lvl="2"/>
            <a:r>
              <a:rPr lang="en-US" dirty="0"/>
              <a:t>Short overall in energy + RTASRESP</a:t>
            </a:r>
          </a:p>
          <a:p>
            <a:pPr lvl="2"/>
            <a:r>
              <a:rPr lang="en-US" dirty="0" smtClean="0"/>
              <a:t>RTASRESP &gt; AS Capability</a:t>
            </a:r>
          </a:p>
          <a:p>
            <a:pPr lvl="2"/>
            <a:r>
              <a:rPr lang="en-US" dirty="0" smtClean="0"/>
              <a:t>AS </a:t>
            </a:r>
            <a:r>
              <a:rPr lang="en-US" dirty="0"/>
              <a:t>capability based on AS Offers vs COP (</a:t>
            </a:r>
            <a:r>
              <a:rPr lang="en-US" dirty="0" smtClean="0"/>
              <a:t>snapshot)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0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248687"/>
          </a:xfrm>
        </p:spPr>
        <p:txBody>
          <a:bodyPr/>
          <a:lstStyle/>
          <a:p>
            <a:r>
              <a:rPr lang="en-US" sz="2400" dirty="0" smtClean="0"/>
              <a:t>WMS Assignment</a:t>
            </a:r>
            <a:r>
              <a:rPr lang="en-US" sz="2400" dirty="0" smtClean="0"/>
              <a:t>:  </a:t>
            </a:r>
            <a:r>
              <a:rPr lang="en-US" sz="2400" b="0" dirty="0"/>
              <a:t>NPRR947, Clarification to Ancillary Service Supply Responsibility Definition and Improvements to Determining and Charging for Ancillary Service Failed Quantities</a:t>
            </a:r>
            <a:r>
              <a:rPr lang="en-US" sz="2400" b="0" dirty="0" smtClean="0"/>
              <a:t> 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199"/>
            <a:ext cx="11379200" cy="445770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Foundation work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Understand Ancillary Service definitions as currently written in Protocol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Understand calculation of RTASRESP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Shadowing RTASRESP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Determination of </a:t>
            </a:r>
            <a:r>
              <a:rPr lang="en-US" sz="2400" dirty="0"/>
              <a:t>Failed Quantities (FQ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Use in calculating (FQ)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Shadow calculation of FQ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Use in NSFQAMT, RDFQAMT, RRFQAMT and RUFQAMT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 smtClean="0"/>
              <a:t>Initial reading of NPRR947 </a:t>
            </a:r>
          </a:p>
        </p:txBody>
      </p:sp>
    </p:spTree>
    <p:extLst>
      <p:ext uri="{BB962C8B-B14F-4D97-AF65-F5344CB8AC3E}">
        <p14:creationId xmlns:p14="http://schemas.microsoft.com/office/powerpoint/2010/main" val="8225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</a:t>
            </a:r>
            <a:r>
              <a:rPr lang="en-US" sz="2400" dirty="0" smtClean="0"/>
              <a:t>:  NPRR947 </a:t>
            </a:r>
            <a:r>
              <a:rPr lang="en-US" sz="2400" dirty="0"/>
              <a:t>Charges Impacted:  AS Failure Charges and RTAISIAMT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92369"/>
            <a:ext cx="11379200" cy="417949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6.4.9.1.3 (1) .  . A </a:t>
            </a:r>
            <a:r>
              <a:rPr lang="en-US" sz="1800" dirty="0"/>
              <a:t>QSE is considered to have failed on its Ancillary Services Supply Responsibility when ERCOT determines, in its sole discretion, that some or all of the QSE’s </a:t>
            </a:r>
            <a:r>
              <a:rPr lang="en-US" sz="1800" dirty="0">
                <a:solidFill>
                  <a:srgbClr val="FF0000"/>
                </a:solidFill>
              </a:rPr>
              <a:t>Resource-specific</a:t>
            </a:r>
            <a:r>
              <a:rPr lang="en-US" sz="1800" dirty="0"/>
              <a:t> Ancillary Service capacity will not be available in Real-Time. </a:t>
            </a:r>
            <a:endParaRPr lang="en-US" sz="1800" dirty="0" smtClean="0"/>
          </a:p>
          <a:p>
            <a:pPr lvl="1"/>
            <a:r>
              <a:rPr lang="en-US" sz="1400" dirty="0" smtClean="0"/>
              <a:t>A prospective determination based on COP, telemetry, Schedule, LASL/HASL or combination?  How do we shadow?</a:t>
            </a:r>
          </a:p>
          <a:p>
            <a:pPr lvl="1"/>
            <a:r>
              <a:rPr lang="en-US" sz="1400" dirty="0"/>
              <a:t>Is the same RTASRESP from MMS used in RTAISAMT and in the determination of Failed </a:t>
            </a:r>
            <a:r>
              <a:rPr lang="en-US" sz="1400" dirty="0" err="1"/>
              <a:t>Qty</a:t>
            </a:r>
            <a:r>
              <a:rPr lang="en-US" sz="1400" dirty="0" smtClean="0"/>
              <a:t>?</a:t>
            </a:r>
          </a:p>
          <a:p>
            <a:pPr lvl="1"/>
            <a:r>
              <a:rPr lang="en-US" sz="1400" dirty="0" smtClean="0"/>
              <a:t>When exactly is failure determined? </a:t>
            </a:r>
          </a:p>
          <a:p>
            <a:pPr lvl="1"/>
            <a:r>
              <a:rPr lang="en-US" sz="1400" dirty="0" smtClean="0"/>
              <a:t>How does ERCOT notify the short QSE? </a:t>
            </a:r>
          </a:p>
          <a:p>
            <a:pPr lvl="1"/>
            <a:r>
              <a:rPr lang="en-US" sz="1400" dirty="0" smtClean="0"/>
              <a:t>Describe process</a:t>
            </a:r>
            <a:r>
              <a:rPr lang="en-US" sz="1400" dirty="0" smtClean="0"/>
              <a:t> </a:t>
            </a:r>
            <a:r>
              <a:rPr lang="en-US" sz="1400" dirty="0" smtClean="0"/>
              <a:t>when ERCOT decides </a:t>
            </a:r>
            <a:r>
              <a:rPr lang="en-US" sz="1400" u="sng" dirty="0" smtClean="0"/>
              <a:t>not</a:t>
            </a:r>
            <a:r>
              <a:rPr lang="en-US" sz="1400" dirty="0" smtClean="0"/>
              <a:t> to conduct a SASM to replace?</a:t>
            </a:r>
          </a:p>
          <a:p>
            <a:pPr lvl="1"/>
            <a:r>
              <a:rPr lang="en-US" sz="1400" dirty="0" smtClean="0"/>
              <a:t>6.4.9.2.3 Communication of SASM results provides award info only or does ERCOT also inform QSEs of FQs?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 </a:t>
            </a:r>
            <a:r>
              <a:rPr lang="en-US" sz="1800" dirty="0"/>
              <a:t>QSE is considered to have failed on its Ancillary Services Supply Responsibility when ERCOT determines, in its sole discretion, that some or all of the QSE’s Resource-specific Ancillary Service capacity will not be available, </a:t>
            </a:r>
            <a:r>
              <a:rPr lang="en-US" sz="1800" dirty="0">
                <a:solidFill>
                  <a:srgbClr val="FF0000"/>
                </a:solidFill>
              </a:rPr>
              <a:t>or was not available</a:t>
            </a:r>
            <a:r>
              <a:rPr lang="en-US" sz="1800" dirty="0"/>
              <a:t>, in Real-Time</a:t>
            </a:r>
            <a:r>
              <a:rPr lang="en-US" sz="1800" dirty="0" smtClean="0"/>
              <a:t>.</a:t>
            </a:r>
          </a:p>
          <a:p>
            <a:pPr lvl="1"/>
            <a:r>
              <a:rPr lang="en-US" sz="1400" dirty="0" smtClean="0"/>
              <a:t>If </a:t>
            </a:r>
            <a:r>
              <a:rPr lang="en-US" sz="1400" dirty="0"/>
              <a:t>determined retrospectively, are </a:t>
            </a:r>
            <a:r>
              <a:rPr lang="en-US" sz="1400" dirty="0" smtClean="0"/>
              <a:t>all the </a:t>
            </a:r>
            <a:r>
              <a:rPr lang="en-US" sz="1400" dirty="0"/>
              <a:t>inputs the same?</a:t>
            </a:r>
          </a:p>
        </p:txBody>
      </p:sp>
    </p:spTree>
    <p:extLst>
      <p:ext uri="{BB962C8B-B14F-4D97-AF65-F5344CB8AC3E}">
        <p14:creationId xmlns:p14="http://schemas.microsoft.com/office/powerpoint/2010/main" val="22027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Charges Impacted:  AS </a:t>
            </a:r>
            <a:r>
              <a:rPr lang="en-US" sz="2400" dirty="0"/>
              <a:t>Failure </a:t>
            </a:r>
            <a:r>
              <a:rPr lang="en-US" sz="2400" dirty="0" smtClean="0"/>
              <a:t>Charges and RTAISIAMT</a:t>
            </a:r>
            <a:endParaRPr lang="en-US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0457" y="2464371"/>
            <a:ext cx="7124700" cy="809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919" t="2540" r="847" b="820"/>
          <a:stretch/>
        </p:blipFill>
        <p:spPr>
          <a:xfrm>
            <a:off x="4159849" y="3390181"/>
            <a:ext cx="7625751" cy="30192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511" y="1198848"/>
            <a:ext cx="69246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Charges Impacted:  AS </a:t>
            </a:r>
            <a:r>
              <a:rPr lang="en-US" sz="2400" dirty="0"/>
              <a:t>Failure </a:t>
            </a:r>
            <a:r>
              <a:rPr lang="en-US" sz="2400" dirty="0" smtClean="0"/>
              <a:t>Charges and RTAISIAMT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5937" y="1150138"/>
            <a:ext cx="19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Matrix: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0983" y="3557913"/>
            <a:ext cx="92647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Ancillary Service Supply Responsibility - </a:t>
            </a:r>
            <a:r>
              <a:rPr lang="x-none" sz="1600" dirty="0"/>
              <a:t>The net amount of Ancillary Service capacity that a QSE is obligated to deliver to ERCOT, by hour and service type, from Resources represented by the QSE.</a:t>
            </a:r>
            <a:endParaRPr lang="en-US" sz="16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5937" y="3054869"/>
            <a:ext cx="19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Definition: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82" y="4419687"/>
            <a:ext cx="10363200" cy="551205"/>
          </a:xfrm>
          <a:prstGeom prst="rect">
            <a:avLst/>
          </a:prstGeom>
        </p:spPr>
      </p:pic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02153"/>
              </p:ext>
            </p:extLst>
          </p:nvPr>
        </p:nvGraphicFramePr>
        <p:xfrm>
          <a:off x="385937" y="1608839"/>
          <a:ext cx="1034224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630"/>
                <a:gridCol w="7202994"/>
                <a:gridCol w="1527621"/>
              </a:tblGrid>
              <a:tr h="3363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RRDFQ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Reconfiguration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-Down Failure Quantity per QSE—QSE q’s total capacity associated with reconfiguration reductions on its Ancillary Service Supply Responsibility for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-Down, for the hour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MMS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63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RRFQ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Responsive Reserve Failure Quantity per QSE—QSE Q’s total capacity associated with failures on its Ancillary Service Supply Responsibility for Responsive Reserve, for the hour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MMS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64982" y="5178280"/>
            <a:ext cx="11191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RTARESP is the only Responsibility determinant delivered in extracts. It is a total of all AS Service Types for the QSE. There are no Resource-level or Service Type intermediate determinants to aggregate or to verify with telemetry.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82804" y="3014206"/>
            <a:ext cx="10445378" cy="1171295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2804" y="1087398"/>
            <a:ext cx="10445378" cy="1709215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53224" y="1384578"/>
            <a:ext cx="854512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>
              <a:solidFill>
                <a:srgbClr val="00B050"/>
              </a:solidFill>
            </a:endParaRPr>
          </a:p>
          <a:p>
            <a:r>
              <a:rPr lang="en-US" sz="4000" dirty="0" smtClean="0">
                <a:solidFill>
                  <a:srgbClr val="00B050"/>
                </a:solidFill>
              </a:rPr>
              <a:t>Next MSWG meeting  August 26, 2019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335" y="1639017"/>
            <a:ext cx="2346385" cy="26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18225</TotalTime>
  <Words>614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1_Custom Design</vt:lpstr>
      <vt:lpstr>1_Office Theme</vt:lpstr>
      <vt:lpstr>PowerPoint Presentation</vt:lpstr>
      <vt:lpstr>7/10/2019 WMS meeting takeaways</vt:lpstr>
      <vt:lpstr>RTC Update (7/12/2019 Meeting)</vt:lpstr>
      <vt:lpstr>RTC Update (7/12/2019 Meeting)</vt:lpstr>
      <vt:lpstr>WMS Assignment:  NPRR947, Clarification to Ancillary Service Supply Responsibility Definition and Improvements to Determining and Charging for Ancillary Service Failed Quantities  </vt:lpstr>
      <vt:lpstr>Assignment:  NPRR947 Charges Impacted:  AS Failure Charges and RTAISIAMT</vt:lpstr>
      <vt:lpstr>Assignment:  NPRR947  Charges Impacted:  AS Failure Charges and RTAISIAMT</vt:lpstr>
      <vt:lpstr>Assignment:  NPRR947  Charges Impacted:  AS Failure Charges and RTAISIAMT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354</cp:revision>
  <cp:lastPrinted>2019-06-25T14:55:50Z</cp:lastPrinted>
  <dcterms:created xsi:type="dcterms:W3CDTF">2016-07-13T16:53:36Z</dcterms:created>
  <dcterms:modified xsi:type="dcterms:W3CDTF">2019-07-22T21:49:26Z</dcterms:modified>
</cp:coreProperties>
</file>