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rendran, Resmi SENA-STX/A/7" userId="52accb71-ece2-4667-b0bc-23b238a51097" providerId="ADAL" clId="{C5E16184-2147-40F7-97EF-9958735EFDED}"/>
    <pc:docChg chg="custSel modSld">
      <pc:chgData name="Surendran, Resmi SENA-STX/A/7" userId="52accb71-ece2-4667-b0bc-23b238a51097" providerId="ADAL" clId="{C5E16184-2147-40F7-97EF-9958735EFDED}" dt="2019-07-21T13:13:05.004" v="219" actId="1076"/>
      <pc:docMkLst>
        <pc:docMk/>
      </pc:docMkLst>
      <pc:sldChg chg="modSp">
        <pc:chgData name="Surendran, Resmi SENA-STX/A/7" userId="52accb71-ece2-4667-b0bc-23b238a51097" providerId="ADAL" clId="{C5E16184-2147-40F7-97EF-9958735EFDED}" dt="2019-07-21T13:13:05.004" v="219" actId="1076"/>
        <pc:sldMkLst>
          <pc:docMk/>
          <pc:sldMk cId="3490606629" sldId="256"/>
        </pc:sldMkLst>
        <pc:spChg chg="mod">
          <ac:chgData name="Surendran, Resmi SENA-STX/A/7" userId="52accb71-ece2-4667-b0bc-23b238a51097" providerId="ADAL" clId="{C5E16184-2147-40F7-97EF-9958735EFDED}" dt="2019-07-21T13:13:05.004" v="219" actId="1076"/>
          <ac:spMkLst>
            <pc:docMk/>
            <pc:sldMk cId="3490606629" sldId="256"/>
            <ac:spMk id="2" creationId="{22B3C553-68AA-4758-BCA2-1198BD53FC62}"/>
          </ac:spMkLst>
        </pc:spChg>
        <pc:spChg chg="mod">
          <ac:chgData name="Surendran, Resmi SENA-STX/A/7" userId="52accb71-ece2-4667-b0bc-23b238a51097" providerId="ADAL" clId="{C5E16184-2147-40F7-97EF-9958735EFDED}" dt="2019-07-21T13:13:02.637" v="218" actId="1076"/>
          <ac:spMkLst>
            <pc:docMk/>
            <pc:sldMk cId="3490606629" sldId="256"/>
            <ac:spMk id="3" creationId="{08C830F6-77CC-4892-9292-CF5567EF3CAC}"/>
          </ac:spMkLst>
        </pc:spChg>
      </pc:sldChg>
      <pc:sldChg chg="modSp">
        <pc:chgData name="Surendran, Resmi SENA-STX/A/7" userId="52accb71-ece2-4667-b0bc-23b238a51097" providerId="ADAL" clId="{C5E16184-2147-40F7-97EF-9958735EFDED}" dt="2019-07-21T12:57:31.111" v="48" actId="14100"/>
        <pc:sldMkLst>
          <pc:docMk/>
          <pc:sldMk cId="2831781242" sldId="257"/>
        </pc:sldMkLst>
        <pc:spChg chg="mod">
          <ac:chgData name="Surendran, Resmi SENA-STX/A/7" userId="52accb71-ece2-4667-b0bc-23b238a51097" providerId="ADAL" clId="{C5E16184-2147-40F7-97EF-9958735EFDED}" dt="2019-07-21T12:57:31.111" v="48" actId="14100"/>
          <ac:spMkLst>
            <pc:docMk/>
            <pc:sldMk cId="2831781242" sldId="257"/>
            <ac:spMk id="3" creationId="{535C98FE-F4B3-41A3-9304-84B8FF8A5869}"/>
          </ac:spMkLst>
        </pc:spChg>
      </pc:sldChg>
      <pc:sldChg chg="modSp">
        <pc:chgData name="Surendran, Resmi SENA-STX/A/7" userId="52accb71-ece2-4667-b0bc-23b238a51097" providerId="ADAL" clId="{C5E16184-2147-40F7-97EF-9958735EFDED}" dt="2019-07-21T13:01:23.135" v="67" actId="20577"/>
        <pc:sldMkLst>
          <pc:docMk/>
          <pc:sldMk cId="1357299318" sldId="258"/>
        </pc:sldMkLst>
        <pc:spChg chg="mod">
          <ac:chgData name="Surendran, Resmi SENA-STX/A/7" userId="52accb71-ece2-4667-b0bc-23b238a51097" providerId="ADAL" clId="{C5E16184-2147-40F7-97EF-9958735EFDED}" dt="2019-07-21T13:01:23.135" v="67" actId="20577"/>
          <ac:spMkLst>
            <pc:docMk/>
            <pc:sldMk cId="1357299318" sldId="258"/>
            <ac:spMk id="3" creationId="{F0E60C59-2DD4-4C7E-B9D4-CCD927EDB378}"/>
          </ac:spMkLst>
        </pc:spChg>
      </pc:sldChg>
      <pc:sldChg chg="modSp">
        <pc:chgData name="Surendran, Resmi SENA-STX/A/7" userId="52accb71-ece2-4667-b0bc-23b238a51097" providerId="ADAL" clId="{C5E16184-2147-40F7-97EF-9958735EFDED}" dt="2019-07-21T13:11:04.745" v="214" actId="404"/>
        <pc:sldMkLst>
          <pc:docMk/>
          <pc:sldMk cId="3954761137" sldId="259"/>
        </pc:sldMkLst>
        <pc:spChg chg="mod">
          <ac:chgData name="Surendran, Resmi SENA-STX/A/7" userId="52accb71-ece2-4667-b0bc-23b238a51097" providerId="ADAL" clId="{C5E16184-2147-40F7-97EF-9958735EFDED}" dt="2019-07-21T13:11:04.745" v="214" actId="404"/>
          <ac:spMkLst>
            <pc:docMk/>
            <pc:sldMk cId="3954761137" sldId="259"/>
            <ac:spMk id="3" creationId="{CF87421E-C3A7-4D08-9538-D44270398B56}"/>
          </ac:spMkLst>
        </pc:spChg>
      </pc:sldChg>
      <pc:sldChg chg="modSp">
        <pc:chgData name="Surendran, Resmi SENA-STX/A/7" userId="52accb71-ece2-4667-b0bc-23b238a51097" providerId="ADAL" clId="{C5E16184-2147-40F7-97EF-9958735EFDED}" dt="2019-07-21T13:11:43.748" v="216" actId="20577"/>
        <pc:sldMkLst>
          <pc:docMk/>
          <pc:sldMk cId="3129576273" sldId="260"/>
        </pc:sldMkLst>
        <pc:spChg chg="mod">
          <ac:chgData name="Surendran, Resmi SENA-STX/A/7" userId="52accb71-ece2-4667-b0bc-23b238a51097" providerId="ADAL" clId="{C5E16184-2147-40F7-97EF-9958735EFDED}" dt="2019-07-21T13:11:43.748" v="216" actId="20577"/>
          <ac:spMkLst>
            <pc:docMk/>
            <pc:sldMk cId="3129576273" sldId="260"/>
            <ac:spMk id="3" creationId="{CD5344D2-66A1-452E-A1F9-3ED7ACD9BC8E}"/>
          </ac:spMkLst>
        </pc:spChg>
      </pc:sldChg>
      <pc:sldChg chg="modSp">
        <pc:chgData name="Surendran, Resmi SENA-STX/A/7" userId="52accb71-ece2-4667-b0bc-23b238a51097" providerId="ADAL" clId="{C5E16184-2147-40F7-97EF-9958735EFDED}" dt="2019-07-21T13:12:44.419" v="217" actId="1076"/>
        <pc:sldMkLst>
          <pc:docMk/>
          <pc:sldMk cId="3649940346" sldId="261"/>
        </pc:sldMkLst>
        <pc:spChg chg="mod">
          <ac:chgData name="Surendran, Resmi SENA-STX/A/7" userId="52accb71-ece2-4667-b0bc-23b238a51097" providerId="ADAL" clId="{C5E16184-2147-40F7-97EF-9958735EFDED}" dt="2019-07-21T13:12:44.419" v="217" actId="1076"/>
          <ac:spMkLst>
            <pc:docMk/>
            <pc:sldMk cId="3649940346" sldId="261"/>
            <ac:spMk id="3" creationId="{46C55FFB-2BA6-40F2-ADE1-8C40A31582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4998-82B0-4686-84BF-5EE046085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CE95A-26DD-4A58-A0AA-343A0A574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B9BED-3670-4A48-948C-1307FBE2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7E9CE-D828-4567-BF7F-0CA64753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133C-D3AF-45EE-AF72-70062C29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58A5-72B6-4ED5-AA56-62D185E2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114A4-1B97-4907-9915-627F7036A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E9099-77DB-416C-9AA4-C5F844BBF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4BBF-E989-48F5-9E87-9DB51A21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EBFE-3BB4-4102-B92A-5A2A4CCE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3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C4DF22-42DA-4690-842D-64771CE0F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4103F0-54BD-4817-93D2-DACC4E353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37BC0-00D9-4937-9B31-B433AF29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5ABB1-1EAF-4AE1-BEC1-BE883D34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10D3D-2820-4CAE-BBAE-3D3FA63C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5987-CD04-4A18-B0A4-4F5BA303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4F7B2-56D1-4A9A-8A7B-BE492B74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6597-13BD-4DE9-8ED5-996CA96A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6DC2C-CE54-4201-87E1-583DED5F0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8F8DF-33D6-498C-81B7-2F542D03E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B706-787B-4D13-8402-306B015DF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CAAC0-99AA-4185-A8AC-D3E195C3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35ADB-39BD-46AD-B8D8-5FD10A9F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0A912-1BE9-45EB-8BD2-EFBEE3F3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F1C8C-685B-4AD2-9CFA-184A871D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0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8ABC-D806-4E19-95EA-D564A6402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C3EF1-0EC8-41B7-9ABD-15CB64F76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10046-85D5-4C8B-BDEB-6E0010E1B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65265-112E-4B17-A468-80C38F4BF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FC863-8F64-4AAE-8027-89BB38A2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156D9-3390-4241-B8BE-5777F1193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6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132B7-F29C-47BE-8D3B-A728F033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1B7DE-80E3-4D31-8F20-3EB41ED13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36C35-49BA-4343-B7C5-07B3B4C40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1927C-C141-4D8C-BD4F-A4A5A9D0A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502B8-6361-46E1-9826-7646223AF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E50CFC-6A56-4D5A-8EAC-5A17A55F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03809A-874C-472B-88AA-3CAE6678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C22F60-2911-41AB-A288-72AA9799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1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EE80D-F3CA-4062-A356-C189F1552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964C5-A2CA-44E3-9C70-870DA408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4936E-47E3-4E08-87A3-13348E7D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944AA-DF52-4310-B0F1-5CFA2C78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32ADF-772E-4F1A-8BFD-AD70A18F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DDD2D-8E63-49D9-AA77-9CC22861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41A25-6F8C-43BF-AA04-AE9B33F34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9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6C961-75B3-4891-9A5D-FFCF6640B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0E60B-C889-4ADA-A199-8836897D2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58B33-E7B7-478F-BBD5-73F71EF89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F4917-1735-4BEF-BD8F-B3C9E582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ED37A-8381-45E2-BE94-31152340F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9A812-C44F-4BE5-A32A-CA284F23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5BAD-4E26-496D-BA30-8B04F421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1E5D65-AE0D-46BE-992C-52234E561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4B6F00-8E1C-4DF0-B9A7-0D552EB46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8F963-75EF-485F-AE88-E1630280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D9ECC-6AB8-44F9-BA23-710C18DC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ABEC2-76CB-4A84-B211-5B1652515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1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1CFB3-3C12-4097-ADCB-BF21C956C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14D42-EB0B-4683-856A-68240FB97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40CB-AAEE-4379-97F4-CC527D86E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64F5D-2823-4314-8499-1B02133485A3}" type="datetimeFigureOut">
              <a:rPr lang="en-US" smtClean="0"/>
              <a:t>7/21/2019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0E71D-1E76-443E-8250-0C6CEE663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D2B22-A436-46F5-9718-8890AF062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89CE1-E088-4C28-AF84-E7C1FD896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4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C553-68AA-4758-BCA2-1198BD53F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6523"/>
            <a:ext cx="9144000" cy="2387600"/>
          </a:xfrm>
        </p:spPr>
        <p:txBody>
          <a:bodyPr/>
          <a:lstStyle/>
          <a:p>
            <a:r>
              <a:rPr lang="en-US" b="1" dirty="0"/>
              <a:t>Evaluating Mitigated Offer for RUC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C830F6-77CC-4892-9292-CF5567EF3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July WMWG discussion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060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281D-FA55-4659-8033-3966C1738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SCED offer for RUC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C98FE-F4B3-41A3-9304-84B8FF8A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869815"/>
          </a:xfrm>
        </p:spPr>
        <p:txBody>
          <a:bodyPr>
            <a:normAutofit/>
          </a:bodyPr>
          <a:lstStyle/>
          <a:p>
            <a:r>
              <a:rPr lang="en-US" dirty="0"/>
              <a:t>Current offer for step 1</a:t>
            </a:r>
          </a:p>
          <a:p>
            <a:pPr lvl="1"/>
            <a:r>
              <a:rPr lang="en-US" dirty="0"/>
              <a:t>$1500/MWh</a:t>
            </a:r>
          </a:p>
          <a:p>
            <a:pPr lvl="1"/>
            <a:endParaRPr lang="en-US" sz="2000" dirty="0"/>
          </a:p>
          <a:p>
            <a:r>
              <a:rPr lang="en-US" dirty="0"/>
              <a:t>Current offer for step 2</a:t>
            </a:r>
          </a:p>
          <a:p>
            <a:pPr lvl="1"/>
            <a:r>
              <a:rPr lang="en-US" dirty="0"/>
              <a:t>min (step 1 offer, max(step1 LMP, Mitigated offer cap)) if mitigated</a:t>
            </a:r>
          </a:p>
          <a:p>
            <a:pPr lvl="1"/>
            <a:endParaRPr lang="en-US" sz="2000" dirty="0"/>
          </a:p>
          <a:p>
            <a:r>
              <a:rPr lang="en-US" dirty="0"/>
              <a:t>Current mitigated offer cap</a:t>
            </a:r>
          </a:p>
          <a:p>
            <a:pPr lvl="1"/>
            <a:r>
              <a:rPr lang="en-US" dirty="0"/>
              <a:t>Max [ </a:t>
            </a:r>
          </a:p>
          <a:p>
            <a:pPr marL="914400" lvl="2" indent="0">
              <a:buNone/>
            </a:pPr>
            <a:r>
              <a:rPr lang="en-US" sz="2400" dirty="0"/>
              <a:t>       Generic Incremental fuel price * max( FIP, weighted avg exceptional fuel cost)  ,</a:t>
            </a:r>
          </a:p>
          <a:p>
            <a:pPr marL="914400" lvl="2" indent="0">
              <a:buNone/>
            </a:pPr>
            <a:r>
              <a:rPr lang="en-US" sz="2400" dirty="0"/>
              <a:t>        (Incremental heat rate* FIP + O&amp;M)* capacity factory multiplier</a:t>
            </a:r>
          </a:p>
          <a:p>
            <a:pPr marL="914400" lvl="2" indent="0">
              <a:buNone/>
            </a:pPr>
            <a:r>
              <a:rPr lang="en-US" sz="2400" dirty="0"/>
              <a:t>      ]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8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1E6F-22BF-4621-9DA6-AC18A8D9B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SCED offer for RUC -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60C59-2DD4-4C7E-B9D4-CCD927ED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RUC offers could replace market based offers and if so could cause price suppression due to the out of market commitment</a:t>
            </a:r>
          </a:p>
          <a:p>
            <a:endParaRPr lang="en-US" dirty="0"/>
          </a:p>
          <a:p>
            <a:r>
              <a:rPr lang="en-US" dirty="0"/>
              <a:t>Prices don’t reflect the real cost of </a:t>
            </a:r>
            <a:r>
              <a:rPr lang="en-US" dirty="0" err="1"/>
              <a:t>RUCing</a:t>
            </a:r>
            <a:r>
              <a:rPr lang="en-US" dirty="0"/>
              <a:t> the resource. Cost of commitment includes </a:t>
            </a:r>
          </a:p>
          <a:p>
            <a:pPr lvl="1"/>
            <a:r>
              <a:rPr lang="en-US" sz="2800" dirty="0"/>
              <a:t>startup + min energy if RUC committed</a:t>
            </a:r>
          </a:p>
          <a:p>
            <a:pPr lvl="1"/>
            <a:r>
              <a:rPr lang="en-US" sz="2800" dirty="0"/>
              <a:t>min energy if QSE commitment is extended by RUC</a:t>
            </a:r>
            <a:endParaRPr lang="en-US" sz="20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9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9F69-1087-4F03-97C0-A2749E45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Real Cost per MWh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7421E-C3A7-4D08-9538-D44270398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Energy obtained</a:t>
            </a:r>
          </a:p>
          <a:p>
            <a:pPr lvl="1"/>
            <a:r>
              <a:rPr lang="en-US" sz="2200" dirty="0"/>
              <a:t>LSL MWs (avg RUC dispatch) * RUC commitment hours</a:t>
            </a:r>
          </a:p>
          <a:p>
            <a:pPr lvl="1"/>
            <a:endParaRPr lang="en-US" sz="1700" dirty="0"/>
          </a:p>
          <a:p>
            <a:r>
              <a:rPr lang="en-US" dirty="0"/>
              <a:t>Cost: Cost of producing energy + cost of commitment </a:t>
            </a:r>
          </a:p>
          <a:p>
            <a:pPr marL="457200" lvl="1" indent="0">
              <a:buNone/>
            </a:pPr>
            <a:endParaRPr lang="en-US" sz="1700" dirty="0"/>
          </a:p>
          <a:p>
            <a:r>
              <a:rPr lang="en-US" dirty="0"/>
              <a:t>Cost per MWh is ratio of</a:t>
            </a:r>
          </a:p>
          <a:p>
            <a:pPr lvl="1"/>
            <a:r>
              <a:rPr lang="en-US" dirty="0"/>
              <a:t>Cost of producing energy + cost of commitment </a:t>
            </a:r>
          </a:p>
          <a:p>
            <a:pPr lvl="1"/>
            <a:r>
              <a:rPr lang="en-US" sz="2200" dirty="0"/>
              <a:t>Total energy obtained</a:t>
            </a:r>
          </a:p>
          <a:p>
            <a:pPr lvl="1"/>
            <a:endParaRPr lang="en-US" sz="1700" dirty="0"/>
          </a:p>
          <a:p>
            <a:r>
              <a:rPr lang="en-US" dirty="0"/>
              <a:t>Change to MOC</a:t>
            </a:r>
          </a:p>
          <a:p>
            <a:pPr lvl="1"/>
            <a:r>
              <a:rPr lang="en-US" sz="2800" dirty="0"/>
              <a:t>Current MOC + (cost of commitment/total energy obtained)</a:t>
            </a:r>
          </a:p>
          <a:p>
            <a:pPr lvl="2"/>
            <a:r>
              <a:rPr lang="en-US" sz="1800" dirty="0"/>
              <a:t>Current MOC represents cost of energy produced/MW</a:t>
            </a:r>
          </a:p>
          <a:p>
            <a:endParaRPr lang="en-US" sz="20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6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5226-2C35-4A15-9A75-5047840B4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344D2-66A1-452E-A1F9-3ED7ACD9B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974771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For all hour which are not RUC Buy-Back Hours of RUC-committed Resources, ERCOT shall change the MOC of the RUC-committed Resource to be used in SCED to greater of </a:t>
            </a:r>
          </a:p>
          <a:p>
            <a:pPr lvl="2">
              <a:buFont typeface="+mj-lt"/>
              <a:buAutoNum type="romanUcPeriod"/>
            </a:pPr>
            <a:endParaRPr lang="en-US" sz="3200" dirty="0"/>
          </a:p>
          <a:p>
            <a:pPr lvl="1">
              <a:buFont typeface="+mj-lt"/>
              <a:buAutoNum type="alphaLcParenR"/>
            </a:pPr>
            <a:r>
              <a:rPr lang="en-US" sz="3200" dirty="0"/>
              <a:t> 25 multiplied by FIP</a:t>
            </a:r>
          </a:p>
          <a:p>
            <a:pPr lvl="1">
              <a:buFont typeface="+mj-lt"/>
              <a:buAutoNum type="alphaLcParenR"/>
            </a:pPr>
            <a:endParaRPr lang="en-US" sz="3200" dirty="0"/>
          </a:p>
          <a:p>
            <a:pPr lvl="1">
              <a:buFont typeface="+mj-lt"/>
              <a:buAutoNum type="alphaLcParenR"/>
            </a:pPr>
            <a:r>
              <a:rPr lang="en-US" sz="3200" dirty="0"/>
              <a:t> MOC per 4.4.9.4.1(1) plus</a:t>
            </a:r>
          </a:p>
          <a:p>
            <a:pPr marL="1314450" lvl="2" indent="-400050">
              <a:buFont typeface="+mj-lt"/>
              <a:buAutoNum type="romanUcPeriod"/>
            </a:pPr>
            <a:endParaRPr lang="en-US" sz="3200" dirty="0"/>
          </a:p>
          <a:p>
            <a:pPr marL="1314450" lvl="2" indent="-400050">
              <a:buFont typeface="+mj-lt"/>
              <a:buAutoNum type="romanUcPeriod"/>
            </a:pPr>
            <a:r>
              <a:rPr lang="en-US" sz="3200" dirty="0"/>
              <a:t>Max (Resource Category Generic Startup Cost, verifiable Startup Cost, Startup Offer) / (LSL * number of RUC committed hours)</a:t>
            </a:r>
          </a:p>
          <a:p>
            <a:pPr marL="1314450" lvl="2" indent="-400050">
              <a:buFont typeface="+mj-lt"/>
              <a:buAutoNum type="romanUcPeriod"/>
            </a:pPr>
            <a:endParaRPr lang="en-US" sz="3200" dirty="0"/>
          </a:p>
          <a:p>
            <a:pPr marL="1314450" lvl="2" indent="-400050">
              <a:buFont typeface="+mj-lt"/>
              <a:buAutoNum type="romanUcPeriod"/>
            </a:pPr>
            <a:r>
              <a:rPr lang="en-US" sz="3200" dirty="0"/>
              <a:t>Max (Resource Category Generic Minimum-Energy Cost, verifiable Minimum-Energy Cost, Minimum-Energy Offer) – MOC at the Midpoint of the Dispatch Range</a:t>
            </a:r>
          </a:p>
          <a:p>
            <a:pPr marL="342900" indent="0">
              <a:buNone/>
            </a:pPr>
            <a:endParaRPr lang="en-US" sz="3200" dirty="0"/>
          </a:p>
          <a:p>
            <a:pPr marL="342900" indent="0">
              <a:buNone/>
            </a:pPr>
            <a:r>
              <a:rPr lang="en-US" sz="3200" dirty="0"/>
              <a:t>(I) above is set to zero if RUC commitment is just extending the QSE committed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7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55FFB-2BA6-40F2-ADE1-8C40A3158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78165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400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364994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321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Evaluating Mitigated Offer for RUC Resources</vt:lpstr>
      <vt:lpstr>SCED offer for RUC</vt:lpstr>
      <vt:lpstr>SCED offer for RUC - Issues</vt:lpstr>
      <vt:lpstr>Real Cost per MWh</vt:lpstr>
      <vt:lpstr>Proposal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Mitigated Offer for RUC Resources</dc:title>
  <dc:creator>Surendran, Resmi SENA-STX/A/7</dc:creator>
  <cp:lastModifiedBy>Surendran, Resmi SENA-STX/A/7</cp:lastModifiedBy>
  <cp:revision>3</cp:revision>
  <dcterms:created xsi:type="dcterms:W3CDTF">2019-06-20T23:12:08Z</dcterms:created>
  <dcterms:modified xsi:type="dcterms:W3CDTF">2019-07-21T13:13:26Z</dcterms:modified>
</cp:coreProperties>
</file>