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2"/>
  </p:sldMasterIdLst>
  <p:notesMasterIdLst>
    <p:notesMasterId r:id="rId8"/>
  </p:notesMasterIdLst>
  <p:handoutMasterIdLst>
    <p:handoutMasterId r:id="rId9"/>
  </p:handoutMasterIdLst>
  <p:sldIdLst>
    <p:sldId id="256" r:id="rId3"/>
    <p:sldId id="275" r:id="rId4"/>
    <p:sldId id="274" r:id="rId5"/>
    <p:sldId id="276"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94660"/>
  </p:normalViewPr>
  <p:slideViewPr>
    <p:cSldViewPr>
      <p:cViewPr varScale="1">
        <p:scale>
          <a:sx n="98" d="100"/>
          <a:sy n="98" d="100"/>
        </p:scale>
        <p:origin x="-102" y="-240"/>
      </p:cViewPr>
      <p:guideLst>
        <p:guide orient="horz" pos="2160"/>
        <p:guide pos="2880"/>
      </p:guideLst>
    </p:cSldViewPr>
  </p:slideViewPr>
  <p:notesTextViewPr>
    <p:cViewPr>
      <p:scale>
        <a:sx n="1" d="1"/>
        <a:sy n="1" d="1"/>
      </p:scale>
      <p:origin x="0" y="0"/>
    </p:cViewPr>
  </p:notesTextViewPr>
  <p:notesViewPr>
    <p:cSldViewPr>
      <p:cViewPr varScale="1">
        <p:scale>
          <a:sx n="45" d="100"/>
          <a:sy n="45" d="100"/>
        </p:scale>
        <p:origin x="2280"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6E9F4A-4066-491C-8F25-BCC5643327B9}" type="datetimeFigureOut">
              <a:rPr lang="en-US" smtClean="0"/>
              <a:t>7/22/2019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C5BAE-5329-436C-BB9D-CF26C62919CE}" type="slidenum">
              <a:rPr lang="en-US" smtClean="0"/>
              <a:t>‹#›</a:t>
            </a:fld>
            <a:endParaRPr lang="en-US"/>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47C23-70FF-4D54-8A37-93BEF4D37D87}" type="datetimeFigureOut">
              <a:rPr lang="en-US" smtClean="0"/>
              <a:t>7/22/2019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8A51B-00BD-480F-A961-AEEFF753F556}" type="slidenum">
              <a:rPr lang="en-US" smtClean="0"/>
              <a:t>‹#›</a:t>
            </a:fld>
            <a:endParaRPr lang="en-US"/>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1</a:t>
            </a:fld>
            <a:endParaRPr lang="en-US"/>
          </a:p>
        </p:txBody>
      </p:sp>
    </p:spTree>
    <p:extLst>
      <p:ext uri="{BB962C8B-B14F-4D97-AF65-F5344CB8AC3E}">
        <p14:creationId xmlns:p14="http://schemas.microsoft.com/office/powerpoint/2010/main" val="172288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2</a:t>
            </a:fld>
            <a:endParaRPr lang="en-US"/>
          </a:p>
        </p:txBody>
      </p:sp>
    </p:spTree>
    <p:extLst>
      <p:ext uri="{BB962C8B-B14F-4D97-AF65-F5344CB8AC3E}">
        <p14:creationId xmlns:p14="http://schemas.microsoft.com/office/powerpoint/2010/main" val="3199395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682283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682283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5</a:t>
            </a:fld>
            <a:endParaRPr lang="en-US"/>
          </a:p>
        </p:txBody>
      </p:sp>
    </p:spTree>
    <p:extLst>
      <p:ext uri="{BB962C8B-B14F-4D97-AF65-F5344CB8AC3E}">
        <p14:creationId xmlns:p14="http://schemas.microsoft.com/office/powerpoint/2010/main" val="314077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384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50446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107995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47263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44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93531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15584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1/9/2018</a:t>
            </a:r>
          </a:p>
        </p:txBody>
      </p:sp>
      <p:sp>
        <p:nvSpPr>
          <p:cNvPr id="4" name="Footer Placeholder 3"/>
          <p:cNvSpPr>
            <a:spLocks noGrp="1"/>
          </p:cNvSpPr>
          <p:nvPr>
            <p:ph type="ftr" sz="quarter" idx="11"/>
          </p:nvPr>
        </p:nvSpPr>
        <p:spPr/>
        <p:txBody>
          <a:bodyPr/>
          <a:lstStyle/>
          <a:p>
            <a:r>
              <a:rPr lang="en-US"/>
              <a:t>December TAC &amp; Board of Directors Update </a:t>
            </a:r>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48196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06329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1/9/2018</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December TAC &amp; Board of Directors Update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a:p>
        </p:txBody>
      </p:sp>
    </p:spTree>
    <p:extLst>
      <p:ext uri="{BB962C8B-B14F-4D97-AF65-F5344CB8AC3E}">
        <p14:creationId xmlns:p14="http://schemas.microsoft.com/office/powerpoint/2010/main" val="192454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014010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1/9/2018</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December TAC &amp; Board of Directors Update </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25940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rcot.com/calendar/2019/7/15/18311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ercot.com/calendar/2019/6/4/180593"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ercot.com/calendar/2019/9/13/183717" TargetMode="External"/><Relationship Id="rId5" Type="http://schemas.openxmlformats.org/officeDocument/2006/relationships/hyperlink" Target="http://ercot.com/calendar/2019/7/23/183468" TargetMode="External"/><Relationship Id="rId4" Type="http://schemas.openxmlformats.org/officeDocument/2006/relationships/hyperlink" Target="http://ercot.com/calendar/2019/7/17/18590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t>July 24, </a:t>
            </a:r>
            <a:r>
              <a:rPr lang="en-US" sz="3200" b="1" dirty="0"/>
              <a:t>2019</a:t>
            </a:r>
            <a:br>
              <a:rPr lang="en-US" sz="3200" b="1" dirty="0"/>
            </a:br>
            <a:r>
              <a:rPr lang="en-US" sz="3200" b="1" dirty="0"/>
              <a:t/>
            </a:r>
            <a:br>
              <a:rPr lang="en-US" sz="3200" b="1" dirty="0"/>
            </a:br>
            <a:r>
              <a:rPr lang="en-US" sz="3200" b="1" dirty="0"/>
              <a:t>RMS Update to TAC</a:t>
            </a:r>
          </a:p>
        </p:txBody>
      </p:sp>
      <p:sp>
        <p:nvSpPr>
          <p:cNvPr id="3" name="Subtitle 2"/>
          <p:cNvSpPr>
            <a:spLocks noGrp="1"/>
          </p:cNvSpPr>
          <p:nvPr>
            <p:ph type="subTitle" idx="1"/>
          </p:nvPr>
        </p:nvSpPr>
        <p:spPr/>
        <p:txBody>
          <a:bodyPr/>
          <a:lstStyle/>
          <a:p>
            <a:endParaRPr lang="en-US" dirty="0"/>
          </a:p>
          <a:p>
            <a:r>
              <a:rPr lang="en-US" dirty="0" smtClean="0"/>
              <a:t>Jim Lee</a:t>
            </a:r>
            <a:endParaRPr lang="en-US" dirty="0"/>
          </a:p>
        </p:txBody>
      </p:sp>
    </p:spTree>
    <p:extLst>
      <p:ext uri="{BB962C8B-B14F-4D97-AF65-F5344CB8AC3E}">
        <p14:creationId xmlns:p14="http://schemas.microsoft.com/office/powerpoint/2010/main" val="865244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7061" y="426732"/>
            <a:ext cx="7518400" cy="646113"/>
          </a:xfrm>
        </p:spPr>
        <p:txBody>
          <a:bodyPr>
            <a:normAutofit/>
          </a:bodyPr>
          <a:lstStyle/>
          <a:p>
            <a:r>
              <a:rPr lang="en-US" sz="4000" b="1" dirty="0" smtClean="0"/>
              <a:t>June 4</a:t>
            </a:r>
            <a:r>
              <a:rPr lang="en-US" sz="4000" b="1" baseline="30000" dirty="0" smtClean="0"/>
              <a:t>th</a:t>
            </a:r>
            <a:r>
              <a:rPr lang="en-US" sz="4000" b="1" dirty="0" smtClean="0"/>
              <a:t> RMS update</a:t>
            </a:r>
            <a:endParaRPr lang="en-US" sz="4000" b="1" dirty="0"/>
          </a:p>
        </p:txBody>
      </p:sp>
      <p:sp>
        <p:nvSpPr>
          <p:cNvPr id="3" name="Content Placeholder 2"/>
          <p:cNvSpPr>
            <a:spLocks noGrp="1"/>
          </p:cNvSpPr>
          <p:nvPr>
            <p:ph idx="4294967295"/>
          </p:nvPr>
        </p:nvSpPr>
        <p:spPr>
          <a:xfrm>
            <a:off x="685800" y="1143000"/>
            <a:ext cx="8382000" cy="5105400"/>
          </a:xfrm>
        </p:spPr>
        <p:txBody>
          <a:bodyPr>
            <a:normAutofit lnSpcReduction="10000"/>
          </a:bodyPr>
          <a:lstStyle/>
          <a:p>
            <a:pPr marL="0" indent="0">
              <a:buNone/>
            </a:pPr>
            <a:r>
              <a:rPr lang="en-US" b="1" i="1" dirty="0" smtClean="0">
                <a:solidFill>
                  <a:srgbClr val="00B050"/>
                </a:solidFill>
              </a:rPr>
              <a:t>NPRR933, Reporting of Demand Response by REPs and NOIEs</a:t>
            </a:r>
          </a:p>
          <a:p>
            <a:pPr marL="475488" lvl="2" indent="0">
              <a:buNone/>
            </a:pPr>
            <a:r>
              <a:rPr lang="en-US" sz="1800" b="1" dirty="0" smtClean="0"/>
              <a:t>Highly engaged discussions between REPs, NOIEs and ERCOT to help impacted Market Participants understand the </a:t>
            </a:r>
            <a:r>
              <a:rPr lang="en-US" sz="1800" b="1" dirty="0"/>
              <a:t>data objectives </a:t>
            </a:r>
            <a:r>
              <a:rPr lang="en-US" sz="1800" b="1" dirty="0" smtClean="0"/>
              <a:t>and proposed timing changes introduced to the current Demand Response annual reporting exercise. </a:t>
            </a:r>
            <a:endParaRPr lang="en-US" sz="600" b="1" dirty="0" smtClean="0"/>
          </a:p>
          <a:p>
            <a:pPr marL="761238" lvl="2" indent="-285750"/>
            <a:r>
              <a:rPr lang="en-US" sz="1800" b="1" dirty="0" smtClean="0">
                <a:hlinkClick r:id="rId3"/>
              </a:rPr>
              <a:t>REP/NOIE </a:t>
            </a:r>
            <a:r>
              <a:rPr lang="en-US" sz="1800" b="1" dirty="0">
                <a:hlinkClick r:id="rId3"/>
              </a:rPr>
              <a:t>Demand Response Survey Workshop </a:t>
            </a:r>
            <a:r>
              <a:rPr lang="en-US" sz="1800" b="1" dirty="0" smtClean="0"/>
              <a:t> was held on July 15</a:t>
            </a:r>
            <a:r>
              <a:rPr lang="en-US" sz="1800" b="1" baseline="30000" dirty="0" smtClean="0"/>
              <a:t>th</a:t>
            </a:r>
            <a:r>
              <a:rPr lang="en-US" sz="1800" b="1" dirty="0" smtClean="0"/>
              <a:t> to better understand ERCOT’s proposal and allow REPs and NOIEs an opportunity to provide feedback on reporting challenges and suggested areas of improvement</a:t>
            </a:r>
            <a:r>
              <a:rPr lang="en-US" sz="1800" b="1" dirty="0" smtClean="0"/>
              <a:t>.</a:t>
            </a:r>
          </a:p>
          <a:p>
            <a:pPr marL="944118" lvl="3" indent="-285750"/>
            <a:r>
              <a:rPr lang="en-US" sz="1800" b="1" dirty="0" smtClean="0"/>
              <a:t>ERCOT brought forward several changes to the NPRR in response to REP/NOIE concerns and these changes will be incorporated into the upcoming 2019 reporting cycle.</a:t>
            </a:r>
          </a:p>
          <a:p>
            <a:pPr marL="944118" lvl="3" indent="-285750"/>
            <a:r>
              <a:rPr lang="en-US" sz="1800" b="1" dirty="0" smtClean="0"/>
              <a:t>Final changes to NPRR933 will be held until after the 2019 reporting cycle to be used going forward.</a:t>
            </a:r>
            <a:endParaRPr lang="en-US" sz="1800" b="1" dirty="0" smtClean="0"/>
          </a:p>
          <a:p>
            <a:pPr marL="0" indent="0">
              <a:buNone/>
            </a:pPr>
            <a:r>
              <a:rPr lang="en-US" b="1" i="1" dirty="0" smtClean="0">
                <a:solidFill>
                  <a:srgbClr val="00B050"/>
                </a:solidFill>
              </a:rPr>
              <a:t>NPRR946</a:t>
            </a:r>
            <a:r>
              <a:rPr lang="en-US" b="1" i="1" dirty="0" smtClean="0">
                <a:solidFill>
                  <a:srgbClr val="00B050"/>
                </a:solidFill>
              </a:rPr>
              <a:t>, Allow TDSPs to Use 814_28 Complete Unexecutable Transaction for 814_03 Switch Transactions Involved in a Mass Transition Event</a:t>
            </a:r>
          </a:p>
          <a:p>
            <a:pPr marL="475488" lvl="2" indent="0">
              <a:buNone/>
            </a:pPr>
            <a:r>
              <a:rPr lang="en-US" sz="1800" b="1" dirty="0" smtClean="0"/>
              <a:t>RMS recommended PRS table and refer NPRR946 to RMS. Currently at TXSET for further review.</a:t>
            </a:r>
          </a:p>
          <a:p>
            <a:pPr marL="475488" lvl="2" indent="0">
              <a:buNone/>
            </a:pPr>
            <a:r>
              <a:rPr lang="en-US" sz="1800" b="1" dirty="0" smtClean="0"/>
              <a:t>TXSET awaiting </a:t>
            </a:r>
            <a:r>
              <a:rPr lang="en-US" sz="1800" b="1" dirty="0"/>
              <a:t>input from ERCOT to determine the level of work and potential cost  to allow for the desired functionality as proposed in the NPRR.</a:t>
            </a:r>
          </a:p>
          <a:p>
            <a:pPr marL="0" indent="0">
              <a:buNone/>
            </a:pPr>
            <a:endParaRPr lang="en-US" sz="1800" b="1" dirty="0"/>
          </a:p>
        </p:txBody>
      </p:sp>
      <p:cxnSp>
        <p:nvCxnSpPr>
          <p:cNvPr id="5" name="Straight Connector 4">
            <a:extLst>
              <a:ext uri="{FF2B5EF4-FFF2-40B4-BE49-F238E27FC236}">
                <a16:creationId xmlns:a16="http://schemas.microsoft.com/office/drawing/2014/main" xmlns="" id="{C15F28AF-C8F2-4201-A7AC-CCCAA0DD0B75}"/>
              </a:ext>
            </a:extLst>
          </p:cNvPr>
          <p:cNvCxnSpPr/>
          <p:nvPr/>
        </p:nvCxnSpPr>
        <p:spPr>
          <a:xfrm>
            <a:off x="762000" y="1072845"/>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xmlns=""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2</a:t>
            </a:fld>
            <a:endParaRPr lang="en-US" dirty="0"/>
          </a:p>
        </p:txBody>
      </p:sp>
    </p:spTree>
    <p:extLst>
      <p:ext uri="{BB962C8B-B14F-4D97-AF65-F5344CB8AC3E}">
        <p14:creationId xmlns:p14="http://schemas.microsoft.com/office/powerpoint/2010/main" val="823131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76200"/>
            <a:ext cx="7162800" cy="761991"/>
          </a:xfrm>
        </p:spPr>
        <p:txBody>
          <a:bodyPr>
            <a:normAutofit/>
          </a:bodyPr>
          <a:lstStyle/>
          <a:p>
            <a:r>
              <a:rPr lang="en-US" sz="4000" b="1" dirty="0"/>
              <a:t>Working Group </a:t>
            </a:r>
            <a:r>
              <a:rPr lang="en-US" sz="4000" b="1" dirty="0" smtClean="0"/>
              <a:t>Updates</a:t>
            </a:r>
            <a:endParaRPr lang="en-US" sz="3600" b="1" i="1" dirty="0"/>
          </a:p>
        </p:txBody>
      </p:sp>
      <p:sp>
        <p:nvSpPr>
          <p:cNvPr id="3" name="Content Placeholder 2"/>
          <p:cNvSpPr>
            <a:spLocks noGrp="1"/>
          </p:cNvSpPr>
          <p:nvPr>
            <p:ph idx="4294967295"/>
          </p:nvPr>
        </p:nvSpPr>
        <p:spPr>
          <a:xfrm>
            <a:off x="228600" y="990600"/>
            <a:ext cx="8686800" cy="5146917"/>
          </a:xfrm>
        </p:spPr>
        <p:txBody>
          <a:bodyPr>
            <a:normAutofit/>
          </a:bodyPr>
          <a:lstStyle/>
          <a:p>
            <a:pPr marL="0" lvl="0" indent="0">
              <a:buNone/>
            </a:pPr>
            <a:r>
              <a:rPr lang="en-US" sz="1600" b="1" dirty="0" smtClean="0"/>
              <a:t>Texas </a:t>
            </a:r>
            <a:r>
              <a:rPr lang="en-US" sz="1600" b="1" dirty="0"/>
              <a:t>Standard Electronic Transaction (Texas SET) </a:t>
            </a:r>
            <a:endParaRPr lang="en-US" sz="1600" b="1" dirty="0" smtClean="0"/>
          </a:p>
          <a:p>
            <a:pPr lvl="2" indent="-365760">
              <a:buFont typeface="Wingdings" panose="05000000000000000000" pitchFamily="2" charset="2"/>
              <a:buChar char="§"/>
            </a:pPr>
            <a:r>
              <a:rPr lang="en-US" dirty="0" smtClean="0"/>
              <a:t>Finalized Safety Net process modifications and will submit for stakeholder consideration</a:t>
            </a:r>
          </a:p>
          <a:p>
            <a:pPr lvl="2" indent="-365760">
              <a:buFont typeface="Wingdings" panose="05000000000000000000" pitchFamily="2" charset="2"/>
              <a:buChar char="§"/>
            </a:pPr>
            <a:r>
              <a:rPr lang="en-US" dirty="0" smtClean="0"/>
              <a:t>Finalized changes to Texas Market Test Plan (TMTP) for “In Flight” and “Out of Flight” testing activities</a:t>
            </a:r>
          </a:p>
          <a:p>
            <a:pPr lvl="2" indent="-365760">
              <a:buFont typeface="Wingdings" panose="05000000000000000000" pitchFamily="2" charset="2"/>
              <a:buChar char="§"/>
            </a:pPr>
            <a:r>
              <a:rPr lang="en-US" dirty="0" smtClean="0"/>
              <a:t>Monitoring ERCOT system projects for 2020: EDI Translator &amp; NAESB upgrades</a:t>
            </a:r>
            <a:br>
              <a:rPr lang="en-US" dirty="0" smtClean="0"/>
            </a:br>
            <a:endParaRPr lang="en-US" sz="800" dirty="0"/>
          </a:p>
          <a:p>
            <a:pPr marL="0" indent="0">
              <a:buNone/>
            </a:pPr>
            <a:r>
              <a:rPr lang="en-US" sz="1600" b="1" dirty="0" smtClean="0"/>
              <a:t>Texas </a:t>
            </a:r>
            <a:r>
              <a:rPr lang="en-US" sz="1600" b="1" dirty="0"/>
              <a:t>Data Transport and MarkeTrak Systems (</a:t>
            </a:r>
            <a:r>
              <a:rPr lang="en-US" sz="1600" b="1" dirty="0" smtClean="0"/>
              <a:t>TDTMS)</a:t>
            </a:r>
          </a:p>
          <a:p>
            <a:pPr marL="571500" lvl="1" indent="-371475">
              <a:buFont typeface="Wingdings" panose="05000000000000000000" pitchFamily="2" charset="2"/>
              <a:buChar char="§"/>
            </a:pPr>
            <a:r>
              <a:rPr lang="en-US" sz="1400" dirty="0" smtClean="0"/>
              <a:t>Continue with annual MarkeTrak subtype analysis -- focusing on three general subtype buckets: </a:t>
            </a:r>
          </a:p>
          <a:p>
            <a:pPr marL="1120140" lvl="4" indent="-371475">
              <a:buFont typeface="Courier New" panose="02070309020205020404" pitchFamily="49" charset="0"/>
              <a:buChar char="o"/>
            </a:pPr>
            <a:r>
              <a:rPr lang="en-US" sz="1200" dirty="0" smtClean="0"/>
              <a:t>Inadvertent Gain/Loss &amp; Rescissions</a:t>
            </a:r>
          </a:p>
          <a:p>
            <a:pPr marL="1120140" lvl="4" indent="-371475">
              <a:buFont typeface="Courier New" panose="02070309020205020404" pitchFamily="49" charset="0"/>
              <a:buChar char="o"/>
            </a:pPr>
            <a:r>
              <a:rPr lang="en-US" sz="1200" dirty="0" smtClean="0"/>
              <a:t>Usage &amp; Billing Disputes</a:t>
            </a:r>
          </a:p>
          <a:p>
            <a:pPr marL="1120140" lvl="4" indent="-371475">
              <a:buFont typeface="Courier New" panose="02070309020205020404" pitchFamily="49" charset="0"/>
              <a:buChar char="o"/>
            </a:pPr>
            <a:r>
              <a:rPr lang="en-US" sz="1200" dirty="0" smtClean="0"/>
              <a:t>Switch Hold Removal</a:t>
            </a:r>
            <a:endParaRPr lang="en-US" sz="1050" dirty="0" smtClean="0"/>
          </a:p>
          <a:p>
            <a:pPr marL="0" indent="0">
              <a:buNone/>
            </a:pPr>
            <a:r>
              <a:rPr lang="en-US" sz="800" b="1" dirty="0" smtClean="0"/>
              <a:t/>
            </a:r>
            <a:br>
              <a:rPr lang="en-US" sz="800" b="1" dirty="0" smtClean="0"/>
            </a:br>
            <a:r>
              <a:rPr lang="en-US" sz="1600" b="1" dirty="0" smtClean="0"/>
              <a:t>Retail Market Training Task Force (RMTTF)</a:t>
            </a:r>
          </a:p>
          <a:p>
            <a:pPr marL="571500" lvl="1" indent="-371475">
              <a:buFont typeface="Wingdings" panose="05000000000000000000" pitchFamily="2" charset="2"/>
              <a:buChar char="§"/>
            </a:pPr>
            <a:r>
              <a:rPr lang="en-US" sz="1400" dirty="0" smtClean="0"/>
              <a:t>Preparing for upcoming Retail101 &amp; TXSET101 training – Houston, Sept 25-26</a:t>
            </a:r>
          </a:p>
          <a:p>
            <a:pPr marL="571500" lvl="1" indent="-371475">
              <a:buFont typeface="Wingdings" panose="05000000000000000000" pitchFamily="2" charset="2"/>
              <a:buChar char="§"/>
            </a:pPr>
            <a:r>
              <a:rPr lang="en-US" sz="1400" dirty="0" smtClean="0"/>
              <a:t>Opened up 5 more seats due to high demand! 55 seats total, both days. Registration ends Sept 20</a:t>
            </a:r>
            <a:r>
              <a:rPr lang="en-US" sz="1400" baseline="30000" dirty="0" smtClean="0"/>
              <a:t>th</a:t>
            </a:r>
            <a:r>
              <a:rPr lang="en-US" sz="1400" dirty="0" smtClean="0"/>
              <a:t>.</a:t>
            </a:r>
          </a:p>
          <a:p>
            <a:pPr marL="571500" lvl="1" indent="-371475">
              <a:buFont typeface="Wingdings" panose="05000000000000000000" pitchFamily="2" charset="2"/>
              <a:buChar char="§"/>
            </a:pPr>
            <a:r>
              <a:rPr lang="en-US" sz="1400" dirty="0" smtClean="0"/>
              <a:t>Latest Web-Based Training Stats:</a:t>
            </a:r>
          </a:p>
          <a:p>
            <a:pPr marL="571500" lvl="1" indent="-371475">
              <a:buFont typeface="Wingdings" panose="05000000000000000000" pitchFamily="2" charset="2"/>
              <a:buChar char="§"/>
            </a:pPr>
            <a:endParaRPr lang="en-US" sz="1600" dirty="0"/>
          </a:p>
          <a:p>
            <a:pPr marL="0" indent="0">
              <a:buNone/>
            </a:pPr>
            <a:endParaRPr lang="en-US" sz="1800" b="1" dirty="0" smtClean="0"/>
          </a:p>
          <a:p>
            <a:pPr marL="0" indent="0">
              <a:buNone/>
            </a:pPr>
            <a:endParaRPr lang="en-US" sz="1800" b="1" dirty="0"/>
          </a:p>
          <a:p>
            <a:pPr marL="0" indent="0">
              <a:buNone/>
            </a:pPr>
            <a:endParaRPr lang="en-US" sz="1800" b="1" dirty="0" smtClean="0"/>
          </a:p>
        </p:txBody>
      </p:sp>
      <p:cxnSp>
        <p:nvCxnSpPr>
          <p:cNvPr id="5" name="Straight Connector 4">
            <a:extLst>
              <a:ext uri="{FF2B5EF4-FFF2-40B4-BE49-F238E27FC236}">
                <a16:creationId xmlns:a16="http://schemas.microsoft.com/office/drawing/2014/main" xmlns="" id="{446E863D-0601-4005-9B5E-5A02E1DBD8D2}"/>
              </a:ext>
            </a:extLst>
          </p:cNvPr>
          <p:cNvCxnSpPr/>
          <p:nvPr/>
        </p:nvCxnSpPr>
        <p:spPr>
          <a:xfrm>
            <a:off x="457200" y="9144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xmlns="" id="{D98F32FB-2F88-4810-9ACC-51C270E45392}"/>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3</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241094"/>
              </p:ext>
            </p:extLst>
          </p:nvPr>
        </p:nvGraphicFramePr>
        <p:xfrm>
          <a:off x="838200" y="4953000"/>
          <a:ext cx="5791200" cy="1188720"/>
        </p:xfrm>
        <a:graphic>
          <a:graphicData uri="http://schemas.openxmlformats.org/drawingml/2006/table">
            <a:tbl>
              <a:tblPr firstRow="1" bandRow="1">
                <a:tableStyleId>{5C22544A-7EE6-4342-B048-85BDC9FD1C3A}</a:tableStyleId>
              </a:tblPr>
              <a:tblGrid>
                <a:gridCol w="1944204"/>
                <a:gridCol w="1332396"/>
                <a:gridCol w="1295400"/>
                <a:gridCol w="1219200"/>
              </a:tblGrid>
              <a:tr h="263769">
                <a:tc>
                  <a:txBody>
                    <a:bodyPr/>
                    <a:lstStyle/>
                    <a:p>
                      <a:pPr algn="ctr"/>
                      <a:r>
                        <a:rPr lang="en-US" sz="1200" dirty="0" smtClean="0">
                          <a:solidFill>
                            <a:schemeClr val="tx1"/>
                          </a:solidFill>
                        </a:rPr>
                        <a:t>WBT</a:t>
                      </a:r>
                      <a:r>
                        <a:rPr lang="en-US" sz="1200" baseline="0" dirty="0" smtClean="0">
                          <a:solidFill>
                            <a:schemeClr val="tx1"/>
                          </a:solidFill>
                        </a:rPr>
                        <a:t> courses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In progress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Complete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Total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19808">
                <a:tc>
                  <a:txBody>
                    <a:bodyPr/>
                    <a:lstStyle/>
                    <a:p>
                      <a:r>
                        <a:rPr lang="en-US" sz="900" dirty="0" smtClean="0"/>
                        <a:t>MarkeTrak</a:t>
                      </a:r>
                      <a:r>
                        <a:rPr lang="en-US" sz="900" baseline="0" dirty="0" smtClean="0"/>
                        <a:t> (YTD)</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27</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67</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94</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19808">
                <a:tc>
                  <a:txBody>
                    <a:bodyPr/>
                    <a:lstStyle/>
                    <a:p>
                      <a:r>
                        <a:rPr lang="en-US" sz="900" dirty="0" smtClean="0"/>
                        <a:t>MarkeTrak (All Time)</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283</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706</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989</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19808">
                <a:tc>
                  <a:txBody>
                    <a:bodyPr/>
                    <a:lstStyle/>
                    <a:p>
                      <a:r>
                        <a:rPr lang="en-US" sz="900" dirty="0" smtClean="0"/>
                        <a:t>Retail101</a:t>
                      </a:r>
                      <a:r>
                        <a:rPr lang="en-US" sz="900" baseline="0" dirty="0" smtClean="0"/>
                        <a:t> </a:t>
                      </a:r>
                      <a:r>
                        <a:rPr lang="en-US" sz="900" dirty="0" smtClean="0"/>
                        <a:t>(YTD)</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115</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34</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149</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19808">
                <a:tc>
                  <a:txBody>
                    <a:bodyPr/>
                    <a:lstStyle/>
                    <a:p>
                      <a:r>
                        <a:rPr lang="en-US" sz="900" dirty="0" smtClean="0"/>
                        <a:t>Retail101 (All</a:t>
                      </a:r>
                      <a:r>
                        <a:rPr lang="en-US" sz="900" baseline="0" dirty="0" smtClean="0"/>
                        <a:t> Time)</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489</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184</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900" dirty="0" smtClean="0"/>
                        <a:t>673</a:t>
                      </a:r>
                      <a:endParaRPr 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348924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76200"/>
            <a:ext cx="8077200" cy="761991"/>
          </a:xfrm>
        </p:spPr>
        <p:txBody>
          <a:bodyPr>
            <a:normAutofit/>
          </a:bodyPr>
          <a:lstStyle/>
          <a:p>
            <a:r>
              <a:rPr lang="en-US" sz="3200" b="1" dirty="0" smtClean="0"/>
              <a:t>AEPTX/Oncor </a:t>
            </a:r>
            <a:r>
              <a:rPr lang="en-US" sz="3200" b="1" dirty="0" err="1" smtClean="0"/>
              <a:t>Sharyland</a:t>
            </a:r>
            <a:r>
              <a:rPr lang="en-US" sz="3200" b="1" dirty="0" smtClean="0"/>
              <a:t> ESI ID Transition Workshop </a:t>
            </a:r>
            <a:endParaRPr lang="en-US" sz="2800" b="1" i="1" dirty="0"/>
          </a:p>
        </p:txBody>
      </p:sp>
      <p:sp>
        <p:nvSpPr>
          <p:cNvPr id="3" name="Content Placeholder 2"/>
          <p:cNvSpPr>
            <a:spLocks noGrp="1"/>
          </p:cNvSpPr>
          <p:nvPr>
            <p:ph idx="4294967295"/>
          </p:nvPr>
        </p:nvSpPr>
        <p:spPr>
          <a:xfrm>
            <a:off x="228600" y="990600"/>
            <a:ext cx="8686800" cy="5146917"/>
          </a:xfrm>
        </p:spPr>
        <p:txBody>
          <a:bodyPr>
            <a:normAutofit/>
          </a:bodyPr>
          <a:lstStyle/>
          <a:p>
            <a:pPr marL="0" indent="0">
              <a:buNone/>
            </a:pPr>
            <a:endParaRPr lang="en-US" sz="1800" b="1" dirty="0"/>
          </a:p>
          <a:p>
            <a:pPr marL="0" indent="0">
              <a:buNone/>
            </a:pPr>
            <a:endParaRPr lang="en-US" sz="1800" b="1" dirty="0" smtClean="0"/>
          </a:p>
        </p:txBody>
      </p:sp>
      <p:cxnSp>
        <p:nvCxnSpPr>
          <p:cNvPr id="5" name="Straight Connector 4">
            <a:extLst>
              <a:ext uri="{FF2B5EF4-FFF2-40B4-BE49-F238E27FC236}">
                <a16:creationId xmlns:a16="http://schemas.microsoft.com/office/drawing/2014/main" xmlns="" id="{446E863D-0601-4005-9B5E-5A02E1DBD8D2}"/>
              </a:ext>
            </a:extLst>
          </p:cNvPr>
          <p:cNvCxnSpPr/>
          <p:nvPr/>
        </p:nvCxnSpPr>
        <p:spPr>
          <a:xfrm>
            <a:off x="457200" y="9144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xmlns="" id="{D98F32FB-2F88-4810-9ACC-51C270E45392}"/>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4</a:t>
            </a:fld>
            <a:endParaRPr lang="en-US" dirty="0"/>
          </a:p>
        </p:txBody>
      </p:sp>
      <p:sp>
        <p:nvSpPr>
          <p:cNvPr id="8" name="Content Placeholder 2"/>
          <p:cNvSpPr txBox="1">
            <a:spLocks/>
          </p:cNvSpPr>
          <p:nvPr/>
        </p:nvSpPr>
        <p:spPr>
          <a:xfrm>
            <a:off x="685800" y="1143000"/>
            <a:ext cx="7848600" cy="51054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US" dirty="0" smtClean="0">
                <a:solidFill>
                  <a:schemeClr val="tx1"/>
                </a:solidFill>
              </a:rPr>
              <a:t>AEP Texas and Oncor filed a joint STM to transfer approximately 3,100 customers in the </a:t>
            </a:r>
            <a:r>
              <a:rPr lang="en-US" dirty="0" err="1" smtClean="0">
                <a:solidFill>
                  <a:schemeClr val="tx1"/>
                </a:solidFill>
              </a:rPr>
              <a:t>Sharyland</a:t>
            </a:r>
            <a:r>
              <a:rPr lang="en-US" dirty="0" smtClean="0">
                <a:solidFill>
                  <a:schemeClr val="tx1"/>
                </a:solidFill>
              </a:rPr>
              <a:t>-Mission-McAllen area in South Texas. </a:t>
            </a:r>
          </a:p>
          <a:p>
            <a:pPr marL="0" indent="0">
              <a:buFont typeface="Calibri" panose="020F0502020204030204" pitchFamily="34" charset="0"/>
              <a:buNone/>
            </a:pPr>
            <a:r>
              <a:rPr lang="en-US" dirty="0" smtClean="0">
                <a:solidFill>
                  <a:schemeClr val="tx1"/>
                </a:solidFill>
              </a:rPr>
              <a:t>A series of Workshops have been scheduled to communicate details related to the ESI ID transition if the joint STM were approved by the PUCT and to allow an opportunity for REPs and other impacted parties to raise issues, questions, and concerns.</a:t>
            </a:r>
          </a:p>
          <a:p>
            <a:pPr marL="0" indent="0">
              <a:buFont typeface="Calibri" panose="020F0502020204030204" pitchFamily="34" charset="0"/>
              <a:buNone/>
            </a:pPr>
            <a:r>
              <a:rPr lang="en-US" dirty="0" smtClean="0">
                <a:solidFill>
                  <a:schemeClr val="tx1"/>
                </a:solidFill>
              </a:rPr>
              <a:t>Information for each Workshop can be found here:</a:t>
            </a:r>
            <a:r>
              <a:rPr lang="en-US" i="1" dirty="0" smtClean="0">
                <a:solidFill>
                  <a:schemeClr val="tx1"/>
                </a:solidFill>
              </a:rPr>
              <a:t/>
            </a:r>
            <a:br>
              <a:rPr lang="en-US" i="1" dirty="0" smtClean="0">
                <a:solidFill>
                  <a:schemeClr val="tx1"/>
                </a:solidFill>
              </a:rPr>
            </a:br>
            <a:endParaRPr lang="en-US" i="1" dirty="0" smtClean="0">
              <a:solidFill>
                <a:schemeClr val="tx1"/>
              </a:solidFill>
            </a:endParaRPr>
          </a:p>
          <a:p>
            <a:pPr marL="635508" lvl="1" indent="-342900">
              <a:buFont typeface="Calibri" panose="020F0502020204030204" pitchFamily="34" charset="0"/>
              <a:buAutoNum type="arabicParenR"/>
            </a:pPr>
            <a:r>
              <a:rPr lang="en-US" b="1" dirty="0" smtClean="0">
                <a:hlinkClick r:id="rId3"/>
              </a:rPr>
              <a:t>Oncor/AEP Texas Mission-McAllen ESIID Transition Workshop I</a:t>
            </a:r>
            <a:r>
              <a:rPr lang="en-US" b="1" dirty="0" smtClean="0"/>
              <a:t> (6/4/19)</a:t>
            </a:r>
          </a:p>
          <a:p>
            <a:pPr marL="635508" lvl="1" indent="-342900">
              <a:buFont typeface="Calibri" panose="020F0502020204030204" pitchFamily="34" charset="0"/>
              <a:buAutoNum type="arabicParenR"/>
            </a:pPr>
            <a:r>
              <a:rPr lang="en-US" b="1" dirty="0" smtClean="0">
                <a:hlinkClick r:id="rId4"/>
              </a:rPr>
              <a:t>Issues Gathering Working Session </a:t>
            </a:r>
            <a:r>
              <a:rPr lang="en-US" b="1" dirty="0" smtClean="0"/>
              <a:t>(7/17/19)</a:t>
            </a:r>
          </a:p>
          <a:p>
            <a:pPr marL="635508" lvl="1" indent="-342900">
              <a:buFont typeface="Calibri" panose="020F0502020204030204" pitchFamily="34" charset="0"/>
              <a:buAutoNum type="arabicParenR"/>
            </a:pPr>
            <a:r>
              <a:rPr lang="en-US" b="1" dirty="0" smtClean="0">
                <a:hlinkClick r:id="rId5"/>
              </a:rPr>
              <a:t>Oncor/AEP Texas Mission-McAllen ESIID Transition Workshop II</a:t>
            </a:r>
            <a:r>
              <a:rPr lang="en-US" b="1" dirty="0" smtClean="0"/>
              <a:t> (7/23/19)</a:t>
            </a:r>
          </a:p>
          <a:p>
            <a:pPr marL="635508" lvl="1" indent="-342900">
              <a:buFont typeface="Calibri" panose="020F0502020204030204" pitchFamily="34" charset="0"/>
              <a:buAutoNum type="arabicParenR"/>
            </a:pPr>
            <a:r>
              <a:rPr lang="en-US" b="1" dirty="0" smtClean="0">
                <a:hlinkClick r:id="rId6"/>
              </a:rPr>
              <a:t>Oncor/AEP Texas Mission-McAllen ESIID Transition Workshop III</a:t>
            </a:r>
            <a:r>
              <a:rPr lang="en-US" b="1" dirty="0" smtClean="0"/>
              <a:t> (9/13/19)</a:t>
            </a:r>
            <a:endParaRPr lang="en-US" sz="1600" b="1" dirty="0"/>
          </a:p>
        </p:txBody>
      </p:sp>
    </p:spTree>
    <p:extLst>
      <p:ext uri="{BB962C8B-B14F-4D97-AF65-F5344CB8AC3E}">
        <p14:creationId xmlns:p14="http://schemas.microsoft.com/office/powerpoint/2010/main" val="3976580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 </a:t>
            </a:r>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22662" y="2786063"/>
            <a:ext cx="2143125" cy="2143125"/>
          </a:xfrm>
        </p:spPr>
      </p:pic>
      <p:sp>
        <p:nvSpPr>
          <p:cNvPr id="5" name="Slide Number Placeholder 4"/>
          <p:cNvSpPr>
            <a:spLocks noGrp="1"/>
          </p:cNvSpPr>
          <p:nvPr>
            <p:ph type="sldNum" sz="quarter" idx="12"/>
          </p:nvPr>
        </p:nvSpPr>
        <p:spPr/>
        <p:txBody>
          <a:bodyPr/>
          <a:lstStyle/>
          <a:p>
            <a:fld id="{EDEDA31E-5185-4CB0-88E0-309A957138BF}" type="slidenum">
              <a:rPr lang="en-US" smtClean="0"/>
              <a:pPr/>
              <a:t>5</a:t>
            </a:fld>
            <a:endParaRPr lang="en-US"/>
          </a:p>
        </p:txBody>
      </p:sp>
      <p:sp>
        <p:nvSpPr>
          <p:cNvPr id="6" name="TextBox 5">
            <a:extLst>
              <a:ext uri="{FF2B5EF4-FFF2-40B4-BE49-F238E27FC236}">
                <a16:creationId xmlns:a16="http://schemas.microsoft.com/office/drawing/2014/main" xmlns="" id="{C369E70B-5620-41BA-81EE-0692A90DD04F}"/>
              </a:ext>
            </a:extLst>
          </p:cNvPr>
          <p:cNvSpPr txBox="1"/>
          <p:nvPr/>
        </p:nvSpPr>
        <p:spPr>
          <a:xfrm>
            <a:off x="914400" y="5715000"/>
            <a:ext cx="3563668" cy="369332"/>
          </a:xfrm>
          <a:prstGeom prst="rect">
            <a:avLst/>
          </a:prstGeom>
          <a:noFill/>
        </p:spPr>
        <p:txBody>
          <a:bodyPr wrap="none" rtlCol="0">
            <a:spAutoFit/>
          </a:bodyPr>
          <a:lstStyle/>
          <a:p>
            <a:r>
              <a:rPr lang="en-US" dirty="0"/>
              <a:t>Next RMS Meeting </a:t>
            </a:r>
            <a:r>
              <a:rPr lang="en-US" dirty="0" smtClean="0"/>
              <a:t>– August 6, </a:t>
            </a:r>
            <a:r>
              <a:rPr lang="en-US" dirty="0"/>
              <a:t>2019</a:t>
            </a:r>
          </a:p>
        </p:txBody>
      </p:sp>
    </p:spTree>
    <p:extLst>
      <p:ext uri="{BB962C8B-B14F-4D97-AF65-F5344CB8AC3E}">
        <p14:creationId xmlns:p14="http://schemas.microsoft.com/office/powerpoint/2010/main" val="74137926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autoSelectedSuggestion">
  <element uid="c5f8eb12-5b27-439d-aaa6-3402af626fa3" value=""/>
  <element uid="c64218ab-b8d1-40b6-a478-cb8be1e10ecc" value=""/>
</sisl>
</file>

<file path=customXml/itemProps1.xml><?xml version="1.0" encoding="utf-8"?>
<ds:datastoreItem xmlns:ds="http://schemas.openxmlformats.org/officeDocument/2006/customXml" ds:itemID="{D50F9CC6-3620-4155-B949-B6A58810455B}">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Retrospect</Template>
  <TotalTime>16254</TotalTime>
  <Words>387</Words>
  <Application>Microsoft Office PowerPoint</Application>
  <PresentationFormat>On-screen Show (4:3)</PresentationFormat>
  <Paragraphs>67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Retrospect</vt:lpstr>
      <vt:lpstr>July 24, 2019  RMS Update to TAC</vt:lpstr>
      <vt:lpstr>June 4th RMS update</vt:lpstr>
      <vt:lpstr>Working Group Updates</vt:lpstr>
      <vt:lpstr>AEPTX/Oncor Sharyland ESI ID Transition Workshop </vt:lpstr>
      <vt:lpstr>Questions? </vt:lpstr>
    </vt:vector>
  </TitlesOfParts>
  <Company>NRG Energy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&amp; Board of Directors Update</dc:title>
  <dc:creator>Zerwas (Reed), Rebecca</dc:creator>
  <cp:keywords/>
  <cp:lastModifiedBy>s262089</cp:lastModifiedBy>
  <cp:revision>192</cp:revision>
  <cp:lastPrinted>2018-11-28T18:48:20Z</cp:lastPrinted>
  <dcterms:created xsi:type="dcterms:W3CDTF">2018-01-08T22:15:17Z</dcterms:created>
  <dcterms:modified xsi:type="dcterms:W3CDTF">2019-07-22T18:06:15Z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c615b51a-108d-4bd5-9d67-55c44ee40868</vt:lpwstr>
  </property>
  <property fmtid="{D5CDD505-2E9C-101B-9397-08002B2CF9AE}" pid="3" name="bjSaver">
    <vt:lpwstr>hVeZjyyepu7wfUb3kwBo4T82bAn9HrXq</vt:lpwstr>
  </property>
  <property fmtid="{D5CDD505-2E9C-101B-9397-08002B2CF9AE}" pid="4" name="bjDocumentSecurityLabel">
    <vt:lpwstr>AEP Public</vt:lpwstr>
  </property>
  <property fmtid="{D5CDD505-2E9C-101B-9397-08002B2CF9AE}" pid="5" name="bjDocumentLabelXML">
    <vt:lpwstr>&lt;?xml version="1.0" encoding="us-ascii"?&gt;&lt;sisl xmlns:xsi="http://www.w3.org/2001/XMLSchema-instance" xmlns:xsd="http://www.w3.org/2001/XMLSchema" sislVersion="0" policy="e9c0b8d7-bdb4-4fd3-b62a-f50327aaefce" origin="autoSelectedSuggestion" xmlns="http://w</vt:lpwstr>
  </property>
  <property fmtid="{D5CDD505-2E9C-101B-9397-08002B2CF9AE}" pid="6" name="bjDocumentLabelXML-0">
    <vt:lpwstr>ww.boldonjames.com/2008/01/sie/internal/label"&gt;&lt;element uid="c5f8eb12-5b27-439d-aaa6-3402af626fa3" value="" /&gt;&lt;element uid="c64218ab-b8d1-40b6-a478-cb8be1e10ecc" value="" /&gt;&lt;/sisl&gt;</vt:lpwstr>
  </property>
  <property fmtid="{D5CDD505-2E9C-101B-9397-08002B2CF9AE}" pid="7" name="Visual Markings Removed">
    <vt:lpwstr>No</vt:lpwstr>
  </property>
</Properties>
</file>