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2DF358-8D61-4AAF-A78F-99E8AFE81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A6F0A20-7CBA-4EC5-951A-B4CA5D7CD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B3CFCC-8774-4501-B9EB-57D09826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7FEA34-E6CE-45DF-8169-BDB3608F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1F9CE7-42CD-422F-88E1-4AF529C0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6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7DB033-7110-49E7-AB56-03DF72B1E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474FD32-6288-4370-A859-2A4C8AAA0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858F39-2087-4E5D-BEF2-4AB32EA1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3E1E42-51CE-4CB4-8018-D7D24CD4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DFA781-CA5B-4C4A-BA81-B636E6B1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4263CC1-D202-421C-BBD3-FB0D28195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641F01-1BB2-4CA2-A57A-8FB520E82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FE3165-090F-4ED7-AD94-5D4B79C04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7F2F69-A2E9-42BD-9A9E-A15A5D1A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4EF36C-A5E9-4B64-9DB0-3A024A7A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5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6B0CA1-2265-4328-B134-33C4DC7C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10F226-4B33-40DA-8B4F-3B6AAB41B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B8642C-E3FB-4B96-8187-0F91EABD5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97D245-4147-464F-B215-BEB084A23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638F09-55EC-4A0F-99EC-3173AA521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6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2FE0A7-8991-458A-A5D7-BC8B77C45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41ABC5D-351A-402F-BEF4-23688C440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79E127-E2FC-460D-8FF6-DD0F7665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0398A5-43E5-4186-A52B-D7CEAB27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18C3A3-91C0-45A4-B2F8-B2553D6F0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2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DA3E05-5DD1-43B1-89BD-6374B4C0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4331CE-2BAF-4D82-A97B-A2D29B31A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55A6E84-518A-4EC5-BEDD-87B4266FB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D6C7DEE-5840-42E9-91C8-F83BF8FC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0D50A3-678E-475A-997E-79DE5063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77124D3-AB77-41EF-8289-0CC08ED0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2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8DB77B-1DEE-4BEC-99BF-9830A64A9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E3F9E6F-2C66-4F51-B512-BB6A55650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3E6A23E-317A-4E48-990F-C830C7206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0183D1A-F03B-4BF3-8C14-9537CCFD8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D1B6445-BC81-4023-99A9-900D038C3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CEE164F-73C8-46A4-894E-766B8AE6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E4974CD-CB60-4E19-B810-E952929B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74425AF-6F23-418A-B2CA-0F60ADA3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8D55C9-3454-4904-8477-43BD763F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623F943-0F13-4B34-977F-143097E0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F076B3-BF7E-474D-AC10-79D77D09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AD2C746-2FE6-436C-BC1E-070EB31B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0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88F75FF-BB7C-4027-829D-3104D210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159525A-9A73-4B6E-9F6B-2478D14BC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05A8A38-60AE-4B40-A89F-E3E97CFE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71B430-2189-480E-A391-273E3098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55C364-F352-4C18-9A9B-4C64D272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5DDE08F-4DE5-4E94-A3E7-4A2512645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0A4C3B-C8EF-45C8-9199-391229FA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919D893-36A3-4596-BB1B-92CD8BFF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FB7875-86FD-4224-8CAD-BA6E761E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0229CF-D4DC-4371-B845-895A98DB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9C58457-E07E-4712-B88A-76FA1CDA7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C84D218-6F68-42B6-A8CF-1ED66016E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FFDC1A6-FFA8-4758-9174-199691DB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B4E19B1-6179-4F3E-97F8-15A2DF77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EF731B5-6257-4B82-8ECF-5D5244E6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4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B503196-9866-490B-8D23-E083A2B28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0A3694-7CB3-41E2-A376-819A8A0ED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04A312-2F9D-4439-A82D-DCDBF73F6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B67AC-509C-43A4-8AD6-09A3D2789CE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2C763C-CE16-4937-9084-DCAA5D6B8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121770-C429-4EEF-82C4-9B543B6AD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0FA05-A5A7-4DD3-860E-59A87109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A6241660-8084-47E2-812D-9011A65D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Holistic Approach to Ancillary Service Compliance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D1F2AA1D-B75A-40A3-82CD-E64502A0E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Monthly </a:t>
            </a:r>
            <a:r>
              <a:rPr lang="en-US" dirty="0" smtClean="0"/>
              <a:t>KPI </a:t>
            </a:r>
            <a:r>
              <a:rPr lang="en-US" dirty="0"/>
              <a:t>process for </a:t>
            </a:r>
            <a:r>
              <a:rPr lang="en-US" dirty="0" err="1"/>
              <a:t>clawback</a:t>
            </a:r>
            <a:r>
              <a:rPr lang="en-US" dirty="0"/>
              <a:t> – compliance calculated by QSE fleet</a:t>
            </a:r>
          </a:p>
          <a:p>
            <a:pPr lvl="1"/>
            <a:r>
              <a:rPr lang="en-US" dirty="0"/>
              <a:t>&gt;95% KPI </a:t>
            </a:r>
            <a:r>
              <a:rPr lang="en-US" dirty="0" smtClean="0"/>
              <a:t>compliance: </a:t>
            </a:r>
            <a:r>
              <a:rPr lang="en-US" dirty="0"/>
              <a:t>no </a:t>
            </a:r>
            <a:r>
              <a:rPr lang="en-US" dirty="0" err="1"/>
              <a:t>clawback</a:t>
            </a:r>
            <a:endParaRPr lang="en-US" dirty="0"/>
          </a:p>
          <a:p>
            <a:pPr lvl="1"/>
            <a:r>
              <a:rPr lang="en-US" dirty="0" smtClean="0"/>
              <a:t>Potential </a:t>
            </a:r>
            <a:r>
              <a:rPr lang="en-US" dirty="0" smtClean="0"/>
              <a:t>tiers below 95</a:t>
            </a:r>
            <a:r>
              <a:rPr lang="en-US" dirty="0" smtClean="0"/>
              <a:t>% </a:t>
            </a:r>
            <a:r>
              <a:rPr lang="en-US" dirty="0"/>
              <a:t>KPI </a:t>
            </a:r>
            <a:r>
              <a:rPr lang="en-US" dirty="0" smtClean="0"/>
              <a:t>compliance: potential </a:t>
            </a:r>
            <a:r>
              <a:rPr lang="en-US" dirty="0" err="1" smtClean="0"/>
              <a:t>clawback</a:t>
            </a:r>
            <a:r>
              <a:rPr lang="en-US" dirty="0" smtClean="0"/>
              <a:t> </a:t>
            </a:r>
            <a:r>
              <a:rPr lang="en-US" dirty="0"/>
              <a:t>of short intervals, ERCOT RFI</a:t>
            </a:r>
            <a:r>
              <a:rPr lang="en-US" dirty="0" smtClean="0"/>
              <a:t>, and potential review of AS qualification</a:t>
            </a:r>
          </a:p>
          <a:p>
            <a:pPr lvl="1"/>
            <a:r>
              <a:rPr lang="en-US" dirty="0" smtClean="0"/>
              <a:t>Link current </a:t>
            </a:r>
            <a:r>
              <a:rPr lang="en-US" dirty="0" smtClean="0"/>
              <a:t>RFI process to KPI metric review </a:t>
            </a:r>
            <a:endParaRPr lang="en-US" dirty="0"/>
          </a:p>
          <a:p>
            <a:r>
              <a:rPr lang="en-US" dirty="0" smtClean="0"/>
              <a:t>Additional telemetry details needed from ERCOT to </a:t>
            </a:r>
            <a:r>
              <a:rPr lang="en-US" dirty="0" smtClean="0"/>
              <a:t>allow QSE to </a:t>
            </a:r>
            <a:r>
              <a:rPr lang="en-US" smtClean="0"/>
              <a:t>shadow compliance </a:t>
            </a:r>
            <a:r>
              <a:rPr lang="en-US" dirty="0" smtClean="0"/>
              <a:t>with </a:t>
            </a:r>
            <a:r>
              <a:rPr lang="en-US" dirty="0" smtClean="0"/>
              <a:t>KPI.</a:t>
            </a:r>
            <a:endParaRPr lang="en-US" dirty="0"/>
          </a:p>
          <a:p>
            <a:r>
              <a:rPr lang="en-US" dirty="0" smtClean="0"/>
              <a:t>Goals of this approach: better </a:t>
            </a:r>
            <a:r>
              <a:rPr lang="en-US" dirty="0"/>
              <a:t>align incentives so that entities are not encouraged to forgo their AS Capacity obligation in favor of converting that capacity to </a:t>
            </a:r>
            <a:r>
              <a:rPr lang="en-US" dirty="0" smtClean="0"/>
              <a:t>energy; provide </a:t>
            </a:r>
            <a:r>
              <a:rPr lang="en-US" dirty="0" smtClean="0"/>
              <a:t>market certainty </a:t>
            </a:r>
            <a:r>
              <a:rPr lang="en-US" dirty="0" smtClean="0"/>
              <a:t>regarding how </a:t>
            </a:r>
            <a:r>
              <a:rPr lang="en-US" dirty="0" smtClean="0"/>
              <a:t>AS shortfalls will be managed from </a:t>
            </a:r>
            <a:r>
              <a:rPr lang="en-US" dirty="0" smtClean="0"/>
              <a:t>both a </a:t>
            </a:r>
            <a:r>
              <a:rPr lang="en-US" dirty="0" smtClean="0"/>
              <a:t>compliance and a market </a:t>
            </a:r>
            <a:r>
              <a:rPr lang="en-US" dirty="0" smtClean="0"/>
              <a:t>perspective.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83220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Holistic Approach to Ancillary Service Compliance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</dc:title>
  <dc:creator>STEC</dc:creator>
  <cp:lastModifiedBy>LCRA</cp:lastModifiedBy>
  <cp:revision>9</cp:revision>
  <dcterms:created xsi:type="dcterms:W3CDTF">2019-07-17T16:27:01Z</dcterms:created>
  <dcterms:modified xsi:type="dcterms:W3CDTF">2019-07-19T20:10:45Z</dcterms:modified>
</cp:coreProperties>
</file>