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25"/>
  </p:notesMasterIdLst>
  <p:handoutMasterIdLst>
    <p:handoutMasterId r:id="rId26"/>
  </p:handoutMasterIdLst>
  <p:sldIdLst>
    <p:sldId id="260" r:id="rId6"/>
    <p:sldId id="285" r:id="rId7"/>
    <p:sldId id="286" r:id="rId8"/>
    <p:sldId id="291" r:id="rId9"/>
    <p:sldId id="290" r:id="rId10"/>
    <p:sldId id="307" r:id="rId11"/>
    <p:sldId id="287" r:id="rId12"/>
    <p:sldId id="296" r:id="rId13"/>
    <p:sldId id="295" r:id="rId14"/>
    <p:sldId id="293" r:id="rId15"/>
    <p:sldId id="297" r:id="rId16"/>
    <p:sldId id="298" r:id="rId17"/>
    <p:sldId id="299" r:id="rId18"/>
    <p:sldId id="300" r:id="rId19"/>
    <p:sldId id="301" r:id="rId20"/>
    <p:sldId id="302" r:id="rId21"/>
    <p:sldId id="303" r:id="rId22"/>
    <p:sldId id="305" r:id="rId23"/>
    <p:sldId id="284" r:id="rId24"/>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9" autoAdjust="0"/>
    <p:restoredTop sz="94660"/>
  </p:normalViewPr>
  <p:slideViewPr>
    <p:cSldViewPr showGuides="1">
      <p:cViewPr varScale="1">
        <p:scale>
          <a:sx n="101" d="100"/>
          <a:sy n="101" d="100"/>
        </p:scale>
        <p:origin x="126" y="282"/>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7/19/2019</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7/19/2019</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smtClean="0"/>
              <a:t>Footer text goes here.</a:t>
            </a:r>
            <a:endParaRPr lang="en-US"/>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smtClean="0"/>
              <a:t>Footer text goes here.</a:t>
            </a: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smtClean="0"/>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Footer text goes here.</a:t>
            </a:r>
            <a:endParaRPr lang="en-US" dirty="0"/>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hyperlink" Target="http://www.ercot.com/committee/rtctf" TargetMode="Externa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hyperlink" Target="http://www.adminmonitor.com/tx/puct/open_meeting/20190627/" TargetMode="External"/><Relationship Id="rId2" Type="http://schemas.openxmlformats.org/officeDocument/2006/relationships/hyperlink" Target="http://interchange.puc.texas.gov/Search/Documents?controlNumber=48540&amp;itemNumber=60" TargetMode="External"/><Relationship Id="rId1" Type="http://schemas.openxmlformats.org/officeDocument/2006/relationships/slideLayout" Target="../slideLayouts/slideLayout3.xml"/><Relationship Id="rId5" Type="http://schemas.openxmlformats.org/officeDocument/2006/relationships/hyperlink" Target="http://www.adminmonitor.com/tx/puct/open_meeting/20190718/" TargetMode="External"/><Relationship Id="rId4" Type="http://schemas.openxmlformats.org/officeDocument/2006/relationships/hyperlink" Target="http://interchange.puc.texas.gov/Search/Documents?controlNumber=48540&amp;itemNumber=62"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657600" y="2286000"/>
            <a:ext cx="4953000" cy="2185214"/>
          </a:xfrm>
          <a:prstGeom prst="rect">
            <a:avLst/>
          </a:prstGeom>
          <a:noFill/>
        </p:spPr>
        <p:txBody>
          <a:bodyPr wrap="square" rtlCol="0">
            <a:spAutoFit/>
          </a:bodyPr>
          <a:lstStyle/>
          <a:p>
            <a:r>
              <a:rPr lang="en-US" sz="2000" b="1" dirty="0" smtClean="0">
                <a:solidFill>
                  <a:schemeClr val="tx2"/>
                </a:solidFill>
              </a:rPr>
              <a:t>Real-Time Co-Optimization Task Force Update to TAC</a:t>
            </a:r>
            <a:endParaRPr lang="en-US" sz="2000" b="1" dirty="0">
              <a:solidFill>
                <a:schemeClr val="tx2"/>
              </a:solidFill>
            </a:endParaRPr>
          </a:p>
          <a:p>
            <a:endParaRPr lang="en-US" sz="2400" dirty="0" smtClean="0">
              <a:solidFill>
                <a:schemeClr val="tx2"/>
              </a:solidFill>
            </a:endParaRPr>
          </a:p>
          <a:p>
            <a:endParaRPr lang="en-US" dirty="0">
              <a:solidFill>
                <a:schemeClr val="tx2"/>
              </a:solidFill>
            </a:endParaRPr>
          </a:p>
          <a:p>
            <a:r>
              <a:rPr lang="en-US" dirty="0" smtClean="0">
                <a:solidFill>
                  <a:schemeClr val="tx2"/>
                </a:solidFill>
              </a:rPr>
              <a:t>Matt </a:t>
            </a:r>
            <a:r>
              <a:rPr lang="en-US" dirty="0" err="1" smtClean="0">
                <a:solidFill>
                  <a:schemeClr val="tx2"/>
                </a:solidFill>
              </a:rPr>
              <a:t>Mereness</a:t>
            </a:r>
            <a:r>
              <a:rPr lang="en-US" dirty="0" smtClean="0">
                <a:solidFill>
                  <a:schemeClr val="tx2"/>
                </a:solidFill>
              </a:rPr>
              <a:t>	</a:t>
            </a:r>
            <a:endParaRPr lang="en-US" dirty="0">
              <a:solidFill>
                <a:schemeClr val="tx2"/>
              </a:solidFill>
            </a:endParaRPr>
          </a:p>
          <a:p>
            <a:endParaRPr lang="en-US" dirty="0">
              <a:solidFill>
                <a:schemeClr val="tx2"/>
              </a:solidFill>
            </a:endParaRPr>
          </a:p>
          <a:p>
            <a:r>
              <a:rPr lang="en-US" dirty="0" smtClean="0">
                <a:solidFill>
                  <a:schemeClr val="tx2"/>
                </a:solidFill>
              </a:rPr>
              <a:t>July 24, 2019</a:t>
            </a:r>
            <a:endParaRPr lang="en-US" dirty="0">
              <a:solidFill>
                <a:schemeClr val="tx2"/>
              </a:solidFill>
            </a:endParaRPr>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TAC Voting Items</a:t>
            </a:r>
            <a:endParaRPr lang="en-US" sz="2400" dirty="0"/>
          </a:p>
        </p:txBody>
      </p:sp>
      <p:sp>
        <p:nvSpPr>
          <p:cNvPr id="3" name="Content Placeholder 2"/>
          <p:cNvSpPr>
            <a:spLocks noGrp="1"/>
          </p:cNvSpPr>
          <p:nvPr>
            <p:ph idx="1"/>
          </p:nvPr>
        </p:nvSpPr>
        <p:spPr>
          <a:xfrm>
            <a:off x="381000" y="914400"/>
            <a:ext cx="8458200" cy="5410200"/>
          </a:xfrm>
        </p:spPr>
        <p:txBody>
          <a:bodyPr/>
          <a:lstStyle/>
          <a:p>
            <a:r>
              <a:rPr lang="en-US" sz="2000" dirty="0"/>
              <a:t>Today TAC is being asked to </a:t>
            </a:r>
            <a:r>
              <a:rPr lang="en-US" sz="2000" dirty="0" smtClean="0"/>
              <a:t>consider RTCTF Key Principles </a:t>
            </a:r>
            <a:endParaRPr lang="en-US" sz="2000" dirty="0"/>
          </a:p>
          <a:p>
            <a:pPr lvl="1"/>
            <a:r>
              <a:rPr lang="en-US" sz="1800" dirty="0"/>
              <a:t>Market input has been incorporated into these principles and many are consensus </a:t>
            </a:r>
            <a:r>
              <a:rPr lang="en-US" sz="1800" dirty="0" smtClean="0"/>
              <a:t>items.</a:t>
            </a:r>
            <a:endParaRPr lang="en-US" sz="1800" dirty="0"/>
          </a:p>
          <a:p>
            <a:pPr lvl="1"/>
            <a:r>
              <a:rPr lang="en-US" sz="1800" dirty="0"/>
              <a:t>The non-consensus item will be considered where the owner of each design principle alterative will have 10 minutes to present their approach</a:t>
            </a:r>
            <a:r>
              <a:rPr lang="en-US" sz="1800" dirty="0" smtClean="0"/>
              <a:t>.</a:t>
            </a:r>
          </a:p>
          <a:p>
            <a:pPr lvl="1"/>
            <a:r>
              <a:rPr lang="en-US" sz="1800" dirty="0" smtClean="0">
                <a:solidFill>
                  <a:srgbClr val="C00000"/>
                </a:solidFill>
              </a:rPr>
              <a:t>Potential TAC motion to match RTC Principle template: “TAC votes </a:t>
            </a:r>
            <a:r>
              <a:rPr lang="en-US" sz="1800" dirty="0">
                <a:solidFill>
                  <a:srgbClr val="C00000"/>
                </a:solidFill>
              </a:rPr>
              <a:t>to endorse Principle #</a:t>
            </a:r>
            <a:r>
              <a:rPr lang="en-US" sz="1800" dirty="0" smtClean="0">
                <a:solidFill>
                  <a:srgbClr val="C00000"/>
                </a:solidFill>
              </a:rPr>
              <a:t> </a:t>
            </a:r>
            <a:r>
              <a:rPr lang="en-US" sz="1800" dirty="0">
                <a:solidFill>
                  <a:srgbClr val="C00000"/>
                </a:solidFill>
              </a:rPr>
              <a:t>for purposes of informing the Board</a:t>
            </a:r>
            <a:r>
              <a:rPr lang="en-US" sz="1800" dirty="0" smtClean="0">
                <a:solidFill>
                  <a:srgbClr val="C00000"/>
                </a:solidFill>
              </a:rPr>
              <a:t>.” </a:t>
            </a:r>
          </a:p>
          <a:p>
            <a:r>
              <a:rPr lang="en-US" sz="2000" u="sng" dirty="0" smtClean="0"/>
              <a:t>Key Principle Consensus Items</a:t>
            </a:r>
          </a:p>
          <a:p>
            <a:pPr lvl="1"/>
            <a:r>
              <a:rPr lang="en-US" sz="1800" dirty="0"/>
              <a:t>Key Principle 1.4 Subsection 1: System Inputs into RTC </a:t>
            </a:r>
          </a:p>
          <a:p>
            <a:pPr lvl="1"/>
            <a:r>
              <a:rPr lang="en-US" sz="1800" dirty="0"/>
              <a:t>Key Principle 1.6 Subsections 1-4: AS Imbalance Settlement with RTC</a:t>
            </a:r>
          </a:p>
          <a:p>
            <a:pPr lvl="1"/>
            <a:r>
              <a:rPr lang="en-US" sz="1800" dirty="0"/>
              <a:t>Key Principle 3  Subsections 1-9: Reliability Unit Commitment</a:t>
            </a:r>
          </a:p>
          <a:p>
            <a:pPr lvl="1"/>
            <a:r>
              <a:rPr lang="en-US" sz="1800" dirty="0"/>
              <a:t>Key Principle 4 </a:t>
            </a:r>
            <a:r>
              <a:rPr lang="en-US" sz="1800" dirty="0" smtClean="0"/>
              <a:t>SASM</a:t>
            </a:r>
          </a:p>
          <a:p>
            <a:r>
              <a:rPr lang="en-US" sz="2000" u="sng" dirty="0" smtClean="0"/>
              <a:t>Key Principle Items with Alternative</a:t>
            </a:r>
          </a:p>
          <a:p>
            <a:pPr lvl="1"/>
            <a:r>
              <a:rPr lang="en-US" sz="1800" dirty="0" smtClean="0"/>
              <a:t>Key </a:t>
            </a:r>
            <a:r>
              <a:rPr lang="en-US" sz="1800" dirty="0"/>
              <a:t>Principle 1.5 Subsections 1-6: Process for Deploying Ancillary Services</a:t>
            </a:r>
          </a:p>
          <a:p>
            <a:pPr lvl="2"/>
            <a:r>
              <a:rPr lang="en-US" sz="1600" dirty="0" smtClean="0"/>
              <a:t>Subsection (3) - Alternatives regarding how Regulation Services will be dispatched and monitored.</a:t>
            </a:r>
            <a:endParaRPr lang="en-US" sz="1600" dirty="0"/>
          </a:p>
          <a:p>
            <a:endParaRPr lang="en-US" sz="2000" dirty="0"/>
          </a:p>
          <a:p>
            <a:pPr marL="0" indent="0">
              <a:buNone/>
            </a:pPr>
            <a:endParaRPr lang="en-US" sz="1800" u="sng" dirty="0" smtClean="0"/>
          </a:p>
        </p:txBody>
      </p:sp>
      <p:sp>
        <p:nvSpPr>
          <p:cNvPr id="4" name="Slide Number Placeholder 3"/>
          <p:cNvSpPr>
            <a:spLocks noGrp="1"/>
          </p:cNvSpPr>
          <p:nvPr>
            <p:ph type="sldNum" sz="quarter" idx="4"/>
          </p:nvPr>
        </p:nvSpPr>
        <p:spPr/>
        <p:txBody>
          <a:bodyPr/>
          <a:lstStyle/>
          <a:p>
            <a:fld id="{1D93BD3E-1E9A-4970-A6F7-E7AC52762E0C}" type="slidenum">
              <a:rPr lang="en-US" smtClean="0"/>
              <a:pPr/>
              <a:t>10</a:t>
            </a:fld>
            <a:endParaRPr lang="en-US"/>
          </a:p>
        </p:txBody>
      </p:sp>
    </p:spTree>
    <p:extLst>
      <p:ext uri="{BB962C8B-B14F-4D97-AF65-F5344CB8AC3E}">
        <p14:creationId xmlns:p14="http://schemas.microsoft.com/office/powerpoint/2010/main" val="246664227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t>Key Principle 1.4 Subsection 1: System Inputs into </a:t>
            </a:r>
            <a:r>
              <a:rPr lang="en-US" sz="2000" dirty="0" smtClean="0"/>
              <a:t>Real-Time Co-Optimization</a:t>
            </a:r>
            <a:r>
              <a:rPr lang="en-US" dirty="0"/>
              <a:t/>
            </a:r>
            <a:br>
              <a:rPr lang="en-US" dirty="0"/>
            </a:b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11</a:t>
            </a:fld>
            <a:endParaRPr lang="en-US"/>
          </a:p>
        </p:txBody>
      </p:sp>
      <p:sp>
        <p:nvSpPr>
          <p:cNvPr id="5" name="Content Placeholder 2"/>
          <p:cNvSpPr>
            <a:spLocks noGrp="1"/>
          </p:cNvSpPr>
          <p:nvPr>
            <p:ph idx="1"/>
          </p:nvPr>
        </p:nvSpPr>
        <p:spPr>
          <a:xfrm>
            <a:off x="304800" y="990600"/>
            <a:ext cx="8534400" cy="5052221"/>
          </a:xfrm>
        </p:spPr>
        <p:txBody>
          <a:bodyPr/>
          <a:lstStyle/>
          <a:p>
            <a:r>
              <a:rPr lang="en-US" sz="1800" u="sng" dirty="0" smtClean="0"/>
              <a:t>KP 1.4 </a:t>
            </a:r>
            <a:r>
              <a:rPr lang="en-US" sz="1800" dirty="0"/>
              <a:t> </a:t>
            </a:r>
            <a:r>
              <a:rPr lang="en-US" sz="1600" dirty="0" smtClean="0"/>
              <a:t>Current </a:t>
            </a:r>
            <a:r>
              <a:rPr lang="en-US" sz="1600" dirty="0"/>
              <a:t>ERCOT systems </a:t>
            </a:r>
            <a:r>
              <a:rPr lang="en-US" sz="1600" dirty="0" smtClean="0"/>
              <a:t>that </a:t>
            </a:r>
            <a:r>
              <a:rPr lang="en-US" sz="1600" dirty="0"/>
              <a:t>provide input for the Real-Time Market (RTM) optimization engine are not designed to accommodate Real-Time Co-optimization </a:t>
            </a:r>
            <a:r>
              <a:rPr lang="en-US" sz="1600" dirty="0" smtClean="0"/>
              <a:t>and the </a:t>
            </a:r>
            <a:r>
              <a:rPr lang="en-US" sz="1600" dirty="0"/>
              <a:t>awarding of Ancillary Services (AS) in Real-Time.  This RTC principle addresses the necessary modifications to those systems and applications</a:t>
            </a:r>
            <a:r>
              <a:rPr lang="en-US" sz="1600" dirty="0" smtClean="0"/>
              <a:t>.</a:t>
            </a:r>
          </a:p>
          <a:p>
            <a:pPr marL="0" indent="0">
              <a:buNone/>
            </a:pPr>
            <a:endParaRPr lang="en-US" sz="1600" dirty="0" smtClean="0"/>
          </a:p>
          <a:p>
            <a:r>
              <a:rPr lang="en-US" sz="1800" u="sng" dirty="0" smtClean="0"/>
              <a:t>Subsections (summarized)</a:t>
            </a:r>
          </a:p>
          <a:p>
            <a:pPr marL="800100" lvl="1" indent="-342900">
              <a:buFont typeface="+mj-lt"/>
              <a:buAutoNum type="arabicParenR"/>
            </a:pPr>
            <a:r>
              <a:rPr lang="en-US" sz="1600" dirty="0" smtClean="0"/>
              <a:t>Discontinue the </a:t>
            </a:r>
            <a:r>
              <a:rPr lang="en-US" sz="1600" dirty="0"/>
              <a:t>current practice of </a:t>
            </a:r>
            <a:r>
              <a:rPr lang="en-US" sz="1600" dirty="0" smtClean="0"/>
              <a:t>QSEs pre-reserving </a:t>
            </a:r>
            <a:r>
              <a:rPr lang="en-US" sz="1600" dirty="0"/>
              <a:t>portions of </a:t>
            </a:r>
            <a:r>
              <a:rPr lang="en-US" sz="1600" dirty="0" smtClean="0"/>
              <a:t>Resource capacity </a:t>
            </a:r>
            <a:r>
              <a:rPr lang="en-US" sz="1600" dirty="0"/>
              <a:t>to provide Ancillary Services (AS) through telemetry from the Resource’s </a:t>
            </a:r>
            <a:r>
              <a:rPr lang="en-US" sz="1600" dirty="0" smtClean="0"/>
              <a:t>QSE as High/Low Ancillary Service Limits (HASL/LASL).  </a:t>
            </a:r>
            <a:r>
              <a:rPr lang="en-US" sz="1600" dirty="0"/>
              <a:t>AS awards will now be an output of </a:t>
            </a:r>
            <a:r>
              <a:rPr lang="en-US" sz="1600" dirty="0" smtClean="0"/>
              <a:t>RTC and will be used directly to calculate the High/Low Dispatch Limits (HDL/LDL) using the High/Low Sustainable Limits.  </a:t>
            </a:r>
          </a:p>
          <a:p>
            <a:pPr marL="457200" lvl="1" indent="0">
              <a:buNone/>
            </a:pPr>
            <a:endParaRPr lang="en-US" sz="1600" dirty="0" smtClean="0"/>
          </a:p>
          <a:p>
            <a:r>
              <a:rPr lang="en-US" sz="2000" u="sng" dirty="0" smtClean="0"/>
              <a:t>Meetings and discussion</a:t>
            </a:r>
            <a:r>
              <a:rPr lang="en-US" sz="2000" dirty="0" smtClean="0"/>
              <a:t>: </a:t>
            </a:r>
          </a:p>
          <a:p>
            <a:pPr lvl="1"/>
            <a:r>
              <a:rPr lang="en-US" sz="1400" dirty="0" smtClean="0"/>
              <a:t>April 30 (concept from ERCOT)</a:t>
            </a:r>
          </a:p>
          <a:p>
            <a:pPr lvl="1"/>
            <a:r>
              <a:rPr lang="en-US" sz="1400" dirty="0" smtClean="0"/>
              <a:t>May 13 (language discussed)</a:t>
            </a:r>
          </a:p>
          <a:p>
            <a:pPr lvl="1"/>
            <a:r>
              <a:rPr lang="en-US" sz="1400" dirty="0" smtClean="0"/>
              <a:t>June 7 (incorporated comments from Floyd Trefny and Diana Coleman) and reached consensus on language. </a:t>
            </a:r>
          </a:p>
          <a:p>
            <a:endParaRPr lang="en-US" dirty="0"/>
          </a:p>
        </p:txBody>
      </p:sp>
    </p:spTree>
    <p:extLst>
      <p:ext uri="{BB962C8B-B14F-4D97-AF65-F5344CB8AC3E}">
        <p14:creationId xmlns:p14="http://schemas.microsoft.com/office/powerpoint/2010/main" val="7958497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t>Key Principle 1.6 Subsections 1-4: </a:t>
            </a:r>
            <a:r>
              <a:rPr lang="en-US" sz="2000" dirty="0" smtClean="0"/>
              <a:t>Ancillary Service </a:t>
            </a:r>
            <a:r>
              <a:rPr lang="en-US" sz="2000" dirty="0"/>
              <a:t>Imbalance Settlement with RTC</a:t>
            </a:r>
            <a:r>
              <a:rPr lang="en-US" sz="2400" dirty="0"/>
              <a:t/>
            </a:r>
            <a:br>
              <a:rPr lang="en-US" sz="2400" dirty="0"/>
            </a:br>
            <a:r>
              <a:rPr lang="en-US" dirty="0"/>
              <a:t/>
            </a:r>
            <a:br>
              <a:rPr lang="en-US" dirty="0"/>
            </a:br>
            <a:endParaRPr lang="en-US" dirty="0"/>
          </a:p>
        </p:txBody>
      </p:sp>
      <p:sp>
        <p:nvSpPr>
          <p:cNvPr id="3" name="Content Placeholder 2"/>
          <p:cNvSpPr>
            <a:spLocks noGrp="1"/>
          </p:cNvSpPr>
          <p:nvPr>
            <p:ph idx="1"/>
          </p:nvPr>
        </p:nvSpPr>
        <p:spPr>
          <a:xfrm>
            <a:off x="304800" y="990600"/>
            <a:ext cx="8534400" cy="5410200"/>
          </a:xfrm>
        </p:spPr>
        <p:txBody>
          <a:bodyPr/>
          <a:lstStyle/>
          <a:p>
            <a:r>
              <a:rPr lang="en-US" sz="2000" u="sng" dirty="0" smtClean="0"/>
              <a:t>KP 1.6 </a:t>
            </a:r>
            <a:r>
              <a:rPr lang="en-US" sz="2000" dirty="0" smtClean="0"/>
              <a:t> </a:t>
            </a:r>
            <a:r>
              <a:rPr lang="en-US" sz="1800" dirty="0" smtClean="0"/>
              <a:t>With RTC the AS Imbalance Settlement Process needs to be modified since AS will be awarded in Real-Time.</a:t>
            </a:r>
          </a:p>
          <a:p>
            <a:r>
              <a:rPr lang="en-US" sz="2000" u="sng" dirty="0" smtClean="0"/>
              <a:t>Subsections (summarized)</a:t>
            </a:r>
          </a:p>
          <a:p>
            <a:pPr marL="800100" lvl="1" indent="-342900">
              <a:buFont typeface="+mj-lt"/>
              <a:buAutoNum type="arabicParenR"/>
            </a:pPr>
            <a:r>
              <a:rPr lang="en-US" sz="1600" dirty="0" smtClean="0"/>
              <a:t>AS Imbalance will not create new sources of uplift or Make-Whole Charges/Payments for LSEs</a:t>
            </a:r>
          </a:p>
          <a:p>
            <a:pPr marL="800100" lvl="1" indent="-342900">
              <a:buFont typeface="+mj-lt"/>
              <a:buAutoNum type="arabicParenR"/>
            </a:pPr>
            <a:r>
              <a:rPr lang="en-US" sz="1600" dirty="0" smtClean="0"/>
              <a:t>AS imbalance calculations will be created for each AS product in the Real-Time Market. </a:t>
            </a:r>
          </a:p>
          <a:p>
            <a:pPr marL="800100" lvl="1" indent="-342900">
              <a:buFont typeface="+mj-lt"/>
              <a:buAutoNum type="arabicParenR"/>
            </a:pPr>
            <a:r>
              <a:rPr lang="en-US" sz="1600" dirty="0" smtClean="0"/>
              <a:t>15-minute Settlement of net AS imbalance amounts will be charged/paid to QSEs on a Load Ratio Share (LRS) basis</a:t>
            </a:r>
          </a:p>
          <a:p>
            <a:pPr marL="800100" lvl="1" indent="-342900">
              <a:buFont typeface="+mj-lt"/>
              <a:buAutoNum type="arabicParenR"/>
            </a:pPr>
            <a:r>
              <a:rPr lang="en-US" sz="1600" dirty="0" smtClean="0"/>
              <a:t>QSE’s Real-Time AS Obligation shall equal the Real-Time LRS multiplied by sum of all Real-Time AS awards</a:t>
            </a:r>
          </a:p>
          <a:p>
            <a:r>
              <a:rPr lang="en-US" sz="2000" u="sng" dirty="0" smtClean="0"/>
              <a:t>Meetings and discussion</a:t>
            </a:r>
            <a:r>
              <a:rPr lang="en-US" sz="2000" dirty="0" smtClean="0"/>
              <a:t>: </a:t>
            </a:r>
          </a:p>
          <a:p>
            <a:pPr lvl="1"/>
            <a:r>
              <a:rPr lang="en-US" sz="1600" dirty="0" smtClean="0"/>
              <a:t>April 30 (concept from ERCOT)</a:t>
            </a:r>
          </a:p>
          <a:p>
            <a:pPr lvl="1"/>
            <a:r>
              <a:rPr lang="en-US" sz="1600" dirty="0" smtClean="0"/>
              <a:t>May 13 (spreadsheet examples) </a:t>
            </a:r>
          </a:p>
          <a:p>
            <a:pPr lvl="1"/>
            <a:r>
              <a:rPr lang="en-US" sz="1600" dirty="0" smtClean="0"/>
              <a:t>June 7 (incorporated comments from Floyd Trefny and Diana Coleman) and reached consensus on language</a:t>
            </a:r>
          </a:p>
          <a:p>
            <a:pPr lvl="1"/>
            <a:r>
              <a:rPr lang="en-US" sz="1600" dirty="0" smtClean="0"/>
              <a:t>Subsequent discussion at June 21 &amp; July 12 meetings, still have consensus.</a:t>
            </a:r>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12</a:t>
            </a:fld>
            <a:endParaRPr lang="en-US"/>
          </a:p>
        </p:txBody>
      </p:sp>
    </p:spTree>
    <p:extLst>
      <p:ext uri="{BB962C8B-B14F-4D97-AF65-F5344CB8AC3E}">
        <p14:creationId xmlns:p14="http://schemas.microsoft.com/office/powerpoint/2010/main" val="22522877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Key </a:t>
            </a:r>
            <a:r>
              <a:rPr lang="en-US" sz="2000" dirty="0"/>
              <a:t>Principle 3  Subsections 1-9: Reliability Unit </a:t>
            </a:r>
            <a:r>
              <a:rPr lang="en-US" sz="2000" dirty="0" smtClean="0"/>
              <a:t>Commitment (RUC)</a:t>
            </a:r>
            <a:r>
              <a:rPr lang="en-US" sz="2000" dirty="0"/>
              <a:t/>
            </a:r>
            <a:br>
              <a:rPr lang="en-US" sz="2000" dirty="0"/>
            </a:br>
            <a:r>
              <a:rPr lang="en-US" sz="2400" dirty="0"/>
              <a:t/>
            </a:r>
            <a:br>
              <a:rPr lang="en-US" sz="2400" dirty="0"/>
            </a:br>
            <a:r>
              <a:rPr lang="en-US" dirty="0"/>
              <a:t/>
            </a:r>
            <a:br>
              <a:rPr lang="en-US" dirty="0"/>
            </a:br>
            <a:endParaRPr lang="en-US" dirty="0"/>
          </a:p>
        </p:txBody>
      </p:sp>
      <p:sp>
        <p:nvSpPr>
          <p:cNvPr id="3" name="Content Placeholder 2"/>
          <p:cNvSpPr>
            <a:spLocks noGrp="1"/>
          </p:cNvSpPr>
          <p:nvPr>
            <p:ph idx="1"/>
          </p:nvPr>
        </p:nvSpPr>
        <p:spPr>
          <a:xfrm>
            <a:off x="304800" y="762000"/>
            <a:ext cx="8763000" cy="5562600"/>
          </a:xfrm>
        </p:spPr>
        <p:txBody>
          <a:bodyPr/>
          <a:lstStyle/>
          <a:p>
            <a:r>
              <a:rPr lang="en-US" sz="2000" u="sng" dirty="0"/>
              <a:t>KP 3</a:t>
            </a:r>
            <a:r>
              <a:rPr lang="en-US" sz="2000" dirty="0"/>
              <a:t>  </a:t>
            </a:r>
            <a:r>
              <a:rPr lang="en-US" sz="1600" dirty="0"/>
              <a:t>The RUC process is designed to study forecasted conditions and determine </a:t>
            </a:r>
            <a:r>
              <a:rPr lang="en-US" sz="1600" dirty="0" smtClean="0"/>
              <a:t>if there </a:t>
            </a:r>
            <a:r>
              <a:rPr lang="en-US" sz="1600" dirty="0"/>
              <a:t>is sufficient Resource capability planned to be available to </a:t>
            </a:r>
            <a:r>
              <a:rPr lang="en-US" sz="1600" dirty="0" smtClean="0"/>
              <a:t>meet </a:t>
            </a:r>
            <a:r>
              <a:rPr lang="en-US" sz="1600" dirty="0"/>
              <a:t>those conditions in Real-Time.  If not sufficient, RUC may recommend the commitment of additional Resources. With the implementation of RTC, this objective remains the same.  However, since RTC will co-optimize </a:t>
            </a:r>
            <a:r>
              <a:rPr lang="en-US" sz="1600" dirty="0" smtClean="0"/>
              <a:t>the </a:t>
            </a:r>
            <a:r>
              <a:rPr lang="en-US" sz="1600" dirty="0"/>
              <a:t>clearing </a:t>
            </a:r>
            <a:r>
              <a:rPr lang="en-US" sz="1600" dirty="0" smtClean="0"/>
              <a:t>of energy </a:t>
            </a:r>
            <a:r>
              <a:rPr lang="en-US" sz="1600" dirty="0"/>
              <a:t>and </a:t>
            </a:r>
            <a:r>
              <a:rPr lang="en-US" sz="1600" dirty="0" smtClean="0"/>
              <a:t>AS</a:t>
            </a:r>
            <a:r>
              <a:rPr lang="en-US" sz="1600" dirty="0"/>
              <a:t>, RUC will review Resources scheduled to be available and study moving AS among qualified Resources to meet the forecasted conditions on the grid to align with </a:t>
            </a:r>
            <a:r>
              <a:rPr lang="en-US" sz="1600" dirty="0" smtClean="0"/>
              <a:t>Real-Time.  RUC will study </a:t>
            </a:r>
            <a:r>
              <a:rPr lang="en-US" sz="1600" dirty="0"/>
              <a:t>if any additional Resource commitments are needed to meet the Load forecast and minimum AS requirements, and resolve transmission congestion.</a:t>
            </a:r>
          </a:p>
          <a:p>
            <a:r>
              <a:rPr lang="en-US" sz="2000" u="sng" dirty="0" smtClean="0"/>
              <a:t>Subsections (summarized)</a:t>
            </a:r>
          </a:p>
          <a:p>
            <a:pPr marL="800100" lvl="1" indent="-342900">
              <a:buFont typeface="+mj-lt"/>
              <a:buAutoNum type="arabicParenR"/>
            </a:pPr>
            <a:r>
              <a:rPr lang="en-US" sz="1600" dirty="0" smtClean="0"/>
              <a:t>RUC </a:t>
            </a:r>
            <a:r>
              <a:rPr lang="en-US" sz="1600" dirty="0"/>
              <a:t>will continue to ensure adequate capacity for Real-Time to meet energy and AS needs, and resolve transmission constraints; </a:t>
            </a:r>
            <a:r>
              <a:rPr lang="en-US" sz="1600" dirty="0" smtClean="0"/>
              <a:t>it </a:t>
            </a:r>
            <a:r>
              <a:rPr lang="en-US" sz="1600" dirty="0"/>
              <a:t>has the additional flexibility for resolving transmission constraints as well as </a:t>
            </a:r>
            <a:r>
              <a:rPr lang="en-US" sz="1600" dirty="0" err="1"/>
              <a:t>AS</a:t>
            </a:r>
            <a:r>
              <a:rPr lang="en-US" sz="1600" dirty="0"/>
              <a:t> </a:t>
            </a:r>
            <a:r>
              <a:rPr lang="en-US" sz="1600" dirty="0" smtClean="0"/>
              <a:t>needs.</a:t>
            </a:r>
            <a:endParaRPr lang="en-US" sz="1600" dirty="0"/>
          </a:p>
          <a:p>
            <a:pPr marL="800100" lvl="1" indent="-342900">
              <a:buFont typeface="+mj-lt"/>
              <a:buAutoNum type="arabicParenR"/>
            </a:pPr>
            <a:r>
              <a:rPr lang="en-US" sz="1600" dirty="0" smtClean="0">
                <a:solidFill>
                  <a:srgbClr val="FF0000"/>
                </a:solidFill>
              </a:rPr>
              <a:t>Original</a:t>
            </a:r>
            <a:r>
              <a:rPr lang="en-US" sz="1600" dirty="0" smtClean="0"/>
              <a:t>- RUC will not use RTM Ancillary Service Demand Curves.  RUC will solve to meet Load forecast and AS Plan considering Resources COPs and defined constant penalty values.</a:t>
            </a:r>
          </a:p>
          <a:p>
            <a:pPr marL="800100" lvl="1" indent="-342900">
              <a:buFont typeface="+mj-lt"/>
              <a:buAutoNum type="arabicParenR" startAt="2"/>
            </a:pPr>
            <a:r>
              <a:rPr lang="en-US" sz="1600" dirty="0" smtClean="0">
                <a:solidFill>
                  <a:srgbClr val="FF0000"/>
                </a:solidFill>
              </a:rPr>
              <a:t>Compromise</a:t>
            </a:r>
            <a:r>
              <a:rPr lang="en-US" sz="1600" dirty="0" smtClean="0"/>
              <a:t>- RUC to be modified to have the capability to use RUC AS Demand Curves (values to be determined at later date). </a:t>
            </a:r>
          </a:p>
          <a:p>
            <a:pPr marL="800100" lvl="1" indent="-342900">
              <a:buFont typeface="+mj-lt"/>
              <a:buAutoNum type="arabicParenR" startAt="2"/>
            </a:pPr>
            <a:r>
              <a:rPr lang="en-US" sz="1600" dirty="0"/>
              <a:t>Modifications will be made to data provided by QSEs in their COP</a:t>
            </a:r>
            <a:r>
              <a:rPr lang="en-US" sz="1600" dirty="0" smtClean="0"/>
              <a:t>.</a:t>
            </a:r>
          </a:p>
          <a:p>
            <a:pPr marL="800100" lvl="1" indent="-342900">
              <a:buFont typeface="+mj-lt"/>
              <a:buAutoNum type="arabicParenR" startAt="2"/>
            </a:pPr>
            <a:r>
              <a:rPr lang="en-US" sz="1600" dirty="0"/>
              <a:t>QSEs will have ability in COPs to indicate hourly physical ability/inability to provide AS.</a:t>
            </a:r>
          </a:p>
          <a:p>
            <a:pPr marL="800100" lvl="1" indent="-342900">
              <a:buFont typeface="+mj-lt"/>
              <a:buAutoNum type="arabicParenR" startAt="2"/>
            </a:pPr>
            <a:endParaRPr lang="en-US" sz="1600" dirty="0"/>
          </a:p>
          <a:p>
            <a:pPr marL="800100" lvl="1" indent="-342900">
              <a:buFont typeface="+mj-lt"/>
              <a:buAutoNum type="arabicParenR" startAt="2"/>
            </a:pPr>
            <a:endParaRPr lang="en-US" sz="1600" dirty="0" smtClean="0"/>
          </a:p>
        </p:txBody>
      </p:sp>
      <p:sp>
        <p:nvSpPr>
          <p:cNvPr id="4" name="Slide Number Placeholder 3"/>
          <p:cNvSpPr>
            <a:spLocks noGrp="1"/>
          </p:cNvSpPr>
          <p:nvPr>
            <p:ph type="sldNum" sz="quarter" idx="4"/>
          </p:nvPr>
        </p:nvSpPr>
        <p:spPr/>
        <p:txBody>
          <a:bodyPr/>
          <a:lstStyle/>
          <a:p>
            <a:fld id="{1D93BD3E-1E9A-4970-A6F7-E7AC52762E0C}" type="slidenum">
              <a:rPr lang="en-US" smtClean="0"/>
              <a:pPr/>
              <a:t>13</a:t>
            </a:fld>
            <a:endParaRPr lang="en-US"/>
          </a:p>
        </p:txBody>
      </p:sp>
    </p:spTree>
    <p:extLst>
      <p:ext uri="{BB962C8B-B14F-4D97-AF65-F5344CB8AC3E}">
        <p14:creationId xmlns:p14="http://schemas.microsoft.com/office/powerpoint/2010/main" val="4992760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t>Key Principle 3  Subsections 1-9: Reliability Unit Commitment (RUC</a:t>
            </a:r>
            <a:r>
              <a:rPr lang="en-US" sz="2000" dirty="0" smtClean="0"/>
              <a:t>)</a:t>
            </a:r>
            <a:br>
              <a:rPr lang="en-US" sz="2000" dirty="0" smtClean="0"/>
            </a:br>
            <a:r>
              <a:rPr lang="en-US" sz="2000" dirty="0" smtClean="0"/>
              <a:t>continued</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14</a:t>
            </a:fld>
            <a:endParaRPr lang="en-US"/>
          </a:p>
        </p:txBody>
      </p:sp>
      <p:sp>
        <p:nvSpPr>
          <p:cNvPr id="6" name="Content Placeholder 2"/>
          <p:cNvSpPr>
            <a:spLocks noGrp="1"/>
          </p:cNvSpPr>
          <p:nvPr>
            <p:ph idx="1"/>
          </p:nvPr>
        </p:nvSpPr>
        <p:spPr>
          <a:xfrm>
            <a:off x="304800" y="838200"/>
            <a:ext cx="8534400" cy="5715000"/>
          </a:xfrm>
        </p:spPr>
        <p:txBody>
          <a:bodyPr/>
          <a:lstStyle/>
          <a:p>
            <a:r>
              <a:rPr lang="en-US" sz="2000" u="sng" dirty="0" smtClean="0"/>
              <a:t>Subsections (continued)</a:t>
            </a:r>
          </a:p>
          <a:p>
            <a:pPr marL="800100" lvl="1" indent="-342900">
              <a:buFont typeface="+mj-lt"/>
              <a:buAutoNum type="arabicParenR" startAt="5"/>
            </a:pPr>
            <a:r>
              <a:rPr lang="en-US" sz="1600" dirty="0" smtClean="0"/>
              <a:t>The </a:t>
            </a:r>
            <a:r>
              <a:rPr lang="en-US" sz="1600" dirty="0"/>
              <a:t>amount of AS that can be provided by a Resource will be constrained by its qualifications and capabilities.</a:t>
            </a:r>
            <a:endParaRPr lang="en-US" sz="1600" dirty="0" smtClean="0"/>
          </a:p>
          <a:p>
            <a:pPr marL="800100" lvl="1" indent="-342900">
              <a:buFont typeface="+mj-lt"/>
              <a:buAutoNum type="arabicParenR" startAt="5"/>
            </a:pPr>
            <a:r>
              <a:rPr lang="en-US" sz="1600" dirty="0"/>
              <a:t>Proxy AS Offers will be used in RUC </a:t>
            </a:r>
            <a:r>
              <a:rPr lang="en-US" sz="1600" dirty="0" smtClean="0"/>
              <a:t>where </a:t>
            </a:r>
            <a:r>
              <a:rPr lang="en-US" sz="1600" dirty="0"/>
              <a:t>AS Offers have not been submitted</a:t>
            </a:r>
            <a:r>
              <a:rPr lang="en-US" sz="1600" dirty="0" smtClean="0"/>
              <a:t>.</a:t>
            </a:r>
          </a:p>
          <a:p>
            <a:pPr marL="800100" lvl="1" indent="-342900">
              <a:buFont typeface="+mj-lt"/>
              <a:buAutoNum type="arabicParenR" startAt="5"/>
            </a:pPr>
            <a:r>
              <a:rPr lang="en-US" sz="1600" dirty="0" smtClean="0"/>
              <a:t>RUC will </a:t>
            </a:r>
            <a:r>
              <a:rPr lang="en-US" sz="1600" dirty="0"/>
              <a:t>consider a COP </a:t>
            </a:r>
            <a:r>
              <a:rPr lang="en-US" sz="1600" dirty="0" smtClean="0"/>
              <a:t>Status </a:t>
            </a:r>
            <a:r>
              <a:rPr lang="en-US" sz="1600" dirty="0"/>
              <a:t>of OFFQS (Off-Line but available for </a:t>
            </a:r>
            <a:r>
              <a:rPr lang="en-US" sz="1600" dirty="0" smtClean="0"/>
              <a:t>SCED) </a:t>
            </a:r>
            <a:r>
              <a:rPr lang="en-US" sz="1600" dirty="0"/>
              <a:t>for a Resource that is qualified for ERCOT Contingency Reserve Service (ECRS), as being able to provide ECRS.</a:t>
            </a:r>
          </a:p>
          <a:p>
            <a:pPr marL="800100" lvl="1" indent="-342900">
              <a:buFont typeface="+mj-lt"/>
              <a:buAutoNum type="arabicParenR" startAt="5"/>
            </a:pPr>
            <a:r>
              <a:rPr lang="en-US" sz="1600" dirty="0" smtClean="0"/>
              <a:t>RUC will </a:t>
            </a:r>
            <a:r>
              <a:rPr lang="en-US" sz="1600" dirty="0"/>
              <a:t>consider a COP Resource Status of OFF (Off-Line but </a:t>
            </a:r>
            <a:r>
              <a:rPr lang="en-US" sz="1600" dirty="0" smtClean="0"/>
              <a:t>available for commitment in the DAM and RUC) </a:t>
            </a:r>
            <a:r>
              <a:rPr lang="en-US" sz="1600" dirty="0"/>
              <a:t>for a Resource that is qualified for Non-Spinning Reserve (Non-Spin), as being able to provide Non-Spin.</a:t>
            </a:r>
          </a:p>
          <a:p>
            <a:pPr marL="800100" lvl="1" indent="-342900">
              <a:buFont typeface="+mj-lt"/>
              <a:buAutoNum type="arabicParenR" startAt="5"/>
            </a:pPr>
            <a:r>
              <a:rPr lang="en-US" sz="1600" dirty="0" smtClean="0"/>
              <a:t>Maintain current </a:t>
            </a:r>
            <a:r>
              <a:rPr lang="en-US" sz="1600" dirty="0"/>
              <a:t>process </a:t>
            </a:r>
            <a:r>
              <a:rPr lang="en-US" sz="1600" dirty="0" smtClean="0"/>
              <a:t>where ERCOT </a:t>
            </a:r>
            <a:r>
              <a:rPr lang="en-US" sz="1600" dirty="0"/>
              <a:t>Operators review recommendations from the RUC </a:t>
            </a:r>
            <a:r>
              <a:rPr lang="en-US" sz="1600" dirty="0" smtClean="0"/>
              <a:t>and </a:t>
            </a:r>
            <a:r>
              <a:rPr lang="en-US" sz="1600" dirty="0"/>
              <a:t>make commitment instruction decisions </a:t>
            </a:r>
            <a:r>
              <a:rPr lang="en-US" sz="1600" dirty="0" smtClean="0"/>
              <a:t>that allow for adequate lead time for resources to self-commit.</a:t>
            </a:r>
          </a:p>
          <a:p>
            <a:r>
              <a:rPr lang="en-US" sz="2000" u="sng" dirty="0" smtClean="0"/>
              <a:t>Meetings and discussion</a:t>
            </a:r>
            <a:r>
              <a:rPr lang="en-US" sz="2000" dirty="0" smtClean="0"/>
              <a:t>: </a:t>
            </a:r>
          </a:p>
          <a:p>
            <a:pPr lvl="1"/>
            <a:r>
              <a:rPr lang="en-US" sz="1400" dirty="0" smtClean="0"/>
              <a:t>May 13 (concept from ERCOT)</a:t>
            </a:r>
          </a:p>
          <a:p>
            <a:pPr lvl="1"/>
            <a:r>
              <a:rPr lang="en-US" sz="1400" dirty="0" smtClean="0"/>
              <a:t>June 7 (comments from Shams Siddiqi on demand curves in RUC, and incorporated input from Floyd Trefny and Diana Coleman)</a:t>
            </a:r>
          </a:p>
          <a:p>
            <a:pPr lvl="1"/>
            <a:r>
              <a:rPr lang="en-US" sz="1400" dirty="0" smtClean="0"/>
              <a:t>June 21 Shams comments on Demand Curves and ERCOT presentation</a:t>
            </a:r>
          </a:p>
          <a:p>
            <a:pPr lvl="1"/>
            <a:r>
              <a:rPr lang="en-US" sz="1400" dirty="0" smtClean="0"/>
              <a:t>July 12 Shams &amp; ERCOT presentations, ERCOT agreement to provide RUC AS Demand Curve capability.</a:t>
            </a:r>
          </a:p>
          <a:p>
            <a:endParaRPr lang="en-US" dirty="0"/>
          </a:p>
        </p:txBody>
      </p:sp>
    </p:spTree>
    <p:extLst>
      <p:ext uri="{BB962C8B-B14F-4D97-AF65-F5344CB8AC3E}">
        <p14:creationId xmlns:p14="http://schemas.microsoft.com/office/powerpoint/2010/main" val="28222718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Key </a:t>
            </a:r>
            <a:r>
              <a:rPr lang="en-US" sz="2000" dirty="0"/>
              <a:t>Principle 4 </a:t>
            </a:r>
            <a:r>
              <a:rPr lang="en-US" sz="2000" dirty="0" smtClean="0"/>
              <a:t>Supplemental Ancillary Services Market (SASM)</a:t>
            </a:r>
            <a:r>
              <a:rPr lang="en-US" sz="2000" dirty="0"/>
              <a:t/>
            </a:r>
            <a:br>
              <a:rPr lang="en-US" sz="2000" dirty="0"/>
            </a:br>
            <a:r>
              <a:rPr lang="en-US" dirty="0" smtClean="0"/>
              <a:t/>
            </a:r>
            <a:br>
              <a:rPr lang="en-US" dirty="0" smtClean="0"/>
            </a:br>
            <a:endParaRPr lang="en-US" dirty="0"/>
          </a:p>
        </p:txBody>
      </p:sp>
      <p:sp>
        <p:nvSpPr>
          <p:cNvPr id="3" name="Content Placeholder 2"/>
          <p:cNvSpPr>
            <a:spLocks noGrp="1"/>
          </p:cNvSpPr>
          <p:nvPr>
            <p:ph idx="1"/>
          </p:nvPr>
        </p:nvSpPr>
        <p:spPr>
          <a:xfrm>
            <a:off x="304800" y="990600"/>
            <a:ext cx="8534400" cy="5410200"/>
          </a:xfrm>
        </p:spPr>
        <p:txBody>
          <a:bodyPr/>
          <a:lstStyle/>
          <a:p>
            <a:r>
              <a:rPr lang="en-US" sz="2000" u="sng" dirty="0" smtClean="0"/>
              <a:t>KP </a:t>
            </a:r>
            <a:r>
              <a:rPr lang="en-US" sz="2000" u="sng" dirty="0"/>
              <a:t>4</a:t>
            </a:r>
            <a:r>
              <a:rPr lang="en-US" sz="2000" dirty="0" smtClean="0"/>
              <a:t> </a:t>
            </a:r>
            <a:r>
              <a:rPr lang="en-US" sz="1800" dirty="0" smtClean="0"/>
              <a:t>Proposal to eliminate of the </a:t>
            </a:r>
            <a:r>
              <a:rPr lang="en-US" sz="1800" dirty="0"/>
              <a:t>current SASM </a:t>
            </a:r>
            <a:r>
              <a:rPr lang="en-US" sz="1800" dirty="0" smtClean="0"/>
              <a:t>process.  It will be replaced with an </a:t>
            </a:r>
            <a:r>
              <a:rPr lang="en-US" sz="1800" dirty="0"/>
              <a:t>updated Reliability Unit Commitment (RUC) process </a:t>
            </a:r>
            <a:r>
              <a:rPr lang="en-US" sz="1800" dirty="0" smtClean="0"/>
              <a:t>to </a:t>
            </a:r>
            <a:r>
              <a:rPr lang="en-US" sz="1800" dirty="0"/>
              <a:t>ensure sufficient capacity is projected to be available in Real-Time to meet the Load forecast and Ancillary Service Plan, and resolve transmission congestion</a:t>
            </a:r>
            <a:r>
              <a:rPr lang="en-US" sz="1800" dirty="0" smtClean="0"/>
              <a:t>.  </a:t>
            </a:r>
          </a:p>
          <a:p>
            <a:endParaRPr lang="en-US" sz="2000" u="sng" dirty="0" smtClean="0"/>
          </a:p>
          <a:p>
            <a:r>
              <a:rPr lang="en-US" sz="2000" u="sng" dirty="0" smtClean="0"/>
              <a:t>Subsections (summarized)</a:t>
            </a:r>
          </a:p>
          <a:p>
            <a:pPr marL="800100" lvl="1" indent="-342900">
              <a:buFont typeface="+mj-lt"/>
              <a:buAutoNum type="arabicParenR"/>
            </a:pPr>
            <a:r>
              <a:rPr lang="en-US" sz="1600" dirty="0"/>
              <a:t>This Real-Time Co-Optimization (RTC) principle proposes the elimination of the Supplemental Ancillary Service Market (SASM) process</a:t>
            </a:r>
            <a:r>
              <a:rPr lang="en-US" sz="1600" dirty="0" smtClean="0"/>
              <a:t>.</a:t>
            </a:r>
          </a:p>
          <a:p>
            <a:pPr marL="800100" lvl="1" indent="-342900">
              <a:buFont typeface="+mj-lt"/>
              <a:buAutoNum type="arabicParenR"/>
            </a:pPr>
            <a:endParaRPr lang="en-US" sz="1600" dirty="0" smtClean="0"/>
          </a:p>
          <a:p>
            <a:r>
              <a:rPr lang="en-US" sz="2000" u="sng" dirty="0" smtClean="0"/>
              <a:t>Meetings and discussion</a:t>
            </a:r>
            <a:r>
              <a:rPr lang="en-US" sz="2000" dirty="0" smtClean="0"/>
              <a:t>: </a:t>
            </a:r>
          </a:p>
          <a:p>
            <a:pPr lvl="1"/>
            <a:r>
              <a:rPr lang="en-US" sz="1600" dirty="0" smtClean="0"/>
              <a:t>May 13 (concept from ERCOT).</a:t>
            </a:r>
          </a:p>
          <a:p>
            <a:pPr lvl="1"/>
            <a:r>
              <a:rPr lang="en-US" sz="1600" dirty="0" smtClean="0"/>
              <a:t>June 7 Comments from Floyd Trefny incorporated and consensus was achieved.</a:t>
            </a:r>
          </a:p>
          <a:p>
            <a:pPr lvl="1"/>
            <a:r>
              <a:rPr lang="en-US" sz="1600" dirty="0" smtClean="0"/>
              <a:t>July 12 Copied language into Principle Concept for Voting section to ensure there was language to vote on with consensus from group.</a:t>
            </a:r>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15</a:t>
            </a:fld>
            <a:endParaRPr lang="en-US"/>
          </a:p>
        </p:txBody>
      </p:sp>
    </p:spTree>
    <p:extLst>
      <p:ext uri="{BB962C8B-B14F-4D97-AF65-F5344CB8AC3E}">
        <p14:creationId xmlns:p14="http://schemas.microsoft.com/office/powerpoint/2010/main" val="6967677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t>Key Principle 1.5 Subsections 1-6: Process for Deploying Ancillary Services</a:t>
            </a:r>
          </a:p>
        </p:txBody>
      </p:sp>
      <p:sp>
        <p:nvSpPr>
          <p:cNvPr id="4" name="Slide Number Placeholder 3"/>
          <p:cNvSpPr>
            <a:spLocks noGrp="1"/>
          </p:cNvSpPr>
          <p:nvPr>
            <p:ph type="sldNum" sz="quarter" idx="4"/>
          </p:nvPr>
        </p:nvSpPr>
        <p:spPr/>
        <p:txBody>
          <a:bodyPr/>
          <a:lstStyle/>
          <a:p>
            <a:fld id="{1D93BD3E-1E9A-4970-A6F7-E7AC52762E0C}" type="slidenum">
              <a:rPr lang="en-US" smtClean="0"/>
              <a:pPr/>
              <a:t>16</a:t>
            </a:fld>
            <a:endParaRPr lang="en-US"/>
          </a:p>
        </p:txBody>
      </p:sp>
      <p:sp>
        <p:nvSpPr>
          <p:cNvPr id="5" name="Content Placeholder 2"/>
          <p:cNvSpPr>
            <a:spLocks noGrp="1"/>
          </p:cNvSpPr>
          <p:nvPr>
            <p:ph idx="1"/>
          </p:nvPr>
        </p:nvSpPr>
        <p:spPr>
          <a:xfrm>
            <a:off x="304800" y="838200"/>
            <a:ext cx="8534400" cy="5570538"/>
          </a:xfrm>
        </p:spPr>
        <p:txBody>
          <a:bodyPr/>
          <a:lstStyle/>
          <a:p>
            <a:r>
              <a:rPr lang="en-US" sz="2000" u="sng" dirty="0" smtClean="0"/>
              <a:t>KP 1.5</a:t>
            </a:r>
            <a:r>
              <a:rPr lang="en-US" sz="2000" dirty="0" smtClean="0"/>
              <a:t>  </a:t>
            </a:r>
            <a:r>
              <a:rPr lang="en-US" sz="1600" dirty="0"/>
              <a:t>To implement RTC, certain processes for deploying Ancillary Services (AS) will need to be modified to accommodate AS awards in Real-Time. </a:t>
            </a:r>
            <a:r>
              <a:rPr lang="en-US" sz="1600" dirty="0" smtClean="0"/>
              <a:t>This includes ERCOT </a:t>
            </a:r>
            <a:r>
              <a:rPr lang="en-US" sz="1600" dirty="0"/>
              <a:t>systems, ERCOT to Qualified Scheduling Entity (QSE) communications, QSE to ERCOT communications, and other processes in place that play a role in the sending of Dispatch instructions and deployment of AS</a:t>
            </a:r>
            <a:endParaRPr lang="en-US" sz="1600" dirty="0" smtClean="0"/>
          </a:p>
          <a:p>
            <a:r>
              <a:rPr lang="en-US" sz="2000" u="sng" dirty="0" smtClean="0"/>
              <a:t>Subsections (summarized)</a:t>
            </a:r>
          </a:p>
          <a:p>
            <a:pPr marL="800100" lvl="1" indent="-342900">
              <a:buFont typeface="+mj-lt"/>
              <a:buAutoNum type="arabicParenR"/>
            </a:pPr>
            <a:r>
              <a:rPr lang="en-US" sz="1600" dirty="0" smtClean="0"/>
              <a:t>AS </a:t>
            </a:r>
            <a:r>
              <a:rPr lang="en-US" sz="1600" dirty="0"/>
              <a:t>manager application will be modified to obtain Resource-specific AS responsibility/award information as an output from RTC (i.e., </a:t>
            </a:r>
            <a:r>
              <a:rPr lang="en-US" sz="1600" dirty="0" smtClean="0"/>
              <a:t>no </a:t>
            </a:r>
            <a:r>
              <a:rPr lang="en-US" sz="1600" dirty="0"/>
              <a:t>longer be driven by Real-Time telemetry </a:t>
            </a:r>
            <a:r>
              <a:rPr lang="en-US" sz="1600" dirty="0" smtClean="0"/>
              <a:t>and COP </a:t>
            </a:r>
            <a:r>
              <a:rPr lang="en-US" sz="1600" dirty="0"/>
              <a:t>information provided by </a:t>
            </a:r>
            <a:r>
              <a:rPr lang="en-US" sz="1600" dirty="0" smtClean="0"/>
              <a:t>QSEs).</a:t>
            </a:r>
          </a:p>
          <a:p>
            <a:pPr marL="800100" lvl="1" indent="-342900">
              <a:buFont typeface="+mj-lt"/>
              <a:buAutoNum type="arabicParenR"/>
            </a:pPr>
            <a:r>
              <a:rPr lang="en-US" sz="1600" dirty="0" smtClean="0"/>
              <a:t>Maintain current process in SCED for RTC, </a:t>
            </a:r>
            <a:r>
              <a:rPr lang="en-US" sz="1600" dirty="0"/>
              <a:t>whereby awards for </a:t>
            </a:r>
            <a:r>
              <a:rPr lang="en-US" sz="1600" dirty="0" smtClean="0"/>
              <a:t>energy and AS </a:t>
            </a:r>
            <a:r>
              <a:rPr lang="en-US" sz="1600" dirty="0"/>
              <a:t>products, </a:t>
            </a:r>
            <a:r>
              <a:rPr lang="en-US" sz="1600" dirty="0" smtClean="0"/>
              <a:t>dispatch</a:t>
            </a:r>
            <a:r>
              <a:rPr lang="en-US" sz="1600" dirty="0"/>
              <a:t>, and </a:t>
            </a:r>
            <a:r>
              <a:rPr lang="en-US" sz="1600" dirty="0" smtClean="0"/>
              <a:t>respective </a:t>
            </a:r>
            <a:r>
              <a:rPr lang="en-US" sz="1600" dirty="0"/>
              <a:t>prices </a:t>
            </a:r>
            <a:r>
              <a:rPr lang="en-US" sz="1600" dirty="0" smtClean="0"/>
              <a:t>will </a:t>
            </a:r>
            <a:r>
              <a:rPr lang="en-US" sz="1600" dirty="0"/>
              <a:t>be immediately </a:t>
            </a:r>
            <a:r>
              <a:rPr lang="en-US" sz="1600" dirty="0" smtClean="0"/>
              <a:t>binding.</a:t>
            </a:r>
          </a:p>
          <a:p>
            <a:pPr marL="800100" lvl="1" indent="-342900">
              <a:buFont typeface="+mj-lt"/>
              <a:buAutoNum type="arabicParenR"/>
            </a:pPr>
            <a:r>
              <a:rPr lang="en-US" sz="1600" i="1" dirty="0" smtClean="0">
                <a:solidFill>
                  <a:srgbClr val="C00000"/>
                </a:solidFill>
              </a:rPr>
              <a:t>To be decided- Alternatives for Regulation Service Instructions </a:t>
            </a:r>
          </a:p>
          <a:p>
            <a:pPr marL="800100" lvl="1" indent="-342900">
              <a:buFont typeface="+mj-lt"/>
              <a:buAutoNum type="arabicParenR"/>
            </a:pPr>
            <a:r>
              <a:rPr lang="en-US" sz="1600" dirty="0" smtClean="0"/>
              <a:t>Load </a:t>
            </a:r>
            <a:r>
              <a:rPr lang="en-US" sz="1600" dirty="0"/>
              <a:t>Frequency Control (LFC) will be modified to address more frequent awards of Regulation Service to qualified Resources; upon the receipt of new Base Points and AS awards from RTC, LFC will reset Regulation Service instructions to zero</a:t>
            </a:r>
            <a:r>
              <a:rPr lang="en-US" sz="1600" dirty="0" smtClean="0"/>
              <a:t>.</a:t>
            </a:r>
          </a:p>
          <a:p>
            <a:pPr marL="800100" lvl="1" indent="-342900">
              <a:buFont typeface="+mj-lt"/>
              <a:buAutoNum type="arabicParenR"/>
            </a:pPr>
            <a:r>
              <a:rPr lang="en-US" sz="1600" dirty="0" smtClean="0"/>
              <a:t>Updated </a:t>
            </a:r>
            <a:r>
              <a:rPr lang="en-US" sz="1600" dirty="0"/>
              <a:t>Desired Base Points (UDBP) will be replaced by Updated Desired Set Point (UDSP)—UDSP will be a single value that is the sum of two components: Base Ramp and Resource-specific Regulation Service </a:t>
            </a:r>
            <a:r>
              <a:rPr lang="en-US" sz="1600" dirty="0" smtClean="0"/>
              <a:t>instruction.</a:t>
            </a:r>
          </a:p>
          <a:p>
            <a:pPr marL="800100" lvl="1" indent="-342900">
              <a:buFont typeface="+mj-lt"/>
              <a:buAutoNum type="arabicParenR"/>
            </a:pPr>
            <a:r>
              <a:rPr lang="en-US" sz="1600" dirty="0" smtClean="0"/>
              <a:t>Regulation </a:t>
            </a:r>
            <a:r>
              <a:rPr lang="en-US" sz="1600" dirty="0"/>
              <a:t>requirement will be distributed as </a:t>
            </a:r>
            <a:r>
              <a:rPr lang="en-US" sz="1600" dirty="0" smtClean="0"/>
              <a:t>to </a:t>
            </a:r>
            <a:r>
              <a:rPr lang="en-US" sz="1600" dirty="0"/>
              <a:t>each Resource proportionate to their Regulation Service </a:t>
            </a:r>
            <a:r>
              <a:rPr lang="en-US" sz="1600" dirty="0" smtClean="0"/>
              <a:t>awards and will respect </a:t>
            </a:r>
            <a:r>
              <a:rPr lang="en-US" sz="1600" dirty="0"/>
              <a:t>Resource </a:t>
            </a:r>
            <a:r>
              <a:rPr lang="en-US" sz="1600" dirty="0" smtClean="0"/>
              <a:t>limits. </a:t>
            </a:r>
          </a:p>
        </p:txBody>
      </p:sp>
    </p:spTree>
    <p:extLst>
      <p:ext uri="{BB962C8B-B14F-4D97-AF65-F5344CB8AC3E}">
        <p14:creationId xmlns:p14="http://schemas.microsoft.com/office/powerpoint/2010/main" val="23387738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t>Key Principle 1.5 Subsections 1-6: Process for Deploying Ancillary </a:t>
            </a:r>
            <a:r>
              <a:rPr lang="en-US" sz="2000" dirty="0" smtClean="0"/>
              <a:t>Services (continued)</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17</a:t>
            </a:fld>
            <a:endParaRPr lang="en-US"/>
          </a:p>
        </p:txBody>
      </p:sp>
      <p:sp>
        <p:nvSpPr>
          <p:cNvPr id="5" name="Content Placeholder 2"/>
          <p:cNvSpPr>
            <a:spLocks noGrp="1"/>
          </p:cNvSpPr>
          <p:nvPr>
            <p:ph idx="1"/>
          </p:nvPr>
        </p:nvSpPr>
        <p:spPr>
          <a:xfrm>
            <a:off x="304800" y="1066800"/>
            <a:ext cx="8534400" cy="5341938"/>
          </a:xfrm>
        </p:spPr>
        <p:txBody>
          <a:bodyPr/>
          <a:lstStyle/>
          <a:p>
            <a:r>
              <a:rPr lang="en-US" sz="2000" u="sng" dirty="0"/>
              <a:t>Meetings and discussion</a:t>
            </a:r>
            <a:r>
              <a:rPr lang="en-US" sz="2000" dirty="0"/>
              <a:t>: </a:t>
            </a:r>
            <a:endParaRPr lang="en-US" sz="2000" dirty="0" smtClean="0"/>
          </a:p>
          <a:p>
            <a:pPr lvl="1"/>
            <a:r>
              <a:rPr lang="en-US" sz="1800" dirty="0" smtClean="0"/>
              <a:t>April 30 Concept presented by ERCOT</a:t>
            </a:r>
          </a:p>
          <a:p>
            <a:pPr lvl="1"/>
            <a:r>
              <a:rPr lang="en-US" sz="1800" dirty="0" smtClean="0"/>
              <a:t>May 13 Reviewed in more detail</a:t>
            </a:r>
          </a:p>
          <a:p>
            <a:pPr lvl="1"/>
            <a:r>
              <a:rPr lang="en-US" sz="1800" dirty="0" smtClean="0"/>
              <a:t>June </a:t>
            </a:r>
            <a:r>
              <a:rPr lang="en-US" sz="1800" dirty="0"/>
              <a:t>7 Comments from Floyd </a:t>
            </a:r>
            <a:r>
              <a:rPr lang="en-US" sz="1800" dirty="0" smtClean="0"/>
              <a:t>Trefny and Diana Coleman incorporated.  Shams Siddiqi raised issue of maintaining Participation Factors on items (3) and (6).</a:t>
            </a:r>
          </a:p>
          <a:p>
            <a:pPr lvl="1"/>
            <a:r>
              <a:rPr lang="en-US" sz="1800" dirty="0" smtClean="0"/>
              <a:t>June 21 Discussed and incorporated edits from Floyd Trefny on (5), and Shams presented modified alternative language for (3) and (6)</a:t>
            </a:r>
          </a:p>
          <a:p>
            <a:pPr lvl="1"/>
            <a:r>
              <a:rPr lang="en-US" sz="1800" dirty="0" smtClean="0"/>
              <a:t>July 12 Shams modified and presented alternative language for (3) and removed redlines from (6).  Both ERCOT and Shams presented positions to RTCTF.</a:t>
            </a:r>
          </a:p>
          <a:p>
            <a:pPr lvl="1"/>
            <a:endParaRPr lang="en-US" sz="1800" dirty="0" smtClean="0"/>
          </a:p>
        </p:txBody>
      </p:sp>
    </p:spTree>
    <p:extLst>
      <p:ext uri="{BB962C8B-B14F-4D97-AF65-F5344CB8AC3E}">
        <p14:creationId xmlns:p14="http://schemas.microsoft.com/office/powerpoint/2010/main" val="20721379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t>Key Principle 1.5 Subsections 1-6: Process for Deploying Ancillary </a:t>
            </a:r>
            <a:r>
              <a:rPr lang="en-US" sz="2000" dirty="0" smtClean="0"/>
              <a:t>Services (continued)</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18</a:t>
            </a:fld>
            <a:endParaRPr lang="en-US"/>
          </a:p>
        </p:txBody>
      </p:sp>
      <p:sp>
        <p:nvSpPr>
          <p:cNvPr id="5" name="Content Placeholder 2"/>
          <p:cNvSpPr>
            <a:spLocks noGrp="1"/>
          </p:cNvSpPr>
          <p:nvPr>
            <p:ph idx="1"/>
          </p:nvPr>
        </p:nvSpPr>
        <p:spPr>
          <a:xfrm>
            <a:off x="304800" y="1066800"/>
            <a:ext cx="8534400" cy="5341938"/>
          </a:xfrm>
        </p:spPr>
        <p:txBody>
          <a:bodyPr/>
          <a:lstStyle/>
          <a:p>
            <a:r>
              <a:rPr lang="en-US" sz="1800" dirty="0" smtClean="0">
                <a:solidFill>
                  <a:srgbClr val="FF0000"/>
                </a:solidFill>
              </a:rPr>
              <a:t>TAC is being asked to consider the Alternatives below.  Each Alternative advocate will be providing a 10 minute presentation to TAC.</a:t>
            </a:r>
          </a:p>
          <a:p>
            <a:r>
              <a:rPr lang="en-US" sz="1600" b="1" i="1" dirty="0"/>
              <a:t>Alternative 1 (ERCOT):</a:t>
            </a:r>
            <a:r>
              <a:rPr lang="en-US" sz="1600" b="1" dirty="0"/>
              <a:t> </a:t>
            </a:r>
            <a:r>
              <a:rPr lang="en-US" sz="1600" dirty="0"/>
              <a:t>Regulation Service instructions from ERCOT will become Resource specific (i.e., no longer QSE portfolio level; participation factors will be removed).</a:t>
            </a:r>
          </a:p>
          <a:p>
            <a:r>
              <a:rPr lang="en-US" sz="1600" b="1" i="1" dirty="0"/>
              <a:t>Alternative 2 (Siddiqi):</a:t>
            </a:r>
            <a:r>
              <a:rPr lang="en-US" sz="1600" i="1" dirty="0"/>
              <a:t> </a:t>
            </a:r>
            <a:r>
              <a:rPr lang="en-US" sz="1600" dirty="0"/>
              <a:t>Regulation Service instructions from ERCOT will be Resource specific. However, QSEs will have the option of telemetering participation factors (PFs). After each RTC run, until the time ERCOT accepts new telemetered PFs, Resources providing </a:t>
            </a:r>
            <a:r>
              <a:rPr lang="en-US" sz="1600" dirty="0" err="1"/>
              <a:t>Reg</a:t>
            </a:r>
            <a:r>
              <a:rPr lang="en-US" sz="1600" dirty="0"/>
              <a:t>-Up/</a:t>
            </a:r>
            <a:r>
              <a:rPr lang="en-US" sz="1600" dirty="0" err="1"/>
              <a:t>Reg</a:t>
            </a:r>
            <a:r>
              <a:rPr lang="en-US" sz="1600" dirty="0"/>
              <a:t>-Down will be expected to follow ERCOT Resource specific </a:t>
            </a:r>
            <a:r>
              <a:rPr lang="en-US" sz="1600" dirty="0" err="1"/>
              <a:t>Reg</a:t>
            </a:r>
            <a:r>
              <a:rPr lang="en-US" sz="1600" dirty="0"/>
              <a:t>-Up/</a:t>
            </a:r>
            <a:r>
              <a:rPr lang="en-US" sz="1600" dirty="0" err="1"/>
              <a:t>Reg</a:t>
            </a:r>
            <a:r>
              <a:rPr lang="en-US" sz="1600" dirty="0"/>
              <a:t>-Down deployments. Once ERCOT accepts new telemetered PFs for QSEs taking advantage of this option, Resources will be expected to follow PF-adjusted Resource specific </a:t>
            </a:r>
            <a:r>
              <a:rPr lang="en-US" sz="1600" dirty="0" err="1"/>
              <a:t>Reg</a:t>
            </a:r>
            <a:r>
              <a:rPr lang="en-US" sz="1600" dirty="0"/>
              <a:t>-Up/</a:t>
            </a:r>
            <a:r>
              <a:rPr lang="en-US" sz="1600" dirty="0" err="1"/>
              <a:t>Reg</a:t>
            </a:r>
            <a:r>
              <a:rPr lang="en-US" sz="1600" dirty="0"/>
              <a:t>-Down deployments until the next RTC run.. Note: Regulation deployments from ERCOT are proportional and not economic. QSEs can optimize the deployment within their portfolios for economics and to manage storage levels between various storage resources or between CLR and GR sides of CAES projects. Maintaining the Participation Factors does not in any way change the RTC SCED award of Regulation or any of the considerations that go into making that award. Nor does it impact LFC. It only impacts real-time Resource monitoring, GREDP, and Base Point Deviation calculations. Keeping the Participation Factors actually increases the efficiency of Regulation deployment.</a:t>
            </a:r>
          </a:p>
          <a:p>
            <a:endParaRPr lang="en-US" sz="1800" dirty="0" smtClean="0"/>
          </a:p>
          <a:p>
            <a:pPr lvl="1"/>
            <a:endParaRPr lang="en-US" sz="1800" dirty="0" smtClean="0"/>
          </a:p>
        </p:txBody>
      </p:sp>
    </p:spTree>
    <p:extLst>
      <p:ext uri="{BB962C8B-B14F-4D97-AF65-F5344CB8AC3E}">
        <p14:creationId xmlns:p14="http://schemas.microsoft.com/office/powerpoint/2010/main" val="98146146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Next Steps</a:t>
            </a:r>
            <a:endParaRPr lang="en-US" sz="24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19</a:t>
            </a:fld>
            <a:endParaRPr lang="en-US"/>
          </a:p>
        </p:txBody>
      </p:sp>
      <p:sp>
        <p:nvSpPr>
          <p:cNvPr id="6" name="Content Placeholder 2"/>
          <p:cNvSpPr txBox="1">
            <a:spLocks/>
          </p:cNvSpPr>
          <p:nvPr/>
        </p:nvSpPr>
        <p:spPr>
          <a:xfrm>
            <a:off x="381000" y="1066800"/>
            <a:ext cx="8458200" cy="4595021"/>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2600" kern="1200">
                <a:solidFill>
                  <a:schemeClr val="tx2"/>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200" kern="1200">
                <a:solidFill>
                  <a:schemeClr val="tx2"/>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100" kern="1200">
                <a:solidFill>
                  <a:schemeClr val="tx2"/>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2"/>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2000" dirty="0" smtClean="0"/>
              <a:t>TAC leadership and/or ERCOT will update the Board at the August meeting regarding the processes, progress, and vote today.</a:t>
            </a:r>
          </a:p>
          <a:p>
            <a:endParaRPr lang="en-US" sz="2000" dirty="0"/>
          </a:p>
          <a:p>
            <a:r>
              <a:rPr lang="en-US" sz="2000" dirty="0" smtClean="0"/>
              <a:t>RTCTF activity will continue to accelerate over the next few meetings.</a:t>
            </a:r>
          </a:p>
          <a:p>
            <a:endParaRPr lang="en-US" sz="2000" dirty="0" smtClean="0"/>
          </a:p>
          <a:p>
            <a:r>
              <a:rPr lang="en-US" sz="2000" dirty="0" smtClean="0"/>
              <a:t>Reminder of points of contact:</a:t>
            </a:r>
          </a:p>
          <a:p>
            <a:pPr lvl="1"/>
            <a:r>
              <a:rPr lang="en-US" sz="1800" dirty="0"/>
              <a:t>Matt Mereness: </a:t>
            </a:r>
            <a:r>
              <a:rPr lang="en-US" sz="1800" dirty="0" smtClean="0"/>
              <a:t>RTCTF Chair</a:t>
            </a:r>
          </a:p>
          <a:p>
            <a:pPr lvl="1"/>
            <a:r>
              <a:rPr lang="en-US" sz="1800" dirty="0" smtClean="0"/>
              <a:t>Bryan Sams: RTCTF Vice Chair</a:t>
            </a:r>
            <a:endParaRPr lang="en-US" sz="1800" dirty="0"/>
          </a:p>
          <a:p>
            <a:pPr lvl="1"/>
            <a:r>
              <a:rPr lang="en-US" sz="1800" dirty="0"/>
              <a:t>Dave Maggio: RTC Design Manager</a:t>
            </a:r>
          </a:p>
          <a:p>
            <a:pPr lvl="1"/>
            <a:r>
              <a:rPr lang="en-US" sz="1800" dirty="0" smtClean="0"/>
              <a:t>Kenan </a:t>
            </a:r>
            <a:r>
              <a:rPr lang="en-US" sz="1800" dirty="0"/>
              <a:t>Ögelman: Executive </a:t>
            </a:r>
            <a:r>
              <a:rPr lang="en-US" sz="1800" dirty="0" smtClean="0"/>
              <a:t>Sponsor</a:t>
            </a:r>
          </a:p>
          <a:p>
            <a:pPr lvl="1"/>
            <a:endParaRPr lang="en-US" sz="1800" dirty="0"/>
          </a:p>
          <a:p>
            <a:r>
              <a:rPr lang="en-US" sz="2000" dirty="0" smtClean="0"/>
              <a:t>Any final questions?</a:t>
            </a:r>
            <a:endParaRPr lang="en-US" sz="2000" dirty="0"/>
          </a:p>
        </p:txBody>
      </p:sp>
    </p:spTree>
    <p:extLst>
      <p:ext uri="{BB962C8B-B14F-4D97-AF65-F5344CB8AC3E}">
        <p14:creationId xmlns:p14="http://schemas.microsoft.com/office/powerpoint/2010/main" val="207414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Outline of RTCTF Update </a:t>
            </a:r>
            <a:endParaRPr lang="en-US" sz="2400" dirty="0"/>
          </a:p>
        </p:txBody>
      </p:sp>
      <p:sp>
        <p:nvSpPr>
          <p:cNvPr id="3" name="Content Placeholder 2"/>
          <p:cNvSpPr>
            <a:spLocks noGrp="1"/>
          </p:cNvSpPr>
          <p:nvPr>
            <p:ph idx="1"/>
          </p:nvPr>
        </p:nvSpPr>
        <p:spPr>
          <a:xfrm>
            <a:off x="413238" y="1066800"/>
            <a:ext cx="8534400" cy="5052221"/>
          </a:xfrm>
        </p:spPr>
        <p:txBody>
          <a:bodyPr/>
          <a:lstStyle/>
          <a:p>
            <a:pPr>
              <a:spcBef>
                <a:spcPts val="1000"/>
              </a:spcBef>
              <a:spcAft>
                <a:spcPts val="1000"/>
              </a:spcAft>
            </a:pPr>
            <a:r>
              <a:rPr lang="en-US" sz="2000" dirty="0" smtClean="0"/>
              <a:t>Meeting schedule and scope </a:t>
            </a:r>
          </a:p>
          <a:p>
            <a:pPr>
              <a:spcBef>
                <a:spcPts val="1000"/>
              </a:spcBef>
              <a:spcAft>
                <a:spcPts val="1000"/>
              </a:spcAft>
            </a:pPr>
            <a:r>
              <a:rPr lang="en-US" sz="2000" dirty="0" smtClean="0"/>
              <a:t>Review process RTCTF, TAC, and Board</a:t>
            </a:r>
          </a:p>
          <a:p>
            <a:pPr>
              <a:spcBef>
                <a:spcPts val="1000"/>
              </a:spcBef>
              <a:spcAft>
                <a:spcPts val="1000"/>
              </a:spcAft>
            </a:pPr>
            <a:r>
              <a:rPr lang="en-US" sz="2000" dirty="0" smtClean="0"/>
              <a:t>TAC Voting Items</a:t>
            </a:r>
            <a:endParaRPr lang="en-US" sz="2000" dirty="0"/>
          </a:p>
          <a:p>
            <a:pPr>
              <a:spcBef>
                <a:spcPts val="1000"/>
              </a:spcBef>
              <a:spcAft>
                <a:spcPts val="1000"/>
              </a:spcAft>
            </a:pPr>
            <a:r>
              <a:rPr lang="en-US" sz="2000" dirty="0" smtClean="0"/>
              <a:t>Next Steps</a:t>
            </a:r>
          </a:p>
          <a:p>
            <a:pPr>
              <a:spcBef>
                <a:spcPts val="1000"/>
              </a:spcBef>
              <a:spcAft>
                <a:spcPts val="1000"/>
              </a:spcAft>
            </a:pPr>
            <a:endParaRPr lang="en-US" sz="2000" dirty="0" smtClean="0"/>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Tree>
    <p:extLst>
      <p:ext uri="{BB962C8B-B14F-4D97-AF65-F5344CB8AC3E}">
        <p14:creationId xmlns:p14="http://schemas.microsoft.com/office/powerpoint/2010/main" val="17754468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RTCTF Meeting Schedule and Scope</a:t>
            </a:r>
            <a:endParaRPr lang="en-US" sz="2400" dirty="0"/>
          </a:p>
        </p:txBody>
      </p:sp>
      <p:sp>
        <p:nvSpPr>
          <p:cNvPr id="3" name="Content Placeholder 2"/>
          <p:cNvSpPr>
            <a:spLocks noGrp="1"/>
          </p:cNvSpPr>
          <p:nvPr>
            <p:ph idx="1"/>
          </p:nvPr>
        </p:nvSpPr>
        <p:spPr>
          <a:xfrm>
            <a:off x="304800" y="990600"/>
            <a:ext cx="8534400" cy="1449635"/>
          </a:xfrm>
        </p:spPr>
        <p:txBody>
          <a:bodyPr/>
          <a:lstStyle/>
          <a:p>
            <a:r>
              <a:rPr lang="en-US" sz="2000" dirty="0" smtClean="0">
                <a:hlinkClick r:id="rId2"/>
              </a:rPr>
              <a:t>RTCTF Charter</a:t>
            </a:r>
            <a:r>
              <a:rPr lang="en-US" sz="2000" dirty="0" smtClean="0"/>
              <a:t> Phase 1</a:t>
            </a:r>
            <a:r>
              <a:rPr lang="en-US" sz="2000" dirty="0"/>
              <a:t>: </a:t>
            </a:r>
            <a:r>
              <a:rPr lang="en-US" sz="2000" dirty="0" smtClean="0"/>
              <a:t>Develop </a:t>
            </a:r>
            <a:r>
              <a:rPr lang="en-US" sz="2000" dirty="0"/>
              <a:t>key principles/scope for RTC </a:t>
            </a:r>
            <a:r>
              <a:rPr lang="en-US" sz="2000" dirty="0" smtClean="0"/>
              <a:t>design, </a:t>
            </a:r>
            <a:r>
              <a:rPr lang="en-US" sz="2000" dirty="0"/>
              <a:t>and identify policy issues beyond the scope of </a:t>
            </a:r>
            <a:r>
              <a:rPr lang="en-US" sz="2000" dirty="0" smtClean="0"/>
              <a:t>RTC.</a:t>
            </a:r>
            <a:endParaRPr lang="en-US" sz="2000" dirty="0"/>
          </a:p>
          <a:p>
            <a:endParaRPr lang="en-US" sz="1600" dirty="0" smtClean="0"/>
          </a:p>
          <a:p>
            <a:r>
              <a:rPr lang="en-US" sz="2000" dirty="0" smtClean="0"/>
              <a:t>Scheduled meetings for Phase 1 through rest of 2019:</a:t>
            </a:r>
            <a:endParaRPr lang="en-US" sz="2000" dirty="0"/>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a:p>
        </p:txBody>
      </p:sp>
      <p:sp>
        <p:nvSpPr>
          <p:cNvPr id="5" name="TextBox 4"/>
          <p:cNvSpPr txBox="1"/>
          <p:nvPr/>
        </p:nvSpPr>
        <p:spPr>
          <a:xfrm>
            <a:off x="914400" y="2440235"/>
            <a:ext cx="6248400" cy="3539430"/>
          </a:xfrm>
          <a:prstGeom prst="rect">
            <a:avLst/>
          </a:prstGeom>
          <a:noFill/>
          <a:ln>
            <a:solidFill>
              <a:schemeClr val="tx2"/>
            </a:solidFill>
          </a:ln>
        </p:spPr>
        <p:txBody>
          <a:bodyPr wrap="square" rtlCol="0">
            <a:spAutoFit/>
          </a:bodyPr>
          <a:lstStyle/>
          <a:p>
            <a:r>
              <a:rPr lang="en-US" sz="1400" dirty="0" smtClean="0">
                <a:solidFill>
                  <a:schemeClr val="tx2"/>
                </a:solidFill>
              </a:rPr>
              <a:t>Thursday, April 4 – Half-day kick-off meeting (charter, process, approach)</a:t>
            </a:r>
          </a:p>
          <a:p>
            <a:r>
              <a:rPr lang="en-US" sz="1400" dirty="0" smtClean="0">
                <a:solidFill>
                  <a:schemeClr val="tx2"/>
                </a:solidFill>
              </a:rPr>
              <a:t>Monday, April 22 – WebEx RTC orientation (training)</a:t>
            </a:r>
          </a:p>
          <a:p>
            <a:r>
              <a:rPr lang="en-US" sz="1400" dirty="0" smtClean="0">
                <a:solidFill>
                  <a:schemeClr val="tx2"/>
                </a:solidFill>
              </a:rPr>
              <a:t>Tuesday, April 30 – First full-day meeting (began review of RTC principles)</a:t>
            </a:r>
          </a:p>
          <a:p>
            <a:r>
              <a:rPr lang="en-US" sz="1400" dirty="0" smtClean="0">
                <a:solidFill>
                  <a:schemeClr val="tx2"/>
                </a:solidFill>
              </a:rPr>
              <a:t>Monday, </a:t>
            </a:r>
            <a:r>
              <a:rPr lang="en-US" sz="1400" dirty="0">
                <a:solidFill>
                  <a:schemeClr val="tx2"/>
                </a:solidFill>
              </a:rPr>
              <a:t>May </a:t>
            </a:r>
            <a:r>
              <a:rPr lang="en-US" sz="1400" dirty="0" smtClean="0">
                <a:solidFill>
                  <a:schemeClr val="tx2"/>
                </a:solidFill>
              </a:rPr>
              <a:t>13  </a:t>
            </a:r>
          </a:p>
          <a:p>
            <a:r>
              <a:rPr lang="en-US" sz="1400" dirty="0">
                <a:solidFill>
                  <a:schemeClr val="tx2"/>
                </a:solidFill>
              </a:rPr>
              <a:t>Friday, June 7</a:t>
            </a:r>
          </a:p>
          <a:p>
            <a:r>
              <a:rPr lang="en-US" sz="1400" dirty="0" smtClean="0">
                <a:solidFill>
                  <a:schemeClr val="tx2"/>
                </a:solidFill>
              </a:rPr>
              <a:t>Friday, </a:t>
            </a:r>
            <a:r>
              <a:rPr lang="en-US" sz="1400" dirty="0">
                <a:solidFill>
                  <a:schemeClr val="tx2"/>
                </a:solidFill>
              </a:rPr>
              <a:t>June </a:t>
            </a:r>
            <a:r>
              <a:rPr lang="en-US" sz="1400" dirty="0" smtClean="0">
                <a:solidFill>
                  <a:schemeClr val="tx2"/>
                </a:solidFill>
              </a:rPr>
              <a:t>21</a:t>
            </a:r>
            <a:endParaRPr lang="en-US" sz="1400" dirty="0">
              <a:solidFill>
                <a:schemeClr val="tx2"/>
              </a:solidFill>
            </a:endParaRPr>
          </a:p>
          <a:p>
            <a:r>
              <a:rPr lang="en-US" sz="1400" dirty="0" smtClean="0">
                <a:solidFill>
                  <a:schemeClr val="tx2"/>
                </a:solidFill>
              </a:rPr>
              <a:t>Friday, </a:t>
            </a:r>
            <a:r>
              <a:rPr lang="en-US" sz="1400" dirty="0">
                <a:solidFill>
                  <a:schemeClr val="tx2"/>
                </a:solidFill>
              </a:rPr>
              <a:t>July 12 </a:t>
            </a:r>
            <a:r>
              <a:rPr lang="en-US" sz="1400" dirty="0" smtClean="0">
                <a:solidFill>
                  <a:schemeClr val="tx2"/>
                </a:solidFill>
              </a:rPr>
              <a:t>(Taylor site)</a:t>
            </a:r>
            <a:endParaRPr lang="en-US" sz="1400" dirty="0">
              <a:solidFill>
                <a:schemeClr val="tx2"/>
              </a:solidFill>
            </a:endParaRPr>
          </a:p>
          <a:p>
            <a:r>
              <a:rPr lang="en-US" sz="1400" dirty="0">
                <a:solidFill>
                  <a:schemeClr val="tx2"/>
                </a:solidFill>
              </a:rPr>
              <a:t>-------------------------------------------------------------------------------------------------------</a:t>
            </a:r>
          </a:p>
          <a:p>
            <a:r>
              <a:rPr lang="en-US" sz="1400" dirty="0" smtClean="0">
                <a:solidFill>
                  <a:schemeClr val="tx2"/>
                </a:solidFill>
              </a:rPr>
              <a:t>Friday</a:t>
            </a:r>
            <a:r>
              <a:rPr lang="en-US" sz="1400" dirty="0">
                <a:solidFill>
                  <a:schemeClr val="tx2"/>
                </a:solidFill>
              </a:rPr>
              <a:t>, </a:t>
            </a:r>
            <a:r>
              <a:rPr lang="en-US" sz="1400" dirty="0" smtClean="0">
                <a:solidFill>
                  <a:schemeClr val="tx2"/>
                </a:solidFill>
              </a:rPr>
              <a:t>Aug. 9</a:t>
            </a:r>
            <a:endParaRPr lang="en-US" sz="1400" dirty="0">
              <a:solidFill>
                <a:schemeClr val="tx2"/>
              </a:solidFill>
            </a:endParaRPr>
          </a:p>
          <a:p>
            <a:r>
              <a:rPr lang="en-US" sz="1400" dirty="0">
                <a:solidFill>
                  <a:schemeClr val="tx2"/>
                </a:solidFill>
              </a:rPr>
              <a:t>Tuesday, </a:t>
            </a:r>
            <a:r>
              <a:rPr lang="en-US" sz="1400" dirty="0" smtClean="0">
                <a:solidFill>
                  <a:schemeClr val="tx2"/>
                </a:solidFill>
              </a:rPr>
              <a:t>Aug. 27</a:t>
            </a:r>
            <a:endParaRPr lang="en-US" sz="1400" dirty="0">
              <a:solidFill>
                <a:schemeClr val="tx2"/>
              </a:solidFill>
            </a:endParaRPr>
          </a:p>
          <a:p>
            <a:r>
              <a:rPr lang="en-US" sz="1400" dirty="0" smtClean="0">
                <a:solidFill>
                  <a:schemeClr val="tx2"/>
                </a:solidFill>
              </a:rPr>
              <a:t>Thursday, Sept. 19 (conflicts </a:t>
            </a:r>
            <a:r>
              <a:rPr lang="en-US" sz="1400" dirty="0">
                <a:solidFill>
                  <a:schemeClr val="tx2"/>
                </a:solidFill>
              </a:rPr>
              <a:t>with </a:t>
            </a:r>
            <a:r>
              <a:rPr lang="en-US" sz="1400" dirty="0" smtClean="0">
                <a:solidFill>
                  <a:schemeClr val="tx2"/>
                </a:solidFill>
              </a:rPr>
              <a:t>OWG)</a:t>
            </a:r>
            <a:endParaRPr lang="en-US" sz="1400" dirty="0">
              <a:solidFill>
                <a:schemeClr val="tx2"/>
              </a:solidFill>
            </a:endParaRPr>
          </a:p>
          <a:p>
            <a:r>
              <a:rPr lang="en-US" sz="1400" dirty="0" smtClean="0">
                <a:solidFill>
                  <a:schemeClr val="tx2"/>
                </a:solidFill>
              </a:rPr>
              <a:t>Monday</a:t>
            </a:r>
            <a:r>
              <a:rPr lang="en-US" sz="1400" dirty="0">
                <a:solidFill>
                  <a:schemeClr val="tx2"/>
                </a:solidFill>
              </a:rPr>
              <a:t>, </a:t>
            </a:r>
            <a:r>
              <a:rPr lang="en-US" sz="1400" dirty="0" smtClean="0">
                <a:solidFill>
                  <a:schemeClr val="tx2"/>
                </a:solidFill>
              </a:rPr>
              <a:t>Oct. 14</a:t>
            </a:r>
            <a:endParaRPr lang="en-US" sz="1400" dirty="0">
              <a:solidFill>
                <a:schemeClr val="tx2"/>
              </a:solidFill>
            </a:endParaRPr>
          </a:p>
          <a:p>
            <a:r>
              <a:rPr lang="en-US" sz="1400" dirty="0">
                <a:solidFill>
                  <a:schemeClr val="tx2"/>
                </a:solidFill>
              </a:rPr>
              <a:t>Wednesday, </a:t>
            </a:r>
            <a:r>
              <a:rPr lang="en-US" sz="1400" dirty="0" smtClean="0">
                <a:solidFill>
                  <a:schemeClr val="tx2"/>
                </a:solidFill>
              </a:rPr>
              <a:t>Oct. 30</a:t>
            </a:r>
            <a:endParaRPr lang="en-US" sz="1400" dirty="0">
              <a:solidFill>
                <a:schemeClr val="tx2"/>
              </a:solidFill>
            </a:endParaRPr>
          </a:p>
          <a:p>
            <a:r>
              <a:rPr lang="en-US" sz="1400" dirty="0" smtClean="0">
                <a:solidFill>
                  <a:schemeClr val="tx2"/>
                </a:solidFill>
              </a:rPr>
              <a:t>Tuesday, Nov. 19 (half of room 206)</a:t>
            </a:r>
            <a:endParaRPr lang="en-US" sz="1400" dirty="0">
              <a:solidFill>
                <a:schemeClr val="tx2"/>
              </a:solidFill>
            </a:endParaRPr>
          </a:p>
          <a:p>
            <a:r>
              <a:rPr lang="en-US" sz="1400" dirty="0" smtClean="0">
                <a:solidFill>
                  <a:schemeClr val="tx2"/>
                </a:solidFill>
              </a:rPr>
              <a:t>Tuesday</a:t>
            </a:r>
            <a:r>
              <a:rPr lang="en-US" sz="1400" dirty="0">
                <a:solidFill>
                  <a:schemeClr val="tx2"/>
                </a:solidFill>
              </a:rPr>
              <a:t>, </a:t>
            </a:r>
            <a:r>
              <a:rPr lang="en-US" sz="1400" dirty="0" smtClean="0">
                <a:solidFill>
                  <a:schemeClr val="tx2"/>
                </a:solidFill>
              </a:rPr>
              <a:t>Dec. 3 (half-day after RMS)</a:t>
            </a:r>
            <a:endParaRPr lang="en-US" sz="1400" dirty="0">
              <a:solidFill>
                <a:schemeClr val="tx2"/>
              </a:solidFill>
            </a:endParaRPr>
          </a:p>
          <a:p>
            <a:r>
              <a:rPr lang="en-US" sz="1400" dirty="0">
                <a:solidFill>
                  <a:schemeClr val="tx2"/>
                </a:solidFill>
              </a:rPr>
              <a:t>Thursday, </a:t>
            </a:r>
            <a:r>
              <a:rPr lang="en-US" sz="1400" dirty="0" smtClean="0">
                <a:solidFill>
                  <a:schemeClr val="tx2"/>
                </a:solidFill>
              </a:rPr>
              <a:t>Dec. 19</a:t>
            </a:r>
            <a:endParaRPr lang="en-US" sz="1400" dirty="0">
              <a:solidFill>
                <a:schemeClr val="tx2"/>
              </a:solidFill>
            </a:endParaRPr>
          </a:p>
        </p:txBody>
      </p:sp>
    </p:spTree>
    <p:extLst>
      <p:ext uri="{BB962C8B-B14F-4D97-AF65-F5344CB8AC3E}">
        <p14:creationId xmlns:p14="http://schemas.microsoft.com/office/powerpoint/2010/main" val="18997900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RTCTF Meeting Schedule and Scope</a:t>
            </a:r>
          </a:p>
        </p:txBody>
      </p:sp>
      <p:sp>
        <p:nvSpPr>
          <p:cNvPr id="3" name="Content Placeholder 2"/>
          <p:cNvSpPr>
            <a:spLocks noGrp="1"/>
          </p:cNvSpPr>
          <p:nvPr>
            <p:ph idx="1"/>
          </p:nvPr>
        </p:nvSpPr>
        <p:spPr>
          <a:xfrm>
            <a:off x="266700" y="838200"/>
            <a:ext cx="8219552" cy="1143000"/>
          </a:xfrm>
        </p:spPr>
        <p:txBody>
          <a:bodyPr/>
          <a:lstStyle/>
          <a:p>
            <a:r>
              <a:rPr lang="en-US" sz="1600" dirty="0" smtClean="0"/>
              <a:t>ERCOT team created a roadmap of all the Key Principle discussion points that need to be addressed by the RTCTF to support protocol development next year.  </a:t>
            </a:r>
          </a:p>
          <a:p>
            <a:r>
              <a:rPr lang="en-US" sz="1600" dirty="0" smtClean="0"/>
              <a:t>Snapshot of discussion points below reflecting </a:t>
            </a:r>
            <a:r>
              <a:rPr lang="en-US" sz="1600" u="sng" dirty="0" smtClean="0"/>
              <a:t>inventory of items</a:t>
            </a:r>
            <a:r>
              <a:rPr lang="en-US" sz="1600" dirty="0" smtClean="0"/>
              <a:t> and </a:t>
            </a:r>
            <a:r>
              <a:rPr lang="en-US" sz="1600" u="sng" dirty="0" smtClean="0"/>
              <a:t>review dates</a:t>
            </a:r>
            <a:r>
              <a:rPr lang="en-US" sz="1600" dirty="0" smtClean="0"/>
              <a:t>:</a:t>
            </a:r>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a:p>
        </p:txBody>
      </p:sp>
      <p:sp>
        <p:nvSpPr>
          <p:cNvPr id="8" name="Right Arrow 7"/>
          <p:cNvSpPr/>
          <p:nvPr/>
        </p:nvSpPr>
        <p:spPr>
          <a:xfrm rot="10150252">
            <a:off x="2441862" y="1895984"/>
            <a:ext cx="3367971" cy="356079"/>
          </a:xfrm>
          <a:prstGeom prst="right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ight Arrow 8"/>
          <p:cNvSpPr/>
          <p:nvPr/>
        </p:nvSpPr>
        <p:spPr>
          <a:xfrm rot="5400000">
            <a:off x="7124506" y="1815814"/>
            <a:ext cx="634908" cy="356079"/>
          </a:xfrm>
          <a:prstGeom prst="right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p:cNvPicPr>
            <a:picLocks noChangeAspect="1"/>
          </p:cNvPicPr>
          <p:nvPr/>
        </p:nvPicPr>
        <p:blipFill>
          <a:blip r:embed="rId2"/>
          <a:stretch>
            <a:fillRect/>
          </a:stretch>
        </p:blipFill>
        <p:spPr>
          <a:xfrm>
            <a:off x="266700" y="2311306"/>
            <a:ext cx="8448152" cy="4064186"/>
          </a:xfrm>
          <a:prstGeom prst="rect">
            <a:avLst/>
          </a:prstGeom>
        </p:spPr>
      </p:pic>
    </p:spTree>
    <p:extLst>
      <p:ext uri="{BB962C8B-B14F-4D97-AF65-F5344CB8AC3E}">
        <p14:creationId xmlns:p14="http://schemas.microsoft.com/office/powerpoint/2010/main" val="31949902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Review </a:t>
            </a:r>
            <a:r>
              <a:rPr lang="en-US" sz="2400" dirty="0" smtClean="0"/>
              <a:t>Process for RTCTF</a:t>
            </a:r>
            <a:r>
              <a:rPr lang="en-US" sz="2400" dirty="0"/>
              <a:t>, TAC, and Board</a:t>
            </a:r>
          </a:p>
        </p:txBody>
      </p:sp>
      <p:sp>
        <p:nvSpPr>
          <p:cNvPr id="4" name="Slide Number Placeholder 3"/>
          <p:cNvSpPr>
            <a:spLocks noGrp="1"/>
          </p:cNvSpPr>
          <p:nvPr>
            <p:ph type="sldNum" sz="quarter" idx="4"/>
          </p:nvPr>
        </p:nvSpPr>
        <p:spPr>
          <a:xfrm>
            <a:off x="8458200" y="6256338"/>
            <a:ext cx="533400" cy="220662"/>
          </a:xfrm>
        </p:spPr>
        <p:txBody>
          <a:bodyPr/>
          <a:lstStyle/>
          <a:p>
            <a:fld id="{1D93BD3E-1E9A-4970-A6F7-E7AC52762E0C}" type="slidenum">
              <a:rPr lang="en-US" smtClean="0"/>
              <a:pPr/>
              <a:t>5</a:t>
            </a:fld>
            <a:endParaRPr lang="en-US"/>
          </a:p>
        </p:txBody>
      </p:sp>
      <p:sp>
        <p:nvSpPr>
          <p:cNvPr id="5" name="Rectangle 4"/>
          <p:cNvSpPr/>
          <p:nvPr/>
        </p:nvSpPr>
        <p:spPr>
          <a:xfrm>
            <a:off x="297024" y="990600"/>
            <a:ext cx="5646576"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At PUCT: Project No. 48540 </a:t>
            </a:r>
          </a:p>
          <a:p>
            <a:pPr algn="ctr"/>
            <a:r>
              <a:rPr lang="en-US" dirty="0" smtClean="0"/>
              <a:t>and other activities/decisions </a:t>
            </a:r>
            <a:endParaRPr lang="en-US" dirty="0"/>
          </a:p>
        </p:txBody>
      </p:sp>
      <p:sp>
        <p:nvSpPr>
          <p:cNvPr id="7" name="Rectangle 6"/>
          <p:cNvSpPr/>
          <p:nvPr/>
        </p:nvSpPr>
        <p:spPr>
          <a:xfrm>
            <a:off x="307910" y="2328069"/>
            <a:ext cx="746449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At RTCTF: Develop design principles and scope</a:t>
            </a:r>
            <a:endParaRPr lang="en-US" dirty="0"/>
          </a:p>
        </p:txBody>
      </p:sp>
      <p:sp>
        <p:nvSpPr>
          <p:cNvPr id="8" name="Down Arrow 7"/>
          <p:cNvSpPr/>
          <p:nvPr/>
        </p:nvSpPr>
        <p:spPr>
          <a:xfrm>
            <a:off x="228600" y="1676400"/>
            <a:ext cx="533400" cy="65166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Down Arrow 10"/>
          <p:cNvSpPr/>
          <p:nvPr/>
        </p:nvSpPr>
        <p:spPr>
          <a:xfrm>
            <a:off x="1981200" y="1676400"/>
            <a:ext cx="533400" cy="65166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Down Arrow 11"/>
          <p:cNvSpPr/>
          <p:nvPr/>
        </p:nvSpPr>
        <p:spPr>
          <a:xfrm>
            <a:off x="3886200" y="1676399"/>
            <a:ext cx="533400" cy="65166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Down Arrow 12"/>
          <p:cNvSpPr/>
          <p:nvPr/>
        </p:nvSpPr>
        <p:spPr>
          <a:xfrm>
            <a:off x="5486400" y="1684175"/>
            <a:ext cx="533400" cy="65166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1828800" y="3657600"/>
            <a:ext cx="6640286"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At TAC: Vote on design </a:t>
            </a:r>
          </a:p>
          <a:p>
            <a:pPr algn="ctr"/>
            <a:r>
              <a:rPr lang="en-US" dirty="0" smtClean="0"/>
              <a:t>principles and scope</a:t>
            </a:r>
            <a:endParaRPr lang="en-US" dirty="0"/>
          </a:p>
        </p:txBody>
      </p:sp>
      <p:sp>
        <p:nvSpPr>
          <p:cNvPr id="15" name="Down Arrow 14"/>
          <p:cNvSpPr/>
          <p:nvPr/>
        </p:nvSpPr>
        <p:spPr>
          <a:xfrm>
            <a:off x="2590800" y="3013869"/>
            <a:ext cx="533400" cy="65166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Down Arrow 15"/>
          <p:cNvSpPr/>
          <p:nvPr/>
        </p:nvSpPr>
        <p:spPr>
          <a:xfrm>
            <a:off x="4508241" y="3013869"/>
            <a:ext cx="533400" cy="65166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Down Arrow 17"/>
          <p:cNvSpPr/>
          <p:nvPr/>
        </p:nvSpPr>
        <p:spPr>
          <a:xfrm>
            <a:off x="6629400" y="3005931"/>
            <a:ext cx="533400" cy="65166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p:cNvSpPr txBox="1"/>
          <p:nvPr/>
        </p:nvSpPr>
        <p:spPr>
          <a:xfrm>
            <a:off x="838200" y="1764268"/>
            <a:ext cx="3670041" cy="307777"/>
          </a:xfrm>
          <a:prstGeom prst="rect">
            <a:avLst/>
          </a:prstGeom>
          <a:solidFill>
            <a:schemeClr val="bg2">
              <a:lumMod val="85000"/>
            </a:schemeClr>
          </a:solidFill>
        </p:spPr>
        <p:txBody>
          <a:bodyPr wrap="square" rtlCol="0">
            <a:spAutoFit/>
          </a:bodyPr>
          <a:lstStyle/>
          <a:p>
            <a:r>
              <a:rPr lang="en-US" sz="1400" dirty="0" smtClean="0"/>
              <a:t>Decisions that shape RTC principles/scope</a:t>
            </a:r>
            <a:endParaRPr lang="en-US" sz="1400" dirty="0"/>
          </a:p>
        </p:txBody>
      </p:sp>
      <p:sp>
        <p:nvSpPr>
          <p:cNvPr id="21" name="TextBox 20"/>
          <p:cNvSpPr txBox="1"/>
          <p:nvPr/>
        </p:nvSpPr>
        <p:spPr>
          <a:xfrm>
            <a:off x="1828801" y="3130649"/>
            <a:ext cx="6676830" cy="307777"/>
          </a:xfrm>
          <a:prstGeom prst="rect">
            <a:avLst/>
          </a:prstGeom>
          <a:solidFill>
            <a:schemeClr val="bg2">
              <a:lumMod val="85000"/>
            </a:schemeClr>
          </a:solidFill>
        </p:spPr>
        <p:txBody>
          <a:bodyPr wrap="square" rtlCol="0">
            <a:spAutoFit/>
          </a:bodyPr>
          <a:lstStyle/>
          <a:p>
            <a:r>
              <a:rPr lang="en-US" sz="1400" dirty="0" smtClean="0"/>
              <a:t>Status updates to TAC and seek endorsement of incremental principles and scope</a:t>
            </a:r>
            <a:endParaRPr lang="en-US" sz="1400" dirty="0"/>
          </a:p>
        </p:txBody>
      </p:sp>
      <p:sp>
        <p:nvSpPr>
          <p:cNvPr id="22" name="Rectangle 21"/>
          <p:cNvSpPr/>
          <p:nvPr/>
        </p:nvSpPr>
        <p:spPr>
          <a:xfrm>
            <a:off x="2351314" y="5029200"/>
            <a:ext cx="6640286"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At Board: Monitor progress and </a:t>
            </a:r>
          </a:p>
          <a:p>
            <a:pPr algn="ctr"/>
            <a:r>
              <a:rPr lang="en-US" dirty="0"/>
              <a:t>c</a:t>
            </a:r>
            <a:r>
              <a:rPr lang="en-US" dirty="0" smtClean="0"/>
              <a:t>onsider final set of principles and scope</a:t>
            </a:r>
            <a:endParaRPr lang="en-US" dirty="0"/>
          </a:p>
        </p:txBody>
      </p:sp>
      <p:sp>
        <p:nvSpPr>
          <p:cNvPr id="23" name="Down Arrow 22"/>
          <p:cNvSpPr/>
          <p:nvPr/>
        </p:nvSpPr>
        <p:spPr>
          <a:xfrm>
            <a:off x="3352800" y="4343400"/>
            <a:ext cx="533400" cy="65166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Down Arrow 23"/>
          <p:cNvSpPr/>
          <p:nvPr/>
        </p:nvSpPr>
        <p:spPr>
          <a:xfrm>
            <a:off x="4809153" y="4366644"/>
            <a:ext cx="533400" cy="65166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Down Arrow 24"/>
          <p:cNvSpPr/>
          <p:nvPr/>
        </p:nvSpPr>
        <p:spPr>
          <a:xfrm>
            <a:off x="6199414" y="4366645"/>
            <a:ext cx="533400" cy="65166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Down Arrow 27"/>
          <p:cNvSpPr/>
          <p:nvPr/>
        </p:nvSpPr>
        <p:spPr>
          <a:xfrm>
            <a:off x="8077199" y="4355759"/>
            <a:ext cx="533400" cy="978241"/>
          </a:xfrm>
          <a:prstGeom prst="down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TextBox 28"/>
          <p:cNvSpPr txBox="1"/>
          <p:nvPr/>
        </p:nvSpPr>
        <p:spPr>
          <a:xfrm>
            <a:off x="2562808" y="4493920"/>
            <a:ext cx="5278794" cy="307777"/>
          </a:xfrm>
          <a:prstGeom prst="rect">
            <a:avLst/>
          </a:prstGeom>
          <a:solidFill>
            <a:schemeClr val="bg2">
              <a:lumMod val="85000"/>
            </a:schemeClr>
          </a:solidFill>
        </p:spPr>
        <p:txBody>
          <a:bodyPr wrap="square" rtlCol="0">
            <a:spAutoFit/>
          </a:bodyPr>
          <a:lstStyle/>
          <a:p>
            <a:r>
              <a:rPr lang="en-US" sz="1400" dirty="0" smtClean="0"/>
              <a:t>Status updates on TAC decisions and status of principles/scope</a:t>
            </a:r>
            <a:endParaRPr lang="en-US" sz="1400" dirty="0"/>
          </a:p>
        </p:txBody>
      </p:sp>
      <p:sp>
        <p:nvSpPr>
          <p:cNvPr id="30" name="TextBox 29"/>
          <p:cNvSpPr txBox="1"/>
          <p:nvPr/>
        </p:nvSpPr>
        <p:spPr>
          <a:xfrm>
            <a:off x="7896030" y="5333008"/>
            <a:ext cx="1219200" cy="1077218"/>
          </a:xfrm>
          <a:prstGeom prst="rect">
            <a:avLst/>
          </a:prstGeom>
          <a:solidFill>
            <a:schemeClr val="bg2">
              <a:lumMod val="75000"/>
            </a:schemeClr>
          </a:solidFill>
        </p:spPr>
        <p:txBody>
          <a:bodyPr wrap="square" rtlCol="0">
            <a:spAutoFit/>
          </a:bodyPr>
          <a:lstStyle/>
          <a:p>
            <a:r>
              <a:rPr lang="en-US" sz="1600" dirty="0" smtClean="0"/>
              <a:t>Board vote on final design principles</a:t>
            </a:r>
            <a:endParaRPr lang="en-US" sz="1600" dirty="0"/>
          </a:p>
        </p:txBody>
      </p:sp>
      <p:sp>
        <p:nvSpPr>
          <p:cNvPr id="3" name="TextBox 2"/>
          <p:cNvSpPr txBox="1"/>
          <p:nvPr/>
        </p:nvSpPr>
        <p:spPr>
          <a:xfrm>
            <a:off x="5934075" y="1010334"/>
            <a:ext cx="2133599" cy="646331"/>
          </a:xfrm>
          <a:prstGeom prst="rect">
            <a:avLst/>
          </a:prstGeom>
          <a:noFill/>
        </p:spPr>
        <p:txBody>
          <a:bodyPr wrap="square" rtlCol="0">
            <a:spAutoFit/>
          </a:bodyPr>
          <a:lstStyle/>
          <a:p>
            <a:r>
              <a:rPr lang="en-US" i="1" dirty="0" smtClean="0">
                <a:solidFill>
                  <a:srgbClr val="FF0000"/>
                </a:solidFill>
              </a:rPr>
              <a:t>Recent </a:t>
            </a:r>
            <a:r>
              <a:rPr lang="en-US" i="1" dirty="0">
                <a:solidFill>
                  <a:srgbClr val="FF0000"/>
                </a:solidFill>
              </a:rPr>
              <a:t>a</a:t>
            </a:r>
            <a:r>
              <a:rPr lang="en-US" i="1" dirty="0" smtClean="0">
                <a:solidFill>
                  <a:srgbClr val="FF0000"/>
                </a:solidFill>
              </a:rPr>
              <a:t>ctivities on next slide</a:t>
            </a:r>
            <a:endParaRPr lang="en-US" i="1" dirty="0">
              <a:solidFill>
                <a:srgbClr val="FF0000"/>
              </a:solidFill>
            </a:endParaRPr>
          </a:p>
        </p:txBody>
      </p:sp>
    </p:spTree>
    <p:extLst>
      <p:ext uri="{BB962C8B-B14F-4D97-AF65-F5344CB8AC3E}">
        <p14:creationId xmlns:p14="http://schemas.microsoft.com/office/powerpoint/2010/main" val="11426483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spcBef>
                <a:spcPts val="1000"/>
              </a:spcBef>
              <a:spcAft>
                <a:spcPts val="1000"/>
              </a:spcAft>
            </a:pPr>
            <a:r>
              <a:rPr lang="en-US" sz="2400" dirty="0" smtClean="0"/>
              <a:t>Recent PUCT </a:t>
            </a:r>
            <a:r>
              <a:rPr lang="en-US" sz="2400" dirty="0"/>
              <a:t>Open </a:t>
            </a:r>
            <a:r>
              <a:rPr lang="en-US" sz="2400" dirty="0" smtClean="0"/>
              <a:t>Meetings Impacting RTC</a:t>
            </a:r>
            <a:endParaRPr lang="en-US" sz="2400" dirty="0"/>
          </a:p>
        </p:txBody>
      </p:sp>
      <p:sp>
        <p:nvSpPr>
          <p:cNvPr id="3" name="Content Placeholder 2"/>
          <p:cNvSpPr>
            <a:spLocks noGrp="1"/>
          </p:cNvSpPr>
          <p:nvPr>
            <p:ph idx="1"/>
          </p:nvPr>
        </p:nvSpPr>
        <p:spPr>
          <a:xfrm>
            <a:off x="304800" y="1066800"/>
            <a:ext cx="8534400" cy="5334000"/>
          </a:xfrm>
        </p:spPr>
        <p:txBody>
          <a:bodyPr/>
          <a:lstStyle/>
          <a:p>
            <a:r>
              <a:rPr lang="en-US" sz="1800" dirty="0" smtClean="0"/>
              <a:t>Key changes since last TAC meeting </a:t>
            </a:r>
            <a:r>
              <a:rPr lang="en-US" sz="1800" dirty="0" smtClean="0"/>
              <a:t>that addressed </a:t>
            </a:r>
            <a:r>
              <a:rPr lang="en-US" sz="1800" dirty="0"/>
              <a:t>PUCT Project </a:t>
            </a:r>
            <a:r>
              <a:rPr lang="en-US" sz="1800" dirty="0" smtClean="0"/>
              <a:t>No</a:t>
            </a:r>
            <a:r>
              <a:rPr lang="en-US" sz="1800" dirty="0"/>
              <a:t>. 48540 </a:t>
            </a:r>
            <a:endParaRPr lang="en-US" sz="1800" dirty="0" smtClean="0"/>
          </a:p>
          <a:p>
            <a:pPr lvl="1"/>
            <a:r>
              <a:rPr lang="en-US" sz="1200" dirty="0" smtClean="0"/>
              <a:t>June 26, 2019 Chair Memo: </a:t>
            </a:r>
            <a:r>
              <a:rPr lang="en-US" sz="800" dirty="0">
                <a:hlinkClick r:id="rId2"/>
              </a:rPr>
              <a:t>http://</a:t>
            </a:r>
            <a:r>
              <a:rPr lang="en-US" sz="800" dirty="0" smtClean="0">
                <a:hlinkClick r:id="rId2"/>
              </a:rPr>
              <a:t>interchange.puc.texas.gov/Search/Documents?controlNumber=48540&amp;itemNumber=60</a:t>
            </a:r>
            <a:r>
              <a:rPr lang="en-US" sz="800" dirty="0" smtClean="0"/>
              <a:t> </a:t>
            </a:r>
            <a:endParaRPr lang="en-US" sz="800" dirty="0" smtClean="0"/>
          </a:p>
          <a:p>
            <a:pPr lvl="1"/>
            <a:r>
              <a:rPr lang="en-US" sz="1200" dirty="0" smtClean="0"/>
              <a:t>June 27, 2019 PUCT Open Meeting: </a:t>
            </a:r>
            <a:r>
              <a:rPr lang="en-US" sz="800" dirty="0" smtClean="0">
                <a:hlinkClick r:id="rId3"/>
              </a:rPr>
              <a:t>http://www.adminmonitor.com/tx/puct/open_meeting/20190627/</a:t>
            </a:r>
            <a:r>
              <a:rPr lang="en-US" sz="1050" dirty="0" smtClean="0"/>
              <a:t> </a:t>
            </a:r>
          </a:p>
          <a:p>
            <a:pPr lvl="1"/>
            <a:r>
              <a:rPr lang="en-US" sz="1200" dirty="0" smtClean="0"/>
              <a:t>July 17, 2019 ERCOT </a:t>
            </a:r>
            <a:r>
              <a:rPr lang="en-US" sz="1200" dirty="0" smtClean="0"/>
              <a:t>Letter on RTC Timeline:</a:t>
            </a:r>
            <a:r>
              <a:rPr lang="en-US" sz="1100" dirty="0" smtClean="0"/>
              <a:t> </a:t>
            </a:r>
            <a:r>
              <a:rPr lang="en-US" sz="800" dirty="0" smtClean="0">
                <a:hlinkClick r:id="rId4"/>
              </a:rPr>
              <a:t>http://interchange.puc.texas.gov/Search/Documents?controlNumber=48540&amp;itemNumber=62</a:t>
            </a:r>
            <a:r>
              <a:rPr lang="en-US" sz="800" dirty="0" smtClean="0"/>
              <a:t> </a:t>
            </a:r>
            <a:endParaRPr lang="en-US" sz="800" dirty="0" smtClean="0"/>
          </a:p>
          <a:p>
            <a:pPr lvl="1"/>
            <a:r>
              <a:rPr lang="en-US" sz="1200" dirty="0" smtClean="0"/>
              <a:t>July 18, 2010 PUCT Open Meeting: </a:t>
            </a:r>
            <a:r>
              <a:rPr lang="en-US" sz="800" dirty="0">
                <a:hlinkClick r:id="rId5"/>
              </a:rPr>
              <a:t>http://www.adminmonitor.com/tx/puct/open_meeting/20190718/</a:t>
            </a:r>
            <a:endParaRPr lang="en-US" sz="800" dirty="0"/>
          </a:p>
          <a:p>
            <a:pPr lvl="2"/>
            <a:endParaRPr lang="en-US" sz="1100" dirty="0" smtClean="0"/>
          </a:p>
          <a:p>
            <a:pPr lvl="1"/>
            <a:r>
              <a:rPr lang="en-US" sz="1400" u="sng" dirty="0" smtClean="0"/>
              <a:t>Ancillary </a:t>
            </a:r>
            <a:r>
              <a:rPr lang="en-US" sz="1400" u="sng" dirty="0"/>
              <a:t>Services Demand Curves</a:t>
            </a:r>
            <a:r>
              <a:rPr lang="en-US" sz="1400" dirty="0"/>
              <a:t> – Curves should follow current </a:t>
            </a:r>
            <a:r>
              <a:rPr lang="en-US" sz="1400" dirty="0" smtClean="0"/>
              <a:t>Operating Reserve Demand Curve (ORDC) parameters</a:t>
            </a:r>
            <a:r>
              <a:rPr lang="en-US" sz="1400" dirty="0" smtClean="0"/>
              <a:t>.</a:t>
            </a:r>
            <a:endParaRPr lang="en-US" sz="1400" dirty="0"/>
          </a:p>
          <a:p>
            <a:pPr lvl="1"/>
            <a:endParaRPr lang="en-US" sz="900" dirty="0"/>
          </a:p>
          <a:p>
            <a:pPr lvl="1"/>
            <a:r>
              <a:rPr lang="en-US" sz="1400" u="sng" dirty="0" smtClean="0"/>
              <a:t>System-wide Offer Cap (SWOC) and Power Balance Penalty Curve (PBPC</a:t>
            </a:r>
            <a:r>
              <a:rPr lang="en-US" sz="1400" u="sng" dirty="0" smtClean="0"/>
              <a:t>)</a:t>
            </a:r>
            <a:r>
              <a:rPr lang="en-US" sz="1400" dirty="0"/>
              <a:t> – Set </a:t>
            </a:r>
            <a:r>
              <a:rPr lang="en-US" sz="1400" dirty="0"/>
              <a:t>SWOC $2,000 per MWh, Max ASDC $9,000 per MWh, VOLL $9,000 per MWh. Prices capped at $9,000 per MWh exclusive of congestion costs. LCAP will apply if necessary</a:t>
            </a:r>
            <a:r>
              <a:rPr lang="en-US" sz="1400" dirty="0" smtClean="0"/>
              <a:t>.</a:t>
            </a:r>
          </a:p>
          <a:p>
            <a:pPr lvl="1"/>
            <a:endParaRPr lang="en-US" sz="900" dirty="0" smtClean="0"/>
          </a:p>
          <a:p>
            <a:pPr lvl="1"/>
            <a:r>
              <a:rPr lang="en-US" sz="1400" u="sng" dirty="0" smtClean="0"/>
              <a:t>Ancillary Service </a:t>
            </a:r>
            <a:r>
              <a:rPr lang="en-US" sz="1400" u="sng" dirty="0" smtClean="0"/>
              <a:t>Offers</a:t>
            </a:r>
            <a:r>
              <a:rPr lang="en-US" sz="1400" dirty="0"/>
              <a:t> – Creation </a:t>
            </a:r>
            <a:r>
              <a:rPr lang="en-US" sz="1400" dirty="0" smtClean="0"/>
              <a:t>of Proxy AS Offers if qualified and available but not offered.</a:t>
            </a:r>
            <a:endParaRPr lang="en-US" sz="1400" dirty="0"/>
          </a:p>
          <a:p>
            <a:pPr lvl="1"/>
            <a:endParaRPr lang="en-US" sz="900" dirty="0"/>
          </a:p>
          <a:p>
            <a:pPr lvl="1"/>
            <a:r>
              <a:rPr lang="en-US" sz="1400" u="sng" dirty="0" smtClean="0"/>
              <a:t>Suite </a:t>
            </a:r>
            <a:r>
              <a:rPr lang="en-US" sz="1400" u="sng" dirty="0"/>
              <a:t>of </a:t>
            </a:r>
            <a:r>
              <a:rPr lang="en-US" sz="1400" u="sng" dirty="0" smtClean="0"/>
              <a:t>Ancillary Service </a:t>
            </a:r>
            <a:r>
              <a:rPr lang="en-US" sz="1400" u="sng" dirty="0" smtClean="0"/>
              <a:t>Products</a:t>
            </a:r>
            <a:r>
              <a:rPr lang="en-US" sz="1400" dirty="0"/>
              <a:t> – All </a:t>
            </a:r>
            <a:r>
              <a:rPr lang="en-US" sz="1400" dirty="0"/>
              <a:t>Ancillary Service products finalized with the approval of NPRR863. </a:t>
            </a:r>
            <a:endParaRPr lang="en-US" sz="1400" dirty="0" smtClean="0"/>
          </a:p>
          <a:p>
            <a:pPr lvl="1"/>
            <a:endParaRPr lang="en-US" sz="900" dirty="0"/>
          </a:p>
          <a:p>
            <a:pPr lvl="1"/>
            <a:r>
              <a:rPr lang="en-US" sz="1400" u="sng" dirty="0" smtClean="0"/>
              <a:t>Day-Ahead </a:t>
            </a:r>
            <a:r>
              <a:rPr lang="en-US" sz="1400" u="sng" dirty="0"/>
              <a:t>Market</a:t>
            </a:r>
            <a:r>
              <a:rPr lang="en-US" sz="1400" dirty="0"/>
              <a:t> – </a:t>
            </a:r>
            <a:r>
              <a:rPr lang="en-US" sz="1400" dirty="0" smtClean="0"/>
              <a:t>The Commission did not want to add DAM enhancements to the RTC Project that would jeopardize the RTC delivery timeline.</a:t>
            </a:r>
          </a:p>
        </p:txBody>
      </p:sp>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a:p>
        </p:txBody>
      </p:sp>
    </p:spTree>
    <p:extLst>
      <p:ext uri="{BB962C8B-B14F-4D97-AF65-F5344CB8AC3E}">
        <p14:creationId xmlns:p14="http://schemas.microsoft.com/office/powerpoint/2010/main" val="38344143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 name="Straight Arrow Connector 15"/>
          <p:cNvCxnSpPr/>
          <p:nvPr/>
        </p:nvCxnSpPr>
        <p:spPr>
          <a:xfrm flipV="1">
            <a:off x="1346010" y="3997845"/>
            <a:ext cx="0" cy="45663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7" name="Straight Arrow Connector 16"/>
          <p:cNvCxnSpPr/>
          <p:nvPr/>
        </p:nvCxnSpPr>
        <p:spPr>
          <a:xfrm flipV="1">
            <a:off x="4038600" y="3997275"/>
            <a:ext cx="0" cy="45663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1" name="Straight Arrow Connector 20"/>
          <p:cNvCxnSpPr/>
          <p:nvPr/>
        </p:nvCxnSpPr>
        <p:spPr>
          <a:xfrm flipV="1">
            <a:off x="6553200" y="3975951"/>
            <a:ext cx="0" cy="45663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3" name="Straight Arrow Connector 22"/>
          <p:cNvCxnSpPr/>
          <p:nvPr/>
        </p:nvCxnSpPr>
        <p:spPr>
          <a:xfrm flipV="1">
            <a:off x="7596117" y="3997275"/>
            <a:ext cx="0" cy="45663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5" name="Straight Arrow Connector 14"/>
          <p:cNvCxnSpPr/>
          <p:nvPr/>
        </p:nvCxnSpPr>
        <p:spPr>
          <a:xfrm>
            <a:off x="762000" y="3099651"/>
            <a:ext cx="0" cy="57150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8" name="Straight Arrow Connector 17"/>
          <p:cNvCxnSpPr/>
          <p:nvPr/>
        </p:nvCxnSpPr>
        <p:spPr>
          <a:xfrm>
            <a:off x="4953000" y="3099651"/>
            <a:ext cx="0" cy="57150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0" name="Straight Arrow Connector 19"/>
          <p:cNvCxnSpPr/>
          <p:nvPr/>
        </p:nvCxnSpPr>
        <p:spPr>
          <a:xfrm>
            <a:off x="2514600" y="3091431"/>
            <a:ext cx="0" cy="57150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2" name="Straight Arrow Connector 21"/>
          <p:cNvCxnSpPr/>
          <p:nvPr/>
        </p:nvCxnSpPr>
        <p:spPr>
          <a:xfrm>
            <a:off x="7543800" y="3099651"/>
            <a:ext cx="0" cy="57150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4" name="Straight Arrow Connector 23"/>
          <p:cNvCxnSpPr/>
          <p:nvPr/>
        </p:nvCxnSpPr>
        <p:spPr>
          <a:xfrm>
            <a:off x="6553200" y="3099651"/>
            <a:ext cx="0" cy="57150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2" name="Title 1"/>
          <p:cNvSpPr>
            <a:spLocks noGrp="1"/>
          </p:cNvSpPr>
          <p:nvPr>
            <p:ph type="title"/>
          </p:nvPr>
        </p:nvSpPr>
        <p:spPr/>
        <p:txBody>
          <a:bodyPr/>
          <a:lstStyle/>
          <a:p>
            <a:r>
              <a:rPr lang="en-US" sz="2400" dirty="0"/>
              <a:t>RTCTF </a:t>
            </a:r>
            <a:r>
              <a:rPr lang="en-US" sz="2400" dirty="0" smtClean="0"/>
              <a:t>Review Process </a:t>
            </a:r>
            <a:endParaRPr lang="en-US" sz="24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7</a:t>
            </a:fld>
            <a:endParaRPr lang="en-US"/>
          </a:p>
        </p:txBody>
      </p:sp>
      <p:sp>
        <p:nvSpPr>
          <p:cNvPr id="5" name="Rectangle 4"/>
          <p:cNvSpPr/>
          <p:nvPr/>
        </p:nvSpPr>
        <p:spPr>
          <a:xfrm>
            <a:off x="381000" y="998363"/>
            <a:ext cx="1828800" cy="990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i="1" dirty="0" smtClean="0"/>
              <a:t>Internal ERCOT draft </a:t>
            </a:r>
            <a:r>
              <a:rPr lang="en-US" sz="1400" i="1" dirty="0"/>
              <a:t>p</a:t>
            </a:r>
            <a:r>
              <a:rPr lang="en-US" sz="1400" i="1" dirty="0" smtClean="0"/>
              <a:t>rinciples and principle </a:t>
            </a:r>
            <a:r>
              <a:rPr lang="en-US" sz="1400" i="1" dirty="0"/>
              <a:t>c</a:t>
            </a:r>
            <a:r>
              <a:rPr lang="en-US" sz="1400" i="1" dirty="0" smtClean="0"/>
              <a:t>oncepts (elements)</a:t>
            </a:r>
            <a:endParaRPr lang="en-US" sz="1400" i="1" dirty="0"/>
          </a:p>
        </p:txBody>
      </p:sp>
      <p:sp>
        <p:nvSpPr>
          <p:cNvPr id="8" name="Rectangle 7"/>
          <p:cNvSpPr/>
          <p:nvPr/>
        </p:nvSpPr>
        <p:spPr>
          <a:xfrm>
            <a:off x="381000" y="1994750"/>
            <a:ext cx="1828800" cy="14477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ERCOT presents concepts for meeting in presentation format</a:t>
            </a:r>
            <a:endParaRPr lang="en-US" sz="1600" dirty="0"/>
          </a:p>
        </p:txBody>
      </p:sp>
      <p:sp>
        <p:nvSpPr>
          <p:cNvPr id="9" name="Rectangle 8"/>
          <p:cNvSpPr/>
          <p:nvPr/>
        </p:nvSpPr>
        <p:spPr>
          <a:xfrm>
            <a:off x="2217577" y="1994751"/>
            <a:ext cx="1625219" cy="14477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ERCOT takes feedback and posts in 2 days as initial document for MP edits</a:t>
            </a:r>
            <a:endParaRPr lang="en-US" sz="1600" dirty="0"/>
          </a:p>
        </p:txBody>
      </p:sp>
      <p:sp>
        <p:nvSpPr>
          <p:cNvPr id="10" name="Rectangle 9"/>
          <p:cNvSpPr/>
          <p:nvPr/>
        </p:nvSpPr>
        <p:spPr>
          <a:xfrm>
            <a:off x="3352800" y="4280751"/>
            <a:ext cx="2819400" cy="1333500"/>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MPs submit feedback as edits to document and any </a:t>
            </a:r>
          </a:p>
          <a:p>
            <a:pPr algn="ctr"/>
            <a:r>
              <a:rPr lang="en-US" sz="1600" dirty="0" smtClean="0"/>
              <a:t>-   Concerns  </a:t>
            </a:r>
            <a:endParaRPr lang="en-US" sz="1600" dirty="0"/>
          </a:p>
          <a:p>
            <a:pPr marL="285750" indent="-285750" algn="ctr">
              <a:buFontTx/>
              <a:buChar char="-"/>
            </a:pPr>
            <a:r>
              <a:rPr lang="en-US" sz="1600" dirty="0" smtClean="0"/>
              <a:t>Alternatives</a:t>
            </a:r>
            <a:endParaRPr lang="en-US" sz="1600" dirty="0"/>
          </a:p>
        </p:txBody>
      </p:sp>
      <p:sp>
        <p:nvSpPr>
          <p:cNvPr id="11" name="Rectangle 10"/>
          <p:cNvSpPr/>
          <p:nvPr/>
        </p:nvSpPr>
        <p:spPr>
          <a:xfrm>
            <a:off x="381000" y="4280751"/>
            <a:ext cx="1836577" cy="1333500"/>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MPs share initial feedback, concern, request for additional </a:t>
            </a:r>
            <a:r>
              <a:rPr lang="en-US" sz="1600" dirty="0" smtClean="0"/>
              <a:t>information</a:t>
            </a:r>
            <a:endParaRPr lang="en-US" sz="1600" dirty="0"/>
          </a:p>
        </p:txBody>
      </p:sp>
      <p:sp>
        <p:nvSpPr>
          <p:cNvPr id="12" name="Rectangle 11"/>
          <p:cNvSpPr/>
          <p:nvPr/>
        </p:nvSpPr>
        <p:spPr>
          <a:xfrm>
            <a:off x="6349622" y="4280751"/>
            <a:ext cx="2515168" cy="1358049"/>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MPs must document concerns or alternative approach prior to meeting, and be prepared to discuss</a:t>
            </a:r>
          </a:p>
        </p:txBody>
      </p:sp>
      <p:sp>
        <p:nvSpPr>
          <p:cNvPr id="13" name="Rectangle 12"/>
          <p:cNvSpPr/>
          <p:nvPr/>
        </p:nvSpPr>
        <p:spPr>
          <a:xfrm>
            <a:off x="6349621" y="1994750"/>
            <a:ext cx="2489580" cy="14477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ERCOT provides responses to finalize supporting principle concept</a:t>
            </a:r>
            <a:endParaRPr lang="en-US" sz="1600" dirty="0"/>
          </a:p>
        </p:txBody>
      </p:sp>
      <p:sp>
        <p:nvSpPr>
          <p:cNvPr id="14" name="Right Arrow 13"/>
          <p:cNvSpPr/>
          <p:nvPr/>
        </p:nvSpPr>
        <p:spPr>
          <a:xfrm>
            <a:off x="304800" y="3518751"/>
            <a:ext cx="8686800" cy="609600"/>
          </a:xfrm>
          <a:prstGeom prst="rightArrow">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Meeting #1                                 Meeting #2                             Meeting #3</a:t>
            </a:r>
            <a:endParaRPr lang="en-US" dirty="0"/>
          </a:p>
        </p:txBody>
      </p:sp>
      <p:sp>
        <p:nvSpPr>
          <p:cNvPr id="25" name="TextBox 24"/>
          <p:cNvSpPr txBox="1"/>
          <p:nvPr/>
        </p:nvSpPr>
        <p:spPr>
          <a:xfrm>
            <a:off x="6759846" y="5867400"/>
            <a:ext cx="2309883" cy="830997"/>
          </a:xfrm>
          <a:prstGeom prst="rect">
            <a:avLst/>
          </a:prstGeom>
          <a:solidFill>
            <a:schemeClr val="bg1"/>
          </a:solidFill>
          <a:ln>
            <a:solidFill>
              <a:srgbClr val="FF0000"/>
            </a:solidFill>
          </a:ln>
        </p:spPr>
        <p:txBody>
          <a:bodyPr wrap="square" rtlCol="0">
            <a:spAutoFit/>
          </a:bodyPr>
          <a:lstStyle/>
          <a:p>
            <a:r>
              <a:rPr lang="en-US" sz="1600" dirty="0" smtClean="0">
                <a:solidFill>
                  <a:srgbClr val="FF0000"/>
                </a:solidFill>
              </a:rPr>
              <a:t>Take consensus and non-consensus items to TAC for vote</a:t>
            </a:r>
            <a:endParaRPr lang="en-US" sz="1600" dirty="0">
              <a:solidFill>
                <a:srgbClr val="FF0000"/>
              </a:solidFill>
            </a:endParaRPr>
          </a:p>
        </p:txBody>
      </p:sp>
      <p:sp>
        <p:nvSpPr>
          <p:cNvPr id="26" name="Rectangle 25"/>
          <p:cNvSpPr/>
          <p:nvPr/>
        </p:nvSpPr>
        <p:spPr>
          <a:xfrm>
            <a:off x="4013012" y="1988963"/>
            <a:ext cx="2159188" cy="145358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ERCOT posts all MP feedback and responds to MP redlines, concerns, alternatives</a:t>
            </a:r>
            <a:endParaRPr lang="en-US" sz="1600" dirty="0"/>
          </a:p>
        </p:txBody>
      </p:sp>
    </p:spTree>
    <p:extLst>
      <p:ext uri="{BB962C8B-B14F-4D97-AF65-F5344CB8AC3E}">
        <p14:creationId xmlns:p14="http://schemas.microsoft.com/office/powerpoint/2010/main" val="328806372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TAC Review Process</a:t>
            </a:r>
            <a:endParaRPr lang="en-US" dirty="0"/>
          </a:p>
        </p:txBody>
      </p:sp>
      <p:sp>
        <p:nvSpPr>
          <p:cNvPr id="3" name="Content Placeholder 2"/>
          <p:cNvSpPr>
            <a:spLocks noGrp="1"/>
          </p:cNvSpPr>
          <p:nvPr>
            <p:ph idx="1"/>
          </p:nvPr>
        </p:nvSpPr>
        <p:spPr>
          <a:xfrm>
            <a:off x="304800" y="838200"/>
            <a:ext cx="8534400" cy="5334000"/>
          </a:xfrm>
        </p:spPr>
        <p:txBody>
          <a:bodyPr/>
          <a:lstStyle/>
          <a:p>
            <a:r>
              <a:rPr lang="en-US" sz="1600" dirty="0" smtClean="0"/>
              <a:t>TAC serves as the stakeholder body to vote on Design Principles from the RTCTF</a:t>
            </a:r>
          </a:p>
          <a:p>
            <a:pPr lvl="1"/>
            <a:r>
              <a:rPr lang="en-US" sz="1400" dirty="0" smtClean="0"/>
              <a:t>Design Principles narrow the scope and codify design decisions to set direction for ERCOT in developing NPRRs upon completion of the Design Principles.</a:t>
            </a:r>
          </a:p>
          <a:p>
            <a:pPr lvl="1"/>
            <a:r>
              <a:rPr lang="en-US" sz="1400" dirty="0" smtClean="0"/>
              <a:t>Principle Templates are being used to capture the key dates of review, any significant contention or modifications, and the TAC vote.</a:t>
            </a:r>
          </a:p>
          <a:p>
            <a:pPr lvl="1"/>
            <a:endParaRPr lang="en-US" sz="900" dirty="0" smtClean="0"/>
          </a:p>
          <a:p>
            <a:r>
              <a:rPr lang="en-US" sz="1600" dirty="0" smtClean="0"/>
              <a:t>RTC Key </a:t>
            </a:r>
            <a:r>
              <a:rPr lang="en-US" sz="1600" dirty="0"/>
              <a:t>Principles </a:t>
            </a:r>
            <a:r>
              <a:rPr lang="en-US" sz="1600" dirty="0" smtClean="0"/>
              <a:t>are non-binding and will </a:t>
            </a:r>
            <a:r>
              <a:rPr lang="en-US" sz="1600" dirty="0"/>
              <a:t>not go directly to the Board </a:t>
            </a:r>
            <a:r>
              <a:rPr lang="en-US" sz="1600" dirty="0" smtClean="0"/>
              <a:t>after TAC consideration.</a:t>
            </a:r>
          </a:p>
          <a:p>
            <a:pPr lvl="1"/>
            <a:r>
              <a:rPr lang="en-US" sz="1400" dirty="0"/>
              <a:t>Procedures set forth in Protocol Section 21 do not apply to discussions, opinions or </a:t>
            </a:r>
            <a:r>
              <a:rPr lang="en-US" sz="1400" dirty="0" smtClean="0"/>
              <a:t>approvals </a:t>
            </a:r>
            <a:r>
              <a:rPr lang="en-US" sz="1400" dirty="0"/>
              <a:t>by TAC with respect to RTC Key Principles</a:t>
            </a:r>
            <a:r>
              <a:rPr lang="en-US" sz="1400" dirty="0" smtClean="0"/>
              <a:t>.</a:t>
            </a:r>
          </a:p>
          <a:p>
            <a:pPr lvl="1"/>
            <a:r>
              <a:rPr lang="en-US" sz="1400" dirty="0"/>
              <a:t>Section VIII of the ERCOT Board Policies and Procedures does not apply to discussions, opinions or unofficial approvals by TAC with respect to RTC Key Principles.</a:t>
            </a:r>
            <a:endParaRPr lang="en-US" sz="1400" dirty="0" smtClean="0"/>
          </a:p>
          <a:p>
            <a:pPr lvl="1"/>
            <a:endParaRPr lang="en-US" sz="1000" dirty="0"/>
          </a:p>
          <a:p>
            <a:r>
              <a:rPr lang="en-US" sz="1600" dirty="0" smtClean="0"/>
              <a:t>ERCOT </a:t>
            </a:r>
            <a:r>
              <a:rPr lang="en-US" sz="1600" dirty="0"/>
              <a:t>will hold </a:t>
            </a:r>
            <a:r>
              <a:rPr lang="en-US" sz="1600" dirty="0" smtClean="0"/>
              <a:t>(supplement) the RTC </a:t>
            </a:r>
            <a:r>
              <a:rPr lang="en-US" sz="1600" dirty="0"/>
              <a:t>Key Principles pending development and </a:t>
            </a:r>
            <a:r>
              <a:rPr lang="en-US" sz="1600" dirty="0" smtClean="0"/>
              <a:t>review of </a:t>
            </a:r>
            <a:r>
              <a:rPr lang="en-US" sz="1600" dirty="0"/>
              <a:t>all RTC Key Principles by TAC.</a:t>
            </a:r>
          </a:p>
          <a:p>
            <a:pPr lvl="1"/>
            <a:r>
              <a:rPr lang="en-US" sz="1400" dirty="0" smtClean="0"/>
              <a:t>RTC </a:t>
            </a:r>
            <a:r>
              <a:rPr lang="en-US" sz="1400" dirty="0"/>
              <a:t>Key Principle subsections will only be reconsidered if new or conflicting interdependencies are discovered. If information is added to an RTC Key Principal following TAC </a:t>
            </a:r>
            <a:r>
              <a:rPr lang="en-US" sz="1400" dirty="0" smtClean="0"/>
              <a:t>review, </a:t>
            </a:r>
            <a:r>
              <a:rPr lang="en-US" sz="1400" dirty="0"/>
              <a:t>the RTC Key Principle will be taken back to TAC </a:t>
            </a:r>
            <a:r>
              <a:rPr lang="en-US" sz="1400" dirty="0" smtClean="0"/>
              <a:t>consideration. </a:t>
            </a:r>
          </a:p>
          <a:p>
            <a:pPr lvl="1"/>
            <a:r>
              <a:rPr lang="en-US" sz="1400" dirty="0" smtClean="0"/>
              <a:t>ERCOT </a:t>
            </a:r>
            <a:r>
              <a:rPr lang="en-US" sz="1400" dirty="0"/>
              <a:t>will maintain TAC </a:t>
            </a:r>
            <a:r>
              <a:rPr lang="en-US" sz="1400" dirty="0" smtClean="0"/>
              <a:t>reviewed RTC </a:t>
            </a:r>
            <a:r>
              <a:rPr lang="en-US" sz="1400" dirty="0"/>
              <a:t>Key Principle language in template form and post in </a:t>
            </a:r>
            <a:r>
              <a:rPr lang="en-US" sz="1400" dirty="0" smtClean="0"/>
              <a:t>a central </a:t>
            </a:r>
            <a:r>
              <a:rPr lang="en-US" sz="1400" dirty="0"/>
              <a:t>location.</a:t>
            </a:r>
          </a:p>
          <a:p>
            <a:pPr lvl="1"/>
            <a:endParaRPr lang="en-US" sz="1400" dirty="0"/>
          </a:p>
          <a:p>
            <a:pPr lvl="1"/>
            <a:endParaRPr lang="en-US" sz="1600" dirty="0" smtClean="0"/>
          </a:p>
          <a:p>
            <a:pPr lvl="1"/>
            <a:endParaRPr lang="en-US" sz="14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8</a:t>
            </a:fld>
            <a:endParaRPr lang="en-US"/>
          </a:p>
        </p:txBody>
      </p:sp>
    </p:spTree>
    <p:extLst>
      <p:ext uri="{BB962C8B-B14F-4D97-AF65-F5344CB8AC3E}">
        <p14:creationId xmlns:p14="http://schemas.microsoft.com/office/powerpoint/2010/main" val="38191543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TAC Review </a:t>
            </a:r>
            <a:r>
              <a:rPr lang="en-US" dirty="0" smtClean="0"/>
              <a:t>Process (continued)</a:t>
            </a:r>
            <a:endParaRPr lang="en-US" dirty="0"/>
          </a:p>
        </p:txBody>
      </p:sp>
      <p:sp>
        <p:nvSpPr>
          <p:cNvPr id="3" name="Content Placeholder 2"/>
          <p:cNvSpPr>
            <a:spLocks noGrp="1"/>
          </p:cNvSpPr>
          <p:nvPr>
            <p:ph idx="1"/>
          </p:nvPr>
        </p:nvSpPr>
        <p:spPr/>
        <p:txBody>
          <a:bodyPr/>
          <a:lstStyle/>
          <a:p>
            <a:pPr lvl="1"/>
            <a:endParaRPr lang="en-US" sz="1600" dirty="0"/>
          </a:p>
          <a:p>
            <a:r>
              <a:rPr lang="en-US" sz="1800" dirty="0" smtClean="0"/>
              <a:t>Upon </a:t>
            </a:r>
            <a:r>
              <a:rPr lang="en-US" sz="1800" dirty="0"/>
              <a:t>TAC </a:t>
            </a:r>
            <a:r>
              <a:rPr lang="en-US" sz="1800" dirty="0" smtClean="0"/>
              <a:t>review of </a:t>
            </a:r>
            <a:r>
              <a:rPr lang="en-US" sz="1800" dirty="0"/>
              <a:t>all RTC Key Principles, ERCOT will compile </a:t>
            </a:r>
            <a:r>
              <a:rPr lang="en-US" sz="1800" dirty="0" smtClean="0"/>
              <a:t>the collection of RTC </a:t>
            </a:r>
            <a:r>
              <a:rPr lang="en-US" sz="1800" dirty="0"/>
              <a:t>Key Principles into a single package, and will submit it to TAC for a </a:t>
            </a:r>
            <a:r>
              <a:rPr lang="en-US" sz="1800" dirty="0" smtClean="0"/>
              <a:t>courtesy review prior to Board submission.</a:t>
            </a:r>
            <a:endParaRPr lang="en-US" sz="1800" dirty="0"/>
          </a:p>
          <a:p>
            <a:pPr lvl="1"/>
            <a:r>
              <a:rPr lang="en-US" sz="1600" dirty="0" smtClean="0"/>
              <a:t>The </a:t>
            </a:r>
            <a:r>
              <a:rPr lang="en-US" sz="1600" dirty="0"/>
              <a:t>RTC Key Principle package will contain a full record of TAC </a:t>
            </a:r>
            <a:r>
              <a:rPr lang="en-US" sz="1600" dirty="0" smtClean="0"/>
              <a:t>votes </a:t>
            </a:r>
            <a:r>
              <a:rPr lang="en-US" sz="1600" dirty="0"/>
              <a:t>for Board discussion and consideration</a:t>
            </a:r>
            <a:r>
              <a:rPr lang="en-US" sz="1600" dirty="0" smtClean="0"/>
              <a:t>.</a:t>
            </a:r>
          </a:p>
          <a:p>
            <a:pPr lvl="1"/>
            <a:endParaRPr lang="en-US" sz="1600" dirty="0"/>
          </a:p>
          <a:p>
            <a:r>
              <a:rPr lang="en-US" sz="1800" dirty="0" smtClean="0"/>
              <a:t>Following </a:t>
            </a:r>
            <a:r>
              <a:rPr lang="en-US" sz="1800" dirty="0"/>
              <a:t>TAC review of the complete RTC Key Principles package, ERCOT will submit it to the Board for </a:t>
            </a:r>
            <a:r>
              <a:rPr lang="en-US" sz="1800" dirty="0" smtClean="0"/>
              <a:t>consideration.</a:t>
            </a:r>
            <a:endParaRPr lang="en-US" sz="1800" dirty="0"/>
          </a:p>
          <a:p>
            <a:pPr lvl="1"/>
            <a:r>
              <a:rPr lang="en-US" sz="1600" dirty="0" smtClean="0"/>
              <a:t>Any </a:t>
            </a:r>
            <a:r>
              <a:rPr lang="en-US" sz="1600" dirty="0"/>
              <a:t>stakeholder opposed to an RTC Key Principle may request Board consideration in accordance with Section VIII of the ERCOT Board Policies and Procedures</a:t>
            </a:r>
            <a:r>
              <a:rPr lang="en-US" sz="1600" dirty="0" smtClean="0"/>
              <a:t>.</a:t>
            </a:r>
          </a:p>
          <a:p>
            <a:pPr lvl="1"/>
            <a:endParaRPr lang="en-US" sz="1600" dirty="0" smtClean="0"/>
          </a:p>
          <a:p>
            <a:r>
              <a:rPr lang="en-US" sz="1800" dirty="0" smtClean="0"/>
              <a:t>The Board will review and consider the RTC Key Principles package presented by TAC.</a:t>
            </a:r>
          </a:p>
          <a:p>
            <a:endParaRPr lang="en-US" sz="11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9</a:t>
            </a:fld>
            <a:endParaRPr lang="en-US"/>
          </a:p>
        </p:txBody>
      </p:sp>
    </p:spTree>
    <p:extLst>
      <p:ext uri="{BB962C8B-B14F-4D97-AF65-F5344CB8AC3E}">
        <p14:creationId xmlns:p14="http://schemas.microsoft.com/office/powerpoint/2010/main" val="4194975321"/>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E63A2377AB110F42B7B372FB8EF4570B" ma:contentTypeVersion="0" ma:contentTypeDescription="Create a new document." ma:contentTypeScope="" ma:versionID="673c3b80bdd78f53d029ffa560b18dd8">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C0E9AA12-8AF9-4AA6-90FE-24669859CDF3}">
  <ds:schemaRefs>
    <ds:schemaRef ds:uri="http://purl.org/dc/elements/1.1/"/>
    <ds:schemaRef ds:uri="http://schemas.microsoft.com/office/2006/metadata/properties"/>
    <ds:schemaRef ds:uri="http://schemas.microsoft.com/office/2006/documentManagement/types"/>
    <ds:schemaRef ds:uri="http://purl.org/dc/terms/"/>
    <ds:schemaRef ds:uri="http://schemas.openxmlformats.org/package/2006/metadata/core-properties"/>
    <ds:schemaRef ds:uri="http://purl.org/dc/dcmitype/"/>
    <ds:schemaRef ds:uri="c34af464-7aa1-4edd-9be4-83dffc1cb926"/>
    <ds:schemaRef ds:uri="http://schemas.microsoft.com/office/infopath/2007/PartnerControls"/>
    <ds:schemaRef ds:uri="http://www.w3.org/XML/1998/namespace"/>
  </ds:schemaRefs>
</ds:datastoreItem>
</file>

<file path=customXml/itemProps3.xml><?xml version="1.0" encoding="utf-8"?>
<ds:datastoreItem xmlns:ds="http://schemas.openxmlformats.org/officeDocument/2006/customXml" ds:itemID="{E4AA658A-C103-45C1-832E-B28E7F58B3F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1903</TotalTime>
  <Words>2732</Words>
  <Application>Microsoft Office PowerPoint</Application>
  <PresentationFormat>On-screen Show (4:3)</PresentationFormat>
  <Paragraphs>213</Paragraphs>
  <Slides>19</Slides>
  <Notes>0</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19</vt:i4>
      </vt:variant>
    </vt:vector>
  </HeadingPairs>
  <TitlesOfParts>
    <vt:vector size="23" baseType="lpstr">
      <vt:lpstr>Arial</vt:lpstr>
      <vt:lpstr>Calibri</vt:lpstr>
      <vt:lpstr>1_Custom Design</vt:lpstr>
      <vt:lpstr>Office Theme</vt:lpstr>
      <vt:lpstr>PowerPoint Presentation</vt:lpstr>
      <vt:lpstr>Outline of RTCTF Update </vt:lpstr>
      <vt:lpstr>RTCTF Meeting Schedule and Scope</vt:lpstr>
      <vt:lpstr>RTCTF Meeting Schedule and Scope</vt:lpstr>
      <vt:lpstr>Review Process for RTCTF, TAC, and Board</vt:lpstr>
      <vt:lpstr>Recent PUCT Open Meetings Impacting RTC</vt:lpstr>
      <vt:lpstr>RTCTF Review Process </vt:lpstr>
      <vt:lpstr>TAC Review Process</vt:lpstr>
      <vt:lpstr>TAC Review Process (continued)</vt:lpstr>
      <vt:lpstr>TAC Voting Items</vt:lpstr>
      <vt:lpstr>Key Principle 1.4 Subsection 1: System Inputs into Real-Time Co-Optimization </vt:lpstr>
      <vt:lpstr>Key Principle 1.6 Subsections 1-4: Ancillary Service Imbalance Settlement with RTC  </vt:lpstr>
      <vt:lpstr>Key Principle 3  Subsections 1-9: Reliability Unit Commitment (RUC)   </vt:lpstr>
      <vt:lpstr>Key Principle 3  Subsections 1-9: Reliability Unit Commitment (RUC) continued</vt:lpstr>
      <vt:lpstr>Key Principle 4 Supplemental Ancillary Services Market (SASM)  </vt:lpstr>
      <vt:lpstr>Key Principle 1.5 Subsections 1-6: Process for Deploying Ancillary Services</vt:lpstr>
      <vt:lpstr>Key Principle 1.5 Subsections 1-6: Process for Deploying Ancillary Services (continued)</vt:lpstr>
      <vt:lpstr>Key Principle 1.5 Subsections 1-6: Process for Deploying Ancillary Services (continued)</vt:lpstr>
      <vt:lpstr>Next Steps</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Mereness, Matt</cp:lastModifiedBy>
  <cp:revision>191</cp:revision>
  <cp:lastPrinted>2016-01-21T20:53:15Z</cp:lastPrinted>
  <dcterms:created xsi:type="dcterms:W3CDTF">2016-01-21T15:20:31Z</dcterms:created>
  <dcterms:modified xsi:type="dcterms:W3CDTF">2019-07-19T20:00:17Z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0x010100E63A2377AB110F42B7B372FB8EF4570B</vt:lpwstr>
  </property>
</Properties>
</file>