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70" r:id="rId7"/>
    <p:sldId id="271" r:id="rId8"/>
    <p:sldId id="273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ip" initials="SS" lastIdx="1" clrIdx="0">
    <p:extLst>
      <p:ext uri="{19B8F6BF-5375-455C-9EA6-DF929625EA0E}">
        <p15:presenceInfo xmlns:p15="http://schemas.microsoft.com/office/powerpoint/2012/main" userId="Sandi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54" y="6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24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876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ERCOT Position on Alternative for 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KP 1.5 Process for Deploying Ancillary Services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i="1" dirty="0" smtClean="0">
                <a:solidFill>
                  <a:schemeClr val="tx2"/>
                </a:solidFill>
              </a:rPr>
              <a:t>David Maggio</a:t>
            </a:r>
            <a:endParaRPr lang="en-US" sz="2000" i="1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Technical Advisory Committee</a:t>
            </a:r>
          </a:p>
          <a:p>
            <a:endParaRPr lang="en-US" sz="2000" b="1" i="1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July 24, </a:t>
            </a:r>
            <a:r>
              <a:rPr lang="en-US" sz="2000" dirty="0">
                <a:solidFill>
                  <a:schemeClr val="tx2"/>
                </a:solidFill>
              </a:rPr>
              <a:t>2019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1219201"/>
          </a:xfrm>
        </p:spPr>
        <p:txBody>
          <a:bodyPr/>
          <a:lstStyle/>
          <a:p>
            <a:r>
              <a:rPr lang="en-US" sz="2400" dirty="0" smtClean="0"/>
              <a:t>The manner in which Regulation Service is deployed must change with Real-Time Co-optimization (RTC).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62882"/>
            <a:ext cx="8458200" cy="4579939"/>
          </a:xfrm>
        </p:spPr>
        <p:txBody>
          <a:bodyPr tIns="91440" bIns="91440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Today, </a:t>
            </a:r>
            <a:r>
              <a:rPr lang="en-US" sz="2000" dirty="0"/>
              <a:t>Regulation deployment is at the portfolio level and </a:t>
            </a:r>
            <a:r>
              <a:rPr lang="en-US" sz="2000" dirty="0" smtClean="0"/>
              <a:t>Qualified Scheduling Entities (QSEs) provide Regulation participation </a:t>
            </a:r>
            <a:r>
              <a:rPr lang="en-US" sz="2000" dirty="0"/>
              <a:t>factors </a:t>
            </a:r>
            <a:r>
              <a:rPr lang="en-US" sz="2000" dirty="0" smtClean="0"/>
              <a:t>which </a:t>
            </a:r>
            <a:r>
              <a:rPr lang="en-US" sz="2000" dirty="0"/>
              <a:t>must sum up to </a:t>
            </a:r>
            <a:r>
              <a:rPr lang="en-US" sz="2000" dirty="0" smtClean="0"/>
              <a:t>“1”.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The Load Frequency Control (LFC) system uses those participation factors to determine the expected output on individual Resources.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The current use </a:t>
            </a:r>
            <a:r>
              <a:rPr lang="en-US" sz="2000" dirty="0"/>
              <a:t>of participation factors </a:t>
            </a:r>
            <a:r>
              <a:rPr lang="en-US" sz="2000" dirty="0" smtClean="0"/>
              <a:t>is </a:t>
            </a:r>
            <a:r>
              <a:rPr lang="en-US" sz="2000" dirty="0"/>
              <a:t>predicated on the fact that a QSE’s </a:t>
            </a:r>
            <a:r>
              <a:rPr lang="en-US" sz="2000" dirty="0" smtClean="0"/>
              <a:t>Ancillary Service (AS) </a:t>
            </a:r>
            <a:r>
              <a:rPr lang="en-US" sz="2000" dirty="0"/>
              <a:t>Supply Responsibility for Regulation is known in advance of the period for which it’s in </a:t>
            </a:r>
            <a:r>
              <a:rPr lang="en-US" sz="2000" dirty="0" smtClean="0"/>
              <a:t>effect (e.g., from the Day-Ahead Market).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This criterion </a:t>
            </a:r>
            <a:r>
              <a:rPr lang="en-US" sz="2000" dirty="0"/>
              <a:t>no longer holds under </a:t>
            </a:r>
            <a:r>
              <a:rPr lang="en-US" sz="2000" dirty="0" smtClean="0"/>
              <a:t>RTC and system changes are needed to address this issue.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15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204118"/>
          </a:xfrm>
        </p:spPr>
        <p:txBody>
          <a:bodyPr/>
          <a:lstStyle/>
          <a:p>
            <a:r>
              <a:rPr lang="en-US" sz="2400" dirty="0" smtClean="0"/>
              <a:t>ERCOT is proposing that Regulation deployment become Resource-specific with the instructions being in proportion to a Resource’s Regulation awards.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0"/>
            <a:ext cx="8229600" cy="3435754"/>
          </a:xfrm>
        </p:spPr>
        <p:txBody>
          <a:bodyPr/>
          <a:lstStyle/>
          <a:p>
            <a:r>
              <a:rPr lang="en-US" sz="1800" dirty="0" smtClean="0"/>
              <a:t>This system logic is simple and deployments can be sent out </a:t>
            </a:r>
            <a:r>
              <a:rPr lang="en-US" sz="1800" dirty="0" smtClean="0"/>
              <a:t>immediately after the awards are determined.</a:t>
            </a:r>
            <a:endParaRPr lang="en-US" sz="1600" strike="sngStrike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This ensures that the system will honor the awards and MW limits of individual Resources.</a:t>
            </a:r>
          </a:p>
          <a:p>
            <a:pPr lvl="1"/>
            <a:r>
              <a:rPr lang="en-US" sz="1600" dirty="0" smtClean="0"/>
              <a:t>Today, use of participation factors can result in Resources being expected to produce at levels that they can’t physically operate at.</a:t>
            </a:r>
          </a:p>
          <a:p>
            <a:r>
              <a:rPr lang="en-US" sz="1800" dirty="0" smtClean="0"/>
              <a:t>The factors for distributing the system-wide deployment will be adjusted following each execution of the optimization (every 5 minutes or less)</a:t>
            </a:r>
          </a:p>
          <a:p>
            <a:r>
              <a:rPr lang="en-US" sz="1800" dirty="0"/>
              <a:t>QSEs </a:t>
            </a:r>
            <a:r>
              <a:rPr lang="en-US" sz="1800" dirty="0" smtClean="0"/>
              <a:t>will have </a:t>
            </a:r>
            <a:r>
              <a:rPr lang="en-US" sz="1800" dirty="0"/>
              <a:t>flexibility with </a:t>
            </a:r>
            <a:r>
              <a:rPr lang="en-US" sz="1800" dirty="0" smtClean="0"/>
              <a:t>Resource-specific MW telemetry </a:t>
            </a:r>
            <a:r>
              <a:rPr lang="en-US" sz="1800" dirty="0"/>
              <a:t>to affect awards to </a:t>
            </a:r>
            <a:r>
              <a:rPr lang="en-US" sz="1800" dirty="0" smtClean="0"/>
              <a:t>Resources </a:t>
            </a:r>
            <a:r>
              <a:rPr lang="en-US" sz="1800" dirty="0"/>
              <a:t>that have limitations for a given SCED interval.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1804817"/>
            <a:ext cx="2819400" cy="817245"/>
          </a:xfrm>
          <a:prstGeom prst="roundRect">
            <a:avLst/>
          </a:prstGeom>
          <a:ln w="28575" cap="rnd"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LFC determines the system-wide deployment amount (e.g., 100/200 MW of Regulation Up)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1683681"/>
            <a:ext cx="381000" cy="302955"/>
          </a:xfrm>
          <a:prstGeom prst="ellipse">
            <a:avLst/>
          </a:prstGeom>
          <a:ln w="28575" cap="rnd"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 smtClean="0"/>
              <a:t>R1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29200" y="2061963"/>
            <a:ext cx="381000" cy="302955"/>
          </a:xfrm>
          <a:prstGeom prst="ellipse">
            <a:avLst/>
          </a:prstGeom>
          <a:ln w="28575" cap="rnd"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 smtClean="0"/>
              <a:t>R2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2440245"/>
            <a:ext cx="381000" cy="302955"/>
          </a:xfrm>
          <a:prstGeom prst="ellipse">
            <a:avLst/>
          </a:prstGeom>
          <a:ln w="28575" cap="rnd"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 smtClean="0"/>
              <a:t>R3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1705558"/>
            <a:ext cx="3733800" cy="259200"/>
          </a:xfrm>
          <a:prstGeom prst="rect">
            <a:avLst/>
          </a:prstGeom>
          <a:noFill/>
          <a:ln w="28575" cap="rnd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6</a:t>
            </a:r>
            <a:r>
              <a:rPr lang="en-US" sz="1400" dirty="0" smtClean="0">
                <a:solidFill>
                  <a:schemeClr val="tx2"/>
                </a:solidFill>
              </a:rPr>
              <a:t>0 MW Regulation Up Award for the Interval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400" y="2061963"/>
            <a:ext cx="3733800" cy="259200"/>
          </a:xfrm>
          <a:prstGeom prst="rect">
            <a:avLst/>
          </a:prstGeom>
          <a:noFill/>
          <a:ln w="28575" cap="rnd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40 MW Regulation Up Award for the Interval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2440245"/>
            <a:ext cx="3733800" cy="259200"/>
          </a:xfrm>
          <a:prstGeom prst="rect">
            <a:avLst/>
          </a:prstGeom>
          <a:noFill/>
          <a:ln w="28575" cap="rnd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100 MW Regulation Up Award for the Interval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" name="Bent Arrow 17"/>
          <p:cNvSpPr/>
          <p:nvPr/>
        </p:nvSpPr>
        <p:spPr>
          <a:xfrm>
            <a:off x="3886200" y="1705558"/>
            <a:ext cx="1066800" cy="523739"/>
          </a:xfrm>
          <a:prstGeom prst="bentArrow">
            <a:avLst>
              <a:gd name="adj1" fmla="val 32145"/>
              <a:gd name="adj2" fmla="val 25000"/>
              <a:gd name="adj3" fmla="val 41671"/>
              <a:gd name="adj4" fmla="val 495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Bent Arrow 20"/>
          <p:cNvSpPr/>
          <p:nvPr/>
        </p:nvSpPr>
        <p:spPr>
          <a:xfrm flipV="1">
            <a:off x="3886200" y="2219456"/>
            <a:ext cx="1066799" cy="523739"/>
          </a:xfrm>
          <a:prstGeom prst="bentArrow">
            <a:avLst>
              <a:gd name="adj1" fmla="val 32145"/>
              <a:gd name="adj2" fmla="val 25000"/>
              <a:gd name="adj3" fmla="val 41671"/>
              <a:gd name="adj4" fmla="val 4999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2971800" y="2066666"/>
            <a:ext cx="1981200" cy="293546"/>
          </a:xfrm>
          <a:prstGeom prst="rightArrow">
            <a:avLst>
              <a:gd name="adj1" fmla="val 56281"/>
              <a:gd name="adj2" fmla="val 7198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022922" y="2121106"/>
            <a:ext cx="86327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100/200 MW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38599" y="1749572"/>
            <a:ext cx="78756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30/60 MW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38599" y="2121106"/>
            <a:ext cx="78756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20/40 MW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38600" y="2505115"/>
            <a:ext cx="78756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50/100 MW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53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There are concerns with Alternative 2.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029200"/>
          </a:xfrm>
        </p:spPr>
        <p:txBody>
          <a:bodyPr/>
          <a:lstStyle/>
          <a:p>
            <a:r>
              <a:rPr lang="en-US" sz="2000" dirty="0" smtClean="0"/>
              <a:t>While the current design allows use of Regulation participation factors, a fundamental need for that design goes away under RTC.  Regulation awards will not be known in advance of Real-Time and are subject to change every time the Real-Time Market clears.</a:t>
            </a:r>
          </a:p>
          <a:p>
            <a:r>
              <a:rPr lang="en-US" sz="2000" dirty="0" smtClean="0"/>
              <a:t>Alternative 2 recognizes this issue and attempts to address it by using </a:t>
            </a:r>
            <a:r>
              <a:rPr lang="en-US" sz="2000" dirty="0" smtClean="0"/>
              <a:t>a mixture of approaches during the 5-minute interval:</a:t>
            </a:r>
            <a:endParaRPr lang="en-US" sz="2000" dirty="0" smtClean="0"/>
          </a:p>
          <a:p>
            <a:pPr lvl="1"/>
            <a:r>
              <a:rPr lang="en-US" sz="1600" dirty="0" smtClean="0"/>
              <a:t>Use the </a:t>
            </a:r>
            <a:r>
              <a:rPr lang="en-US" sz="1600" dirty="0" smtClean="0"/>
              <a:t>ERCOT proposed approach for the first part of the 5-minute interval; and</a:t>
            </a:r>
          </a:p>
          <a:p>
            <a:pPr lvl="1"/>
            <a:r>
              <a:rPr lang="en-US" sz="1600" dirty="0" smtClean="0"/>
              <a:t>Use another approach (that </a:t>
            </a:r>
            <a:r>
              <a:rPr lang="en-US" sz="1600" dirty="0" smtClean="0"/>
              <a:t>is </a:t>
            </a:r>
            <a:r>
              <a:rPr lang="en-US" sz="1600" dirty="0" smtClean="0"/>
              <a:t>optional) </a:t>
            </a:r>
            <a:r>
              <a:rPr lang="en-US" sz="1600" dirty="0" smtClean="0"/>
              <a:t>for the latter part of the 5-minute interval where the ERCOT systems </a:t>
            </a:r>
            <a:r>
              <a:rPr lang="en-US" sz="1600" dirty="0" smtClean="0"/>
              <a:t>determine </a:t>
            </a:r>
            <a:r>
              <a:rPr lang="en-US" sz="1600" dirty="0" smtClean="0"/>
              <a:t>Regulation </a:t>
            </a:r>
            <a:r>
              <a:rPr lang="en-US" sz="1600" dirty="0" smtClean="0"/>
              <a:t>instructions at the portfolio </a:t>
            </a:r>
            <a:r>
              <a:rPr lang="en-US" sz="1600" dirty="0" smtClean="0"/>
              <a:t>level and </a:t>
            </a:r>
            <a:r>
              <a:rPr lang="en-US" sz="1600" dirty="0" smtClean="0"/>
              <a:t>use </a:t>
            </a:r>
            <a:r>
              <a:rPr lang="en-US" sz="1600" dirty="0" smtClean="0"/>
              <a:t>participation factors to determine the expected output of individual Resources.</a:t>
            </a:r>
          </a:p>
          <a:p>
            <a:r>
              <a:rPr lang="en-US" sz="2000" dirty="0" smtClean="0"/>
              <a:t>While </a:t>
            </a:r>
            <a:r>
              <a:rPr lang="en-US" sz="2000" dirty="0" smtClean="0"/>
              <a:t>Alternative </a:t>
            </a:r>
            <a:r>
              <a:rPr lang="en-US" sz="2000" dirty="0" smtClean="0"/>
              <a:t>2 </a:t>
            </a:r>
            <a:r>
              <a:rPr lang="en-US" sz="2000" dirty="0" smtClean="0"/>
              <a:t>may </a:t>
            </a:r>
            <a:r>
              <a:rPr lang="en-US" sz="2000" dirty="0" smtClean="0"/>
              <a:t>be technically feasible, it is more complex and creates risk around the management and validation of telemetry.</a:t>
            </a:r>
          </a:p>
          <a:p>
            <a:pPr lvl="1"/>
            <a:r>
              <a:rPr lang="en-US" sz="1600" dirty="0" smtClean="0"/>
              <a:t>E.g., determining when QSEs are utilizing this optionality and have updated the values and managing cases when the values don’t look as expected during the latter part of the 5-minute interval.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7889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647570-9442-4EC1-9CC0-2D4ACA5D5F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506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The manner in which Regulation Service is deployed must change with Real-Time Co-optimization (RTC).</vt:lpstr>
      <vt:lpstr>ERCOT is proposing that Regulation deployment become Resource-specific with the instructions being in proportion to a Resource’s Regulation awards.</vt:lpstr>
      <vt:lpstr>There are concerns with Alternative 2.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75</cp:revision>
  <cp:lastPrinted>2016-01-21T20:53:15Z</cp:lastPrinted>
  <dcterms:created xsi:type="dcterms:W3CDTF">2016-01-21T15:20:31Z</dcterms:created>
  <dcterms:modified xsi:type="dcterms:W3CDTF">2019-07-16T19:18:14Z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