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38" r:id="rId8"/>
    <p:sldId id="343" r:id="rId9"/>
    <p:sldId id="344" r:id="rId10"/>
    <p:sldId id="346" r:id="rId11"/>
    <p:sldId id="345" r:id="rId12"/>
    <p:sldId id="34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576" autoAdjust="0"/>
  </p:normalViewPr>
  <p:slideViewPr>
    <p:cSldViewPr showGuides="1">
      <p:cViewPr varScale="1">
        <p:scale>
          <a:sx n="72" d="100"/>
          <a:sy n="72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17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5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48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8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Review of Long SCED Intervals and EBP events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</a:t>
            </a:r>
            <a:r>
              <a:rPr lang="en-US" dirty="0">
                <a:solidFill>
                  <a:schemeClr val="tx2"/>
                </a:solidFill>
              </a:rPr>
              <a:t>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 22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2019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9067800" cy="1143000"/>
          </a:xfrm>
        </p:spPr>
        <p:txBody>
          <a:bodyPr/>
          <a:lstStyle/>
          <a:p>
            <a:r>
              <a:rPr lang="en-US" sz="2400" dirty="0" smtClean="0"/>
              <a:t>Long SCED intervals, EBP Offset and Price Changes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068541"/>
              </p:ext>
            </p:extLst>
          </p:nvPr>
        </p:nvGraphicFramePr>
        <p:xfrm>
          <a:off x="381000" y="838200"/>
          <a:ext cx="8534400" cy="4724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287"/>
                <a:gridCol w="742806"/>
                <a:gridCol w="1274330"/>
                <a:gridCol w="885645"/>
                <a:gridCol w="724619"/>
                <a:gridCol w="805132"/>
                <a:gridCol w="885645"/>
                <a:gridCol w="1302093"/>
                <a:gridCol w="1354843"/>
              </a:tblGrid>
              <a:tr h="38222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Occurrence Count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Long SCED duration (in minutes)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Lambda Changes ($/MWh)</a:t>
                      </a: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0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Long SCED Count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Price Correction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Count due to long SCED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EBP offset count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for long SCED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Maximum duration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Average duration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Minimum duration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Largest 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Largest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Decrease</a:t>
                      </a: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-0.61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319.62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-8.57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24.6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-1.22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-3.96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47.52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-737.41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709.33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-17.21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82.9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18.86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-1.62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-371.62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-85.19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-0.29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120.6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709.33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-737.41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4570" y="555928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The long SCED interval threshold was 10 minute before 2015, and 7.5 minute since 2015 due to EMS logic.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3 Instances in 2018 and 2 instances in 2019 were due to unannounced constant frequency control test.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The System Lambda changes were calculated from original system lambda before price correction.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96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10/05/2016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/>
          <a:lstStyle/>
          <a:p>
            <a:r>
              <a:rPr lang="en-US" sz="2000" b="1" dirty="0" smtClean="0"/>
              <a:t>Event: </a:t>
            </a:r>
            <a:r>
              <a:rPr lang="en-US" sz="2000" dirty="0" smtClean="0"/>
              <a:t>After a scheduled ERCOT EMS/MMS database load, SCED started failing due to a modeling issue in MMS.</a:t>
            </a:r>
          </a:p>
          <a:p>
            <a:r>
              <a:rPr lang="en-US" sz="2000" b="1" dirty="0" smtClean="0"/>
              <a:t>Timeline: </a:t>
            </a:r>
          </a:p>
          <a:p>
            <a:pPr lvl="1"/>
            <a:r>
              <a:rPr lang="en-US" sz="1800" dirty="0" smtClean="0"/>
              <a:t>Last good SCED results was run at 00:00</a:t>
            </a:r>
          </a:p>
          <a:p>
            <a:pPr lvl="1"/>
            <a:r>
              <a:rPr lang="en-US" sz="1800" dirty="0" smtClean="0"/>
              <a:t>EBP flag was automatically enabled at 00:07</a:t>
            </a:r>
          </a:p>
          <a:p>
            <a:pPr lvl="1"/>
            <a:r>
              <a:rPr lang="en-US" sz="1800" dirty="0"/>
              <a:t>During the period </a:t>
            </a:r>
            <a:r>
              <a:rPr lang="en-US" sz="1800" dirty="0" smtClean="0"/>
              <a:t>when EBP flag was </a:t>
            </a:r>
            <a:r>
              <a:rPr lang="en-US" sz="1800" dirty="0"/>
              <a:t>active (</a:t>
            </a:r>
            <a:r>
              <a:rPr lang="en-US" sz="1800" dirty="0" smtClean="0"/>
              <a:t>00:07-01:25), EBP offsets </a:t>
            </a:r>
            <a:r>
              <a:rPr lang="en-US" sz="1800" dirty="0"/>
              <a:t>were entered by the </a:t>
            </a:r>
            <a:r>
              <a:rPr lang="en-US" sz="1800" dirty="0" smtClean="0"/>
              <a:t>operators multiple times </a:t>
            </a:r>
            <a:r>
              <a:rPr lang="en-US" sz="1800" dirty="0"/>
              <a:t>to control the grid frequency</a:t>
            </a:r>
            <a:r>
              <a:rPr lang="en-US" sz="1800" dirty="0" smtClean="0"/>
              <a:t>.</a:t>
            </a:r>
            <a:endParaRPr lang="en-US" sz="2000" dirty="0"/>
          </a:p>
          <a:p>
            <a:pPr lvl="1"/>
            <a:r>
              <a:rPr lang="en-US" sz="1800" dirty="0" smtClean="0"/>
              <a:t>The issue was </a:t>
            </a:r>
            <a:r>
              <a:rPr lang="en-US" sz="1800" dirty="0"/>
              <a:t>resolved around 01:22, a manual SCED run was </a:t>
            </a:r>
            <a:r>
              <a:rPr lang="en-US" sz="1800" dirty="0" smtClean="0"/>
              <a:t>run by ERCOT Control room at 01:23. </a:t>
            </a:r>
            <a:endParaRPr lang="en-US" sz="1800" dirty="0"/>
          </a:p>
          <a:p>
            <a:pPr lvl="1"/>
            <a:r>
              <a:rPr lang="en-US" sz="1800" dirty="0"/>
              <a:t>After </a:t>
            </a:r>
            <a:r>
              <a:rPr lang="en-US" sz="1800"/>
              <a:t>the </a:t>
            </a:r>
            <a:r>
              <a:rPr lang="en-US" sz="1800" smtClean="0"/>
              <a:t>01:23 </a:t>
            </a:r>
            <a:r>
              <a:rPr lang="en-US" sz="1800" dirty="0"/>
              <a:t>SCED results were verified, emergency base point flag was manually </a:t>
            </a:r>
            <a:r>
              <a:rPr lang="en-US" sz="1800" dirty="0" smtClean="0"/>
              <a:t>unchecked by ERCOT </a:t>
            </a:r>
            <a:r>
              <a:rPr lang="en-US" sz="1800" dirty="0"/>
              <a:t>Control room at </a:t>
            </a:r>
            <a:r>
              <a:rPr lang="en-US" sz="1800" dirty="0" smtClean="0"/>
              <a:t>01:25. </a:t>
            </a:r>
            <a:endParaRPr lang="en-US" sz="1800" dirty="0"/>
          </a:p>
          <a:p>
            <a:pPr lvl="1"/>
            <a:r>
              <a:rPr lang="en-US" sz="1800" dirty="0"/>
              <a:t>SCED was run manually at </a:t>
            </a:r>
            <a:r>
              <a:rPr lang="en-US" sz="1800" dirty="0" smtClean="0"/>
              <a:t>01:25 </a:t>
            </a:r>
            <a:r>
              <a:rPr lang="en-US" sz="1800" dirty="0"/>
              <a:t>and again at </a:t>
            </a:r>
            <a:r>
              <a:rPr lang="en-US" sz="1800" dirty="0" smtClean="0"/>
              <a:t>01:26, and both </a:t>
            </a:r>
            <a:r>
              <a:rPr lang="en-US" sz="1800" dirty="0"/>
              <a:t>SCED results were </a:t>
            </a:r>
            <a:r>
              <a:rPr lang="en-US" sz="1800" dirty="0" smtClean="0"/>
              <a:t>published successfully.</a:t>
            </a:r>
            <a:endParaRPr lang="en-US" sz="2000" dirty="0" smtClean="0"/>
          </a:p>
          <a:p>
            <a:r>
              <a:rPr lang="en-US" sz="2000" b="1" dirty="0" smtClean="0"/>
              <a:t>Price Correction</a:t>
            </a:r>
            <a:r>
              <a:rPr lang="en-US" sz="2000" dirty="0" smtClean="0"/>
              <a:t>: Price correction was performed, and LMP was hold extra 15 minutes based on NPRR 696.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811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07/07/2016</a:t>
            </a:r>
            <a:endParaRPr lang="en-US" sz="2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/>
          <a:lstStyle/>
          <a:p>
            <a:r>
              <a:rPr lang="en-US" sz="2000" b="1" dirty="0" smtClean="0"/>
              <a:t>Event: </a:t>
            </a:r>
            <a:r>
              <a:rPr lang="en-US" sz="2000" dirty="0"/>
              <a:t>ERCOT experienced an issue with the </a:t>
            </a:r>
            <a:r>
              <a:rPr lang="en-US" sz="2000" dirty="0" smtClean="0"/>
              <a:t>EMS.</a:t>
            </a:r>
            <a:r>
              <a:rPr lang="en-US" sz="2000" dirty="0"/>
              <a:t>  EMS </a:t>
            </a:r>
            <a:r>
              <a:rPr lang="en-US" sz="2000" dirty="0" smtClean="0"/>
              <a:t>was unavailable first and then was able to run </a:t>
            </a:r>
            <a:r>
              <a:rPr lang="en-US" sz="2000" dirty="0"/>
              <a:t>in a degraded </a:t>
            </a:r>
            <a:r>
              <a:rPr lang="en-US" sz="2000" dirty="0" smtClean="0"/>
              <a:t>state. </a:t>
            </a:r>
          </a:p>
          <a:p>
            <a:r>
              <a:rPr lang="en-US" sz="2000" b="1" dirty="0" smtClean="0"/>
              <a:t>Timeline: </a:t>
            </a:r>
          </a:p>
          <a:p>
            <a:pPr lvl="1"/>
            <a:r>
              <a:rPr lang="en-US" sz="1800" dirty="0" smtClean="0"/>
              <a:t>Last good SCED results was run </a:t>
            </a:r>
            <a:r>
              <a:rPr lang="en-US" sz="1800" dirty="0"/>
              <a:t>at 11:40 </a:t>
            </a:r>
            <a:endParaRPr lang="en-US" sz="1800" dirty="0" smtClean="0"/>
          </a:p>
          <a:p>
            <a:pPr lvl="1"/>
            <a:r>
              <a:rPr lang="en-US" sz="1800" dirty="0"/>
              <a:t>At </a:t>
            </a:r>
            <a:r>
              <a:rPr lang="en-US" sz="1800" dirty="0" smtClean="0"/>
              <a:t>11:41 </a:t>
            </a:r>
            <a:r>
              <a:rPr lang="en-US" sz="1800" dirty="0"/>
              <a:t>EMS system became </a:t>
            </a:r>
            <a:r>
              <a:rPr lang="en-US" sz="1800" dirty="0" smtClean="0"/>
              <a:t>unavailable and LFC went to suspended mode due to very low frequency.</a:t>
            </a:r>
          </a:p>
          <a:p>
            <a:pPr lvl="1"/>
            <a:r>
              <a:rPr lang="en-US" sz="1800" dirty="0" smtClean="0"/>
              <a:t>At 11:42 </a:t>
            </a:r>
            <a:r>
              <a:rPr lang="en-US" sz="1800" dirty="0"/>
              <a:t>SCED </a:t>
            </a:r>
            <a:r>
              <a:rPr lang="en-US" sz="1800" dirty="0" smtClean="0"/>
              <a:t>was triggered due to low frequency and prices went </a:t>
            </a:r>
            <a:r>
              <a:rPr lang="en-US" sz="1800" dirty="0"/>
              <a:t>to </a:t>
            </a:r>
            <a:r>
              <a:rPr lang="en-US" sz="1800" dirty="0" smtClean="0"/>
              <a:t>$9001 </a:t>
            </a:r>
            <a:r>
              <a:rPr lang="en-US" sz="1800" dirty="0"/>
              <a:t>due to i</a:t>
            </a:r>
            <a:r>
              <a:rPr lang="en-US" sz="1800" dirty="0" smtClean="0"/>
              <a:t>nvalid </a:t>
            </a:r>
            <a:r>
              <a:rPr lang="en-US" sz="1800" dirty="0"/>
              <a:t>i</a:t>
            </a:r>
            <a:r>
              <a:rPr lang="en-US" sz="1800" dirty="0" smtClean="0"/>
              <a:t>nputs </a:t>
            </a:r>
            <a:r>
              <a:rPr lang="en-US" sz="1800" dirty="0"/>
              <a:t>from EMS</a:t>
            </a:r>
          </a:p>
          <a:p>
            <a:pPr lvl="1"/>
            <a:r>
              <a:rPr lang="en-US" sz="1800" dirty="0" smtClean="0"/>
              <a:t>EBP flag was manually enabled by ERCOT</a:t>
            </a:r>
            <a:r>
              <a:rPr lang="en-US" sz="1800" dirty="0"/>
              <a:t> Control room </a:t>
            </a:r>
            <a:r>
              <a:rPr lang="en-US" sz="1800" dirty="0" smtClean="0"/>
              <a:t>at 11:44 </a:t>
            </a:r>
          </a:p>
          <a:p>
            <a:pPr lvl="1"/>
            <a:r>
              <a:rPr lang="en-US" sz="1800" dirty="0" smtClean="0"/>
              <a:t>At </a:t>
            </a:r>
            <a:r>
              <a:rPr lang="en-US" sz="1800" dirty="0"/>
              <a:t>11:59 </a:t>
            </a:r>
            <a:r>
              <a:rPr lang="en-US" sz="1800" dirty="0" smtClean="0"/>
              <a:t>ERCOT Control </a:t>
            </a:r>
            <a:r>
              <a:rPr lang="en-US" sz="1800" dirty="0"/>
              <a:t>room issued operating instruction to NRG QSE </a:t>
            </a:r>
            <a:r>
              <a:rPr lang="en-US" sz="1800" dirty="0" smtClean="0"/>
              <a:t>for </a:t>
            </a:r>
            <a:r>
              <a:rPr lang="en-US" sz="1800" dirty="0"/>
              <a:t>Constant Frequency </a:t>
            </a:r>
            <a:r>
              <a:rPr lang="en-US" sz="1800" dirty="0" smtClean="0"/>
              <a:t>Control </a:t>
            </a:r>
            <a:r>
              <a:rPr lang="en-US" sz="1800" dirty="0"/>
              <a:t>as LFC was still down at this </a:t>
            </a:r>
            <a:r>
              <a:rPr lang="en-US" sz="1800" dirty="0" smtClean="0"/>
              <a:t>time.</a:t>
            </a:r>
          </a:p>
          <a:p>
            <a:pPr lvl="1"/>
            <a:r>
              <a:rPr lang="en-US" sz="1800" dirty="0" smtClean="0"/>
              <a:t>ERCOT Control </a:t>
            </a:r>
            <a:r>
              <a:rPr lang="en-US" sz="1800" dirty="0"/>
              <a:t>room issued operating instruction to NRG QSE to come off of Constant Frequency </a:t>
            </a:r>
            <a:r>
              <a:rPr lang="en-US" sz="1800" dirty="0" smtClean="0"/>
              <a:t>Control </a:t>
            </a:r>
            <a:r>
              <a:rPr lang="en-US" sz="1800" dirty="0"/>
              <a:t>around </a:t>
            </a:r>
            <a:r>
              <a:rPr lang="en-US" sz="1800" dirty="0" smtClean="0"/>
              <a:t>12:16, as LFC back to work.</a:t>
            </a:r>
          </a:p>
          <a:p>
            <a:pPr lvl="1"/>
            <a:r>
              <a:rPr lang="en-US" sz="1800" dirty="0" smtClean="0"/>
              <a:t>From 12:16, ERCOT Control room was </a:t>
            </a:r>
            <a:r>
              <a:rPr lang="en-US" sz="1800" dirty="0"/>
              <a:t>entering </a:t>
            </a:r>
            <a:r>
              <a:rPr lang="en-US" sz="1800" dirty="0" smtClean="0"/>
              <a:t>EBP offsets to </a:t>
            </a:r>
            <a:r>
              <a:rPr lang="en-US" sz="1800" dirty="0"/>
              <a:t>control the grid frequency as SCED was running with </a:t>
            </a:r>
            <a:r>
              <a:rPr lang="en-US" sz="1800" dirty="0" smtClean="0"/>
              <a:t>invalid EMS </a:t>
            </a:r>
            <a:r>
              <a:rPr lang="en-US" sz="1800" dirty="0"/>
              <a:t>i</a:t>
            </a:r>
            <a:r>
              <a:rPr lang="en-US" sz="1800" dirty="0" smtClean="0"/>
              <a:t>nput data.</a:t>
            </a:r>
          </a:p>
        </p:txBody>
      </p:sp>
    </p:spTree>
    <p:extLst>
      <p:ext uri="{BB962C8B-B14F-4D97-AF65-F5344CB8AC3E}">
        <p14:creationId xmlns:p14="http://schemas.microsoft.com/office/powerpoint/2010/main" val="82240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07/07/2016 (Cont.)</a:t>
            </a:r>
            <a:endParaRPr lang="en-US" sz="2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/>
          <a:lstStyle/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At 13:22, </a:t>
            </a:r>
            <a:r>
              <a:rPr lang="en-US" sz="1800" dirty="0"/>
              <a:t>all EMS applications </a:t>
            </a:r>
            <a:r>
              <a:rPr lang="en-US" sz="1800" dirty="0" smtClean="0"/>
              <a:t>were back in </a:t>
            </a:r>
            <a:r>
              <a:rPr lang="en-US" sz="1800" dirty="0"/>
              <a:t>good operating state and the </a:t>
            </a:r>
            <a:r>
              <a:rPr lang="en-US" sz="1800" dirty="0" smtClean="0"/>
              <a:t>EBP flag were </a:t>
            </a:r>
            <a:r>
              <a:rPr lang="en-US" sz="1800" dirty="0"/>
              <a:t>unchecked in EMS.</a:t>
            </a:r>
          </a:p>
          <a:p>
            <a:pPr lvl="1"/>
            <a:r>
              <a:rPr lang="en-US" sz="1800" dirty="0"/>
              <a:t>SCED was run manually at 13:23 and the results were transferred to the </a:t>
            </a:r>
            <a:r>
              <a:rPr lang="en-US" sz="1800" dirty="0" smtClean="0"/>
              <a:t>Market.</a:t>
            </a:r>
          </a:p>
          <a:p>
            <a:pPr lvl="1"/>
            <a:endParaRPr lang="en-US" sz="1800" dirty="0"/>
          </a:p>
          <a:p>
            <a:r>
              <a:rPr lang="en-US" sz="2000" b="1" dirty="0" smtClean="0"/>
              <a:t>Price Correction</a:t>
            </a:r>
            <a:r>
              <a:rPr lang="en-US" sz="2000" dirty="0" smtClean="0"/>
              <a:t>: Price correction was performed. This event was before NPRR 696.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791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03/25/2015</a:t>
            </a:r>
            <a:endParaRPr lang="en-US" sz="2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r>
              <a:rPr lang="en-US" sz="2000" b="1" dirty="0" smtClean="0"/>
              <a:t>Event: </a:t>
            </a:r>
            <a:r>
              <a:rPr lang="en-US" sz="2000" dirty="0" smtClean="0"/>
              <a:t>During a scheduled MMS/OS Production cutover, SCED was not running for 80 minutes.</a:t>
            </a:r>
          </a:p>
          <a:p>
            <a:r>
              <a:rPr lang="en-US" sz="2000" b="1" dirty="0" smtClean="0"/>
              <a:t>Timeline: </a:t>
            </a:r>
          </a:p>
          <a:p>
            <a:pPr lvl="1"/>
            <a:r>
              <a:rPr lang="en-US" sz="1800" dirty="0" smtClean="0"/>
              <a:t>Last good SCED results was run at 15:35</a:t>
            </a:r>
          </a:p>
          <a:p>
            <a:pPr lvl="1"/>
            <a:r>
              <a:rPr lang="en-US" sz="1800" dirty="0" smtClean="0"/>
              <a:t>EBP flag was automatically enabled at 15:45</a:t>
            </a:r>
          </a:p>
          <a:p>
            <a:pPr lvl="1"/>
            <a:r>
              <a:rPr lang="en-US" sz="1800" dirty="0" smtClean="0"/>
              <a:t>During </a:t>
            </a:r>
            <a:r>
              <a:rPr lang="en-US" sz="1800" dirty="0"/>
              <a:t>the period where </a:t>
            </a:r>
            <a:r>
              <a:rPr lang="en-US" sz="1800" dirty="0" smtClean="0"/>
              <a:t>EBP flag was active, ERCOT Control room </a:t>
            </a:r>
            <a:r>
              <a:rPr lang="en-US" sz="1800" dirty="0"/>
              <a:t>e</a:t>
            </a:r>
            <a:r>
              <a:rPr lang="en-US" sz="1800" dirty="0" smtClean="0"/>
              <a:t>ntered EBP offsets </a:t>
            </a:r>
            <a:r>
              <a:rPr lang="en-US" sz="1800" dirty="0"/>
              <a:t>multiple times in LFC </a:t>
            </a:r>
            <a:r>
              <a:rPr lang="en-US" sz="1800" dirty="0" smtClean="0"/>
              <a:t>to manually </a:t>
            </a:r>
            <a:r>
              <a:rPr lang="en-US" sz="1800" dirty="0"/>
              <a:t>control the </a:t>
            </a:r>
            <a:r>
              <a:rPr lang="en-US" sz="1800" dirty="0" smtClean="0"/>
              <a:t>frequency.</a:t>
            </a:r>
          </a:p>
          <a:p>
            <a:pPr lvl="1"/>
            <a:r>
              <a:rPr lang="en-US" sz="1800" dirty="0"/>
              <a:t>After the MMS Database as well as MMS Applications became available, SCED was run manually the first time and it completed </a:t>
            </a:r>
            <a:r>
              <a:rPr lang="en-US" sz="1800" dirty="0" smtClean="0"/>
              <a:t>at 16:54</a:t>
            </a:r>
          </a:p>
          <a:p>
            <a:pPr lvl="1"/>
            <a:r>
              <a:rPr lang="en-US" sz="1800" dirty="0"/>
              <a:t>After SCED results </a:t>
            </a:r>
            <a:r>
              <a:rPr lang="en-US" sz="1800" dirty="0" smtClean="0"/>
              <a:t>were </a:t>
            </a:r>
            <a:r>
              <a:rPr lang="en-US" sz="1800" dirty="0"/>
              <a:t>verified and transferred to EMS, </a:t>
            </a:r>
            <a:r>
              <a:rPr lang="en-US" sz="1800" dirty="0" smtClean="0"/>
              <a:t>EBP </a:t>
            </a:r>
            <a:r>
              <a:rPr lang="en-US" sz="1800" dirty="0"/>
              <a:t>flag was unchecked in LFC at 16:55 </a:t>
            </a:r>
          </a:p>
          <a:p>
            <a:pPr lvl="1"/>
            <a:r>
              <a:rPr lang="en-US" sz="1800" dirty="0" smtClean="0"/>
              <a:t>First </a:t>
            </a:r>
            <a:r>
              <a:rPr lang="en-US" sz="1800" dirty="0"/>
              <a:t>SCED result </a:t>
            </a:r>
            <a:r>
              <a:rPr lang="en-US" sz="1800" dirty="0" smtClean="0"/>
              <a:t>transferred </a:t>
            </a:r>
            <a:r>
              <a:rPr lang="en-US" sz="1800" dirty="0"/>
              <a:t>to Market Participants was the SCED that </a:t>
            </a:r>
            <a:r>
              <a:rPr lang="en-US" sz="1800" dirty="0" smtClean="0"/>
              <a:t>completed at </a:t>
            </a:r>
            <a:r>
              <a:rPr lang="en-US" sz="1800" dirty="0"/>
              <a:t>16:56</a:t>
            </a:r>
          </a:p>
          <a:p>
            <a:r>
              <a:rPr lang="en-US" sz="2000" b="1" dirty="0"/>
              <a:t>Price Correction</a:t>
            </a:r>
            <a:r>
              <a:rPr lang="en-US" sz="2000" dirty="0" smtClean="0"/>
              <a:t>: Price correction</a:t>
            </a:r>
            <a:r>
              <a:rPr lang="en-US" sz="1800" dirty="0"/>
              <a:t> </a:t>
            </a:r>
            <a:r>
              <a:rPr lang="en-US" sz="2000" dirty="0" smtClean="0"/>
              <a:t>was performed. </a:t>
            </a:r>
            <a:r>
              <a:rPr lang="en-US" sz="2000" dirty="0"/>
              <a:t>This event </a:t>
            </a:r>
            <a:r>
              <a:rPr lang="en-US" sz="2000" dirty="0" smtClean="0"/>
              <a:t>was </a:t>
            </a:r>
            <a:r>
              <a:rPr lang="en-US" sz="2000" dirty="0"/>
              <a:t>before NPRR 696.</a:t>
            </a:r>
          </a:p>
        </p:txBody>
      </p:sp>
    </p:spTree>
    <p:extLst>
      <p:ext uri="{BB962C8B-B14F-4D97-AF65-F5344CB8AC3E}">
        <p14:creationId xmlns:p14="http://schemas.microsoft.com/office/powerpoint/2010/main" val="193013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33497</TotalTime>
  <Words>552</Words>
  <Application>Microsoft Office PowerPoint</Application>
  <PresentationFormat>On-screen Show (4:3)</PresentationFormat>
  <Paragraphs>162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Long SCED intervals, EBP Offset and Price Changes</vt:lpstr>
      <vt:lpstr>10/05/2016</vt:lpstr>
      <vt:lpstr>07/07/2016</vt:lpstr>
      <vt:lpstr>07/07/2016 (Cont.)</vt:lpstr>
      <vt:lpstr>03/25/2015</vt:lpstr>
      <vt:lpstr>Questions?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351</cp:revision>
  <cp:lastPrinted>2016-01-21T20:53:15Z</cp:lastPrinted>
  <dcterms:created xsi:type="dcterms:W3CDTF">2016-01-21T15:20:31Z</dcterms:created>
  <dcterms:modified xsi:type="dcterms:W3CDTF">2019-07-15T21:03:44Z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